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17" r:id="rId6"/>
    <p:sldMasterId id="2147483716" r:id="rId7"/>
    <p:sldMasterId id="2147483718" r:id="rId8"/>
    <p:sldMasterId id="2147483719" r:id="rId9"/>
    <p:sldMasterId id="2147483735" r:id="rId10"/>
    <p:sldMasterId id="2147483749" r:id="rId11"/>
  </p:sldMasterIdLst>
  <p:notesMasterIdLst>
    <p:notesMasterId r:id="rId33"/>
  </p:notesMasterIdLst>
  <p:sldIdLst>
    <p:sldId id="259" r:id="rId12"/>
    <p:sldId id="311" r:id="rId13"/>
    <p:sldId id="312" r:id="rId14"/>
    <p:sldId id="313" r:id="rId15"/>
    <p:sldId id="287" r:id="rId16"/>
    <p:sldId id="295" r:id="rId17"/>
    <p:sldId id="314" r:id="rId18"/>
    <p:sldId id="301" r:id="rId19"/>
    <p:sldId id="288" r:id="rId20"/>
    <p:sldId id="268" r:id="rId21"/>
    <p:sldId id="294" r:id="rId22"/>
    <p:sldId id="300" r:id="rId23"/>
    <p:sldId id="275" r:id="rId24"/>
    <p:sldId id="291" r:id="rId25"/>
    <p:sldId id="276" r:id="rId26"/>
    <p:sldId id="261" r:id="rId27"/>
    <p:sldId id="277" r:id="rId28"/>
    <p:sldId id="297" r:id="rId29"/>
    <p:sldId id="274" r:id="rId30"/>
    <p:sldId id="298" r:id="rId31"/>
    <p:sldId id="284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234"/>
    <a:srgbClr val="8F993E"/>
    <a:srgbClr val="70AD47"/>
    <a:srgbClr val="BF9474"/>
    <a:srgbClr val="F6F3E5"/>
    <a:srgbClr val="C66E4E"/>
    <a:srgbClr val="236192"/>
    <a:srgbClr val="FF585D"/>
    <a:srgbClr val="B9D3DC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3792" autoAdjust="0"/>
  </p:normalViewPr>
  <p:slideViewPr>
    <p:cSldViewPr snapToGrid="0" showGuides="1">
      <p:cViewPr varScale="1">
        <p:scale>
          <a:sx n="102" d="100"/>
          <a:sy n="102" d="100"/>
        </p:scale>
        <p:origin x="120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05270841348673"/>
          <c:y val="1.5016563319931698E-2"/>
          <c:w val="0.86538922575716493"/>
          <c:h val="0.576341534193116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1. eläinten pito ja kalankasvatus</c:v>
                </c:pt>
              </c:strCache>
            </c:strRef>
          </c:tx>
          <c:spPr>
            <a:solidFill>
              <a:srgbClr val="006085"/>
            </a:solidFill>
            <a:ln>
              <a:noFill/>
            </a:ln>
            <a:effectLst/>
          </c:spPr>
          <c:invertIfNegative val="0"/>
          <c:cat>
            <c:numRef>
              <c:f>Sheet2!$A$2:$A$30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Sheet2!$B$2:$B$30</c:f>
              <c:numCache>
                <c:formatCode>General</c:formatCode>
                <c:ptCount val="29"/>
                <c:pt idx="9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3</c:v>
                </c:pt>
                <c:pt idx="25">
                  <c:v>5</c:v>
                </c:pt>
                <c:pt idx="2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A-4D4D-9345-A0DD5675C5DD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2. luonnonvarojen otto ja käsittely</c:v>
                </c:pt>
              </c:strCache>
            </c:strRef>
          </c:tx>
          <c:spPr>
            <a:solidFill>
              <a:srgbClr val="F28E77"/>
            </a:solidFill>
            <a:ln>
              <a:noFill/>
            </a:ln>
            <a:effectLst/>
          </c:spPr>
          <c:invertIfNegative val="0"/>
          <c:cat>
            <c:numRef>
              <c:f>Sheet2!$A$2:$A$30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Sheet2!$C$2:$C$30</c:f>
              <c:numCache>
                <c:formatCode>General</c:formatCode>
                <c:ptCount val="29"/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13</c:v>
                </c:pt>
                <c:pt idx="7">
                  <c:v>1</c:v>
                </c:pt>
                <c:pt idx="8">
                  <c:v>4</c:v>
                </c:pt>
                <c:pt idx="9">
                  <c:v>8</c:v>
                </c:pt>
                <c:pt idx="10">
                  <c:v>7</c:v>
                </c:pt>
                <c:pt idx="11">
                  <c:v>4</c:v>
                </c:pt>
                <c:pt idx="12">
                  <c:v>9</c:v>
                </c:pt>
                <c:pt idx="13">
                  <c:v>8</c:v>
                </c:pt>
                <c:pt idx="14">
                  <c:v>15</c:v>
                </c:pt>
                <c:pt idx="15">
                  <c:v>29</c:v>
                </c:pt>
                <c:pt idx="16">
                  <c:v>13</c:v>
                </c:pt>
                <c:pt idx="17">
                  <c:v>13</c:v>
                </c:pt>
                <c:pt idx="18">
                  <c:v>6</c:v>
                </c:pt>
                <c:pt idx="19">
                  <c:v>3</c:v>
                </c:pt>
                <c:pt idx="20">
                  <c:v>8</c:v>
                </c:pt>
                <c:pt idx="21">
                  <c:v>5</c:v>
                </c:pt>
                <c:pt idx="22">
                  <c:v>4</c:v>
                </c:pt>
                <c:pt idx="23">
                  <c:v>6</c:v>
                </c:pt>
                <c:pt idx="24">
                  <c:v>4</c:v>
                </c:pt>
                <c:pt idx="25">
                  <c:v>3</c:v>
                </c:pt>
                <c:pt idx="26">
                  <c:v>7</c:v>
                </c:pt>
                <c:pt idx="27">
                  <c:v>4</c:v>
                </c:pt>
                <c:pt idx="2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A-4D4D-9345-A0DD5675C5DD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3. vesistön rakentaminen ja säännöstely</c:v>
                </c:pt>
              </c:strCache>
            </c:strRef>
          </c:tx>
          <c:spPr>
            <a:solidFill>
              <a:srgbClr val="F3A44C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Sheet2!$A$2:$A$30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Sheet2!$D$2:$D$30</c:f>
              <c:numCache>
                <c:formatCode>General</c:formatCode>
                <c:ptCount val="29"/>
                <c:pt idx="1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DA-4D4D-9345-A0DD5675C5DD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4. metalliteollisuus</c:v>
                </c:pt>
              </c:strCache>
            </c:strRef>
          </c:tx>
          <c:spPr>
            <a:solidFill>
              <a:srgbClr val="FCD9C9"/>
            </a:solidFill>
            <a:ln>
              <a:noFill/>
            </a:ln>
            <a:effectLst/>
          </c:spPr>
          <c:invertIfNegative val="0"/>
          <c:cat>
            <c:numRef>
              <c:f>Sheet2!$A$2:$A$30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Sheet2!$E$2:$E$30</c:f>
              <c:numCache>
                <c:formatCode>General</c:formatCode>
                <c:ptCount val="29"/>
                <c:pt idx="1">
                  <c:v>1</c:v>
                </c:pt>
                <c:pt idx="10">
                  <c:v>2</c:v>
                </c:pt>
                <c:pt idx="12">
                  <c:v>1</c:v>
                </c:pt>
                <c:pt idx="14">
                  <c:v>1</c:v>
                </c:pt>
                <c:pt idx="18">
                  <c:v>1</c:v>
                </c:pt>
                <c:pt idx="21">
                  <c:v>1</c:v>
                </c:pt>
                <c:pt idx="25">
                  <c:v>1</c:v>
                </c:pt>
                <c:pt idx="2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DA-4D4D-9345-A0DD5675C5DD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5. metsäteollisuus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Sheet2!$A$2:$A$30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Sheet2!$F$2:$F$30</c:f>
              <c:numCache>
                <c:formatCode>General</c:formatCode>
                <c:ptCount val="29"/>
                <c:pt idx="4">
                  <c:v>1</c:v>
                </c:pt>
                <c:pt idx="6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DA-4D4D-9345-A0DD5675C5DD}"/>
            </c:ext>
          </c:extLst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6. kemianteollisuus</c:v>
                </c:pt>
              </c:strCache>
            </c:strRef>
          </c:tx>
          <c:spPr>
            <a:solidFill>
              <a:srgbClr val="B34733"/>
            </a:solidFill>
            <a:ln>
              <a:noFill/>
            </a:ln>
            <a:effectLst/>
          </c:spPr>
          <c:invertIfNegative val="0"/>
          <c:cat>
            <c:numRef>
              <c:f>Sheet2!$A$2:$A$30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Sheet2!$G$2:$G$30</c:f>
              <c:numCache>
                <c:formatCode>General</c:formatCode>
                <c:ptCount val="29"/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2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3</c:v>
                </c:pt>
                <c:pt idx="22">
                  <c:v>4</c:v>
                </c:pt>
                <c:pt idx="23">
                  <c:v>1</c:v>
                </c:pt>
                <c:pt idx="24">
                  <c:v>5</c:v>
                </c:pt>
                <c:pt idx="26">
                  <c:v>3</c:v>
                </c:pt>
                <c:pt idx="27">
                  <c:v>1</c:v>
                </c:pt>
                <c:pt idx="2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DA-4D4D-9345-A0DD5675C5DD}"/>
            </c:ext>
          </c:extLst>
        </c:ser>
        <c:ser>
          <c:idx val="6"/>
          <c:order val="6"/>
          <c:tx>
            <c:strRef>
              <c:f>Sheet2!$H$1</c:f>
              <c:strCache>
                <c:ptCount val="1"/>
                <c:pt idx="0">
                  <c:v>7. energian tuotanto</c:v>
                </c:pt>
              </c:strCache>
            </c:strRef>
          </c:tx>
          <c:spPr>
            <a:solidFill>
              <a:srgbClr val="005854"/>
            </a:solidFill>
            <a:ln>
              <a:noFill/>
            </a:ln>
            <a:effectLst/>
          </c:spPr>
          <c:invertIfNegative val="0"/>
          <c:cat>
            <c:numRef>
              <c:f>Sheet2!$A$2:$A$30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Sheet2!$H$2:$H$30</c:f>
              <c:numCache>
                <c:formatCode>General</c:formatCode>
                <c:ptCount val="29"/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2">
                  <c:v>2</c:v>
                </c:pt>
                <c:pt idx="13">
                  <c:v>5</c:v>
                </c:pt>
                <c:pt idx="14">
                  <c:v>8</c:v>
                </c:pt>
                <c:pt idx="15">
                  <c:v>18</c:v>
                </c:pt>
                <c:pt idx="16">
                  <c:v>12</c:v>
                </c:pt>
                <c:pt idx="17">
                  <c:v>13</c:v>
                </c:pt>
                <c:pt idx="18">
                  <c:v>13</c:v>
                </c:pt>
                <c:pt idx="19">
                  <c:v>36</c:v>
                </c:pt>
                <c:pt idx="20">
                  <c:v>15</c:v>
                </c:pt>
                <c:pt idx="21">
                  <c:v>18</c:v>
                </c:pt>
                <c:pt idx="22">
                  <c:v>6</c:v>
                </c:pt>
                <c:pt idx="23">
                  <c:v>2</c:v>
                </c:pt>
                <c:pt idx="24">
                  <c:v>4</c:v>
                </c:pt>
                <c:pt idx="25">
                  <c:v>9</c:v>
                </c:pt>
                <c:pt idx="26">
                  <c:v>10</c:v>
                </c:pt>
                <c:pt idx="27">
                  <c:v>27</c:v>
                </c:pt>
                <c:pt idx="28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DA-4D4D-9345-A0DD5675C5DD}"/>
            </c:ext>
          </c:extLst>
        </c:ser>
        <c:ser>
          <c:idx val="7"/>
          <c:order val="7"/>
          <c:tx>
            <c:strRef>
              <c:f>Sheet2!$I$1</c:f>
              <c:strCache>
                <c:ptCount val="1"/>
                <c:pt idx="0">
                  <c:v>8. energian ja aineiden siirto sekä varastointi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Sheet2!$A$2:$A$30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Sheet2!$I$2:$I$30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5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4</c:v>
                </c:pt>
                <c:pt idx="21">
                  <c:v>1</c:v>
                </c:pt>
                <c:pt idx="22">
                  <c:v>1</c:v>
                </c:pt>
                <c:pt idx="23">
                  <c:v>2</c:v>
                </c:pt>
                <c:pt idx="24">
                  <c:v>4</c:v>
                </c:pt>
                <c:pt idx="25">
                  <c:v>2</c:v>
                </c:pt>
                <c:pt idx="26">
                  <c:v>3</c:v>
                </c:pt>
                <c:pt idx="27">
                  <c:v>3</c:v>
                </c:pt>
                <c:pt idx="2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DA-4D4D-9345-A0DD5675C5DD}"/>
            </c:ext>
          </c:extLst>
        </c:ser>
        <c:ser>
          <c:idx val="8"/>
          <c:order val="8"/>
          <c:tx>
            <c:strRef>
              <c:f>Sheet2!$J$1</c:f>
              <c:strCache>
                <c:ptCount val="1"/>
                <c:pt idx="0">
                  <c:v>9. liikenne</c:v>
                </c:pt>
              </c:strCache>
            </c:strRef>
          </c:tx>
          <c:spPr>
            <a:solidFill>
              <a:srgbClr val="64C1CB"/>
            </a:solidFill>
            <a:ln>
              <a:noFill/>
            </a:ln>
            <a:effectLst/>
          </c:spPr>
          <c:invertIfNegative val="0"/>
          <c:cat>
            <c:numRef>
              <c:f>Sheet2!$A$2:$A$30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Sheet2!$J$2:$J$30</c:f>
              <c:numCache>
                <c:formatCode>General</c:formatCode>
                <c:ptCount val="29"/>
                <c:pt idx="0">
                  <c:v>8</c:v>
                </c:pt>
                <c:pt idx="1">
                  <c:v>17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6</c:v>
                </c:pt>
                <c:pt idx="13">
                  <c:v>7</c:v>
                </c:pt>
                <c:pt idx="14">
                  <c:v>3</c:v>
                </c:pt>
                <c:pt idx="15">
                  <c:v>6</c:v>
                </c:pt>
                <c:pt idx="16">
                  <c:v>3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1</c:v>
                </c:pt>
                <c:pt idx="21">
                  <c:v>3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1</c:v>
                </c:pt>
                <c:pt idx="27">
                  <c:v>1</c:v>
                </c:pt>
                <c:pt idx="2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DA-4D4D-9345-A0DD5675C5DD}"/>
            </c:ext>
          </c:extLst>
        </c:ser>
        <c:ser>
          <c:idx val="9"/>
          <c:order val="9"/>
          <c:tx>
            <c:strRef>
              <c:f>Sheet2!$K$1</c:f>
              <c:strCache>
                <c:ptCount val="1"/>
                <c:pt idx="0">
                  <c:v>10. vesihuolto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cat>
            <c:numRef>
              <c:f>Sheet2!$A$2:$A$30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Sheet2!$K$2:$K$30</c:f>
              <c:numCache>
                <c:formatCode>General</c:formatCode>
                <c:ptCount val="29"/>
                <c:pt idx="2">
                  <c:v>1</c:v>
                </c:pt>
                <c:pt idx="3">
                  <c:v>1</c:v>
                </c:pt>
                <c:pt idx="6">
                  <c:v>3</c:v>
                </c:pt>
                <c:pt idx="8">
                  <c:v>1</c:v>
                </c:pt>
                <c:pt idx="10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3</c:v>
                </c:pt>
                <c:pt idx="19">
                  <c:v>2</c:v>
                </c:pt>
                <c:pt idx="20">
                  <c:v>1</c:v>
                </c:pt>
                <c:pt idx="22">
                  <c:v>1</c:v>
                </c:pt>
                <c:pt idx="24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9DA-4D4D-9345-A0DD5675C5DD}"/>
            </c:ext>
          </c:extLst>
        </c:ser>
        <c:ser>
          <c:idx val="10"/>
          <c:order val="10"/>
          <c:tx>
            <c:strRef>
              <c:f>Sheet2!$L$1</c:f>
              <c:strCache>
                <c:ptCount val="1"/>
                <c:pt idx="0">
                  <c:v>11. jätehuolto</c:v>
                </c:pt>
              </c:strCache>
            </c:strRef>
          </c:tx>
          <c:spPr>
            <a:solidFill>
              <a:srgbClr val="84C497"/>
            </a:solidFill>
            <a:ln>
              <a:noFill/>
            </a:ln>
            <a:effectLst/>
          </c:spPr>
          <c:invertIfNegative val="0"/>
          <c:cat>
            <c:numRef>
              <c:f>Sheet2!$A$2:$A$30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Sheet2!$L$2:$L$30</c:f>
              <c:numCache>
                <c:formatCode>General</c:formatCode>
                <c:ptCount val="29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7</c:v>
                </c:pt>
                <c:pt idx="5">
                  <c:v>9</c:v>
                </c:pt>
                <c:pt idx="6">
                  <c:v>12</c:v>
                </c:pt>
                <c:pt idx="7">
                  <c:v>11</c:v>
                </c:pt>
                <c:pt idx="8">
                  <c:v>14</c:v>
                </c:pt>
                <c:pt idx="9">
                  <c:v>22</c:v>
                </c:pt>
                <c:pt idx="10">
                  <c:v>19</c:v>
                </c:pt>
                <c:pt idx="11">
                  <c:v>13</c:v>
                </c:pt>
                <c:pt idx="12">
                  <c:v>11</c:v>
                </c:pt>
                <c:pt idx="13">
                  <c:v>11</c:v>
                </c:pt>
                <c:pt idx="14">
                  <c:v>14</c:v>
                </c:pt>
                <c:pt idx="15">
                  <c:v>12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2</c:v>
                </c:pt>
                <c:pt idx="21">
                  <c:v>11</c:v>
                </c:pt>
                <c:pt idx="22">
                  <c:v>6</c:v>
                </c:pt>
                <c:pt idx="23">
                  <c:v>10</c:v>
                </c:pt>
                <c:pt idx="24">
                  <c:v>8</c:v>
                </c:pt>
                <c:pt idx="25">
                  <c:v>9</c:v>
                </c:pt>
                <c:pt idx="26">
                  <c:v>10</c:v>
                </c:pt>
                <c:pt idx="27">
                  <c:v>5</c:v>
                </c:pt>
                <c:pt idx="2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DA-4D4D-9345-A0DD5675C5DD}"/>
            </c:ext>
          </c:extLst>
        </c:ser>
        <c:ser>
          <c:idx val="11"/>
          <c:order val="11"/>
          <c:tx>
            <c:strRef>
              <c:f>Sheet2!$M$1</c:f>
              <c:strCache>
                <c:ptCount val="1"/>
                <c:pt idx="0">
                  <c:v>yksittäistapaus</c:v>
                </c:pt>
              </c:strCache>
            </c:strRef>
          </c:tx>
          <c:spPr>
            <a:solidFill>
              <a:srgbClr val="E4E3DE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Sheet2!$A$2:$A$30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Sheet2!$M$2:$M$30</c:f>
              <c:numCache>
                <c:formatCode>General</c:formatCode>
                <c:ptCount val="29"/>
                <c:pt idx="4">
                  <c:v>1</c:v>
                </c:pt>
                <c:pt idx="9">
                  <c:v>1</c:v>
                </c:pt>
                <c:pt idx="18">
                  <c:v>1</c:v>
                </c:pt>
                <c:pt idx="19">
                  <c:v>2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9DA-4D4D-9345-A0DD5675C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7121871"/>
        <c:axId val="1107126031"/>
      </c:barChart>
      <c:catAx>
        <c:axId val="110712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07126031"/>
        <c:crosses val="autoZero"/>
        <c:auto val="1"/>
        <c:lblAlgn val="ctr"/>
        <c:lblOffset val="100"/>
        <c:noMultiLvlLbl val="0"/>
      </c:catAx>
      <c:valAx>
        <c:axId val="110712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0712187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1395187817614948"/>
          <c:y val="0.67762470711727618"/>
          <c:w val="0.80581033691219761"/>
          <c:h val="0.320334305193848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CA85-B453-45E3-A748-B564E6B8D27E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096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7CB69-F670-CE45-9316-2F76980D240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02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Suhde luontodirektiivien poikkeuksiin:</a:t>
            </a:r>
          </a:p>
          <a:p>
            <a:r>
              <a:rPr lang="fi-FI" b="1" i="1" dirty="0"/>
              <a:t>Esim. RED III: lupamenettelyssä uusiutuvan energian tuotantolaitosten suunnittelun, rakentamisen ja käytön, tällaisten laitosten verkkoon liittämisen ja asiaankuuluvan verkon itsensä sekä varastojen</a:t>
            </a:r>
            <a:r>
              <a:rPr lang="fi-FI" dirty="0"/>
              <a:t> </a:t>
            </a:r>
            <a:r>
              <a:rPr lang="fi-FI" b="1" i="1" dirty="0"/>
              <a:t> </a:t>
            </a:r>
            <a:r>
              <a:rPr lang="fi-FI" dirty="0"/>
              <a:t> Suomesta tullut ehdotus. </a:t>
            </a:r>
          </a:p>
          <a:p>
            <a:r>
              <a:rPr lang="fi-FI" b="1" i="1" dirty="0"/>
              <a:t>katsotaan olevan erittäin tärkeän yleisen edun mukaisia ja palvelevan kansanterveyttä ja turvallisuutta, kun oikeudellisia etuja punnitaan yksittäistapauksissa direktiivin 92/43/ETY 6 artiklan 4 kohdan ja 16 artiklan 1 kohdan c alakohdan, direktiivin 2000/60/EY 4 artiklan 7 kohdan ja direktiivin 2009/147/EY 9 artiklan 1 kohdan a alakohdan soveltamiseksi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2CA85-B453-45E3-A748-B564E6B8D27E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890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333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287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577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978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186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57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469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294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114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365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3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53700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700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527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309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535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988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97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45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220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631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0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382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nimi alatunnisteeseen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3" y="6117300"/>
            <a:ext cx="5568618" cy="300035"/>
          </a:xfrm>
        </p:spPr>
        <p:txBody>
          <a:bodyPr anchor="t" anchorCtr="0"/>
          <a:lstStyle>
            <a:lvl1pPr>
              <a:lnSpc>
                <a:spcPts val="1144"/>
              </a:lnSpc>
              <a:defRPr sz="1400"/>
            </a:lvl1pPr>
          </a:lstStyle>
          <a:p>
            <a:pPr lvl="0"/>
            <a:r>
              <a:rPr lang="fi-FI" noProof="1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17110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0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68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40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7481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10441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107014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09417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539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41611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91062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669211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lnSpc>
                <a:spcPts val="1600"/>
              </a:lnSpc>
              <a:spcBef>
                <a:spcPts val="800"/>
              </a:spcBef>
              <a:buClr>
                <a:schemeClr val="accent1"/>
              </a:buClr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04020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414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606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255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7807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20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6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432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469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19234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388731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865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007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85650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0271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83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7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13.2.2024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1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  <a:p>
            <a:pPr lvl="2"/>
            <a:r>
              <a:rPr lang="fi-FI" noProof="1"/>
              <a:t>kolmas taso</a:t>
            </a:r>
          </a:p>
          <a:p>
            <a:pPr lvl="3"/>
            <a:r>
              <a:rPr lang="fi-FI" noProof="1"/>
              <a:t>neljäs taso</a:t>
            </a:r>
          </a:p>
          <a:p>
            <a:pPr lvl="4"/>
            <a:r>
              <a:rPr lang="fi-FI" noProof="1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nimi alatunnisteeseen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88E4-B065-43EF-8E16-5918655F770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9403" y="6117300"/>
            <a:ext cx="5568618" cy="300035"/>
          </a:xfrm>
        </p:spPr>
        <p:txBody>
          <a:bodyPr anchor="t" anchorCtr="0"/>
          <a:lstStyle>
            <a:lvl1pPr>
              <a:lnSpc>
                <a:spcPts val="1144"/>
              </a:lnSpc>
              <a:defRPr sz="1400"/>
            </a:lvl1pPr>
          </a:lstStyle>
          <a:p>
            <a:pPr lvl="0"/>
            <a:r>
              <a:rPr lang="fi-FI" noProof="1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723553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449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387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413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795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691655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77805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288133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7124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3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29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  <p:sldLayoutId id="2147483782" r:id="rId10"/>
    <p:sldLayoutId id="2147483783" r:id="rId11"/>
    <p:sldLayoutId id="2147483784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CA83A7-7179-4F1A-B6E1-62BA8B6C76F3}"/>
              </a:ext>
            </a:extLst>
          </p:cNvPr>
          <p:cNvSpPr txBox="1"/>
          <p:nvPr userDrawn="1"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7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3685">
          <p15:clr>
            <a:srgbClr val="F26B43"/>
          </p15:clr>
        </p15:guide>
        <p15:guide id="5" orient="horz" pos="411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02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701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etunimi.sukunimi@gov.fi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m.fi/hankesivu?tunnus=YM063:00/2023" TargetMode="External"/><Relationship Id="rId2" Type="http://schemas.openxmlformats.org/officeDocument/2006/relationships/hyperlink" Target="https://ym.fi/yksiluukku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BB3A80-760B-4942-B0C4-CCF6F7E7F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01" y="1960880"/>
            <a:ext cx="6016663" cy="1930172"/>
          </a:xfrm>
        </p:spPr>
        <p:txBody>
          <a:bodyPr>
            <a:normAutofit fontScale="90000"/>
          </a:bodyPr>
          <a:lstStyle/>
          <a:p>
            <a:r>
              <a:rPr lang="fi-FI" sz="4400" dirty="0"/>
              <a:t>Keskustelutilaisuus yhden luukun lainsäädäntöhankkeesta</a:t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A847C2-E55B-4DB3-AC08-29B448E91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701" y="3891052"/>
            <a:ext cx="5612075" cy="1249419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sz="2200" b="1" dirty="0"/>
              <a:t>Helsinki 6.2.2024 </a:t>
            </a:r>
          </a:p>
          <a:p>
            <a:r>
              <a:rPr lang="fi-FI" sz="2200" dirty="0"/>
              <a:t>Ympäristöministeriö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06AF15-7D87-4EA1-8E96-18EF465D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26A7-7B13-408A-98A5-0AA9F8D9A213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64EC4-9471-4A1A-860F-71F90CC6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  <p:pic>
        <p:nvPicPr>
          <p:cNvPr id="8" name="Kuvan paikkamerkki 7" title="Maisemakuva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r="21501"/>
          <a:stretch>
            <a:fillRect/>
          </a:stretch>
        </p:blipFill>
        <p:spPr>
          <a:xfrm>
            <a:off x="6914023" y="-25834"/>
            <a:ext cx="5277977" cy="6173580"/>
          </a:xfrm>
        </p:spPr>
      </p:pic>
      <p:pic>
        <p:nvPicPr>
          <p:cNvPr id="10" name="Kuva 9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849D629D-53D6-3548-9124-B1C402191F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0" y="6147746"/>
            <a:ext cx="1737360" cy="4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2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9111" y="584349"/>
            <a:ext cx="10406984" cy="1197308"/>
          </a:xfrm>
        </p:spPr>
        <p:txBody>
          <a:bodyPr/>
          <a:lstStyle/>
          <a:p>
            <a:r>
              <a:rPr lang="fi-FI" dirty="0"/>
              <a:t>Yhteensovittamisen edistäminen </a:t>
            </a:r>
            <a:br>
              <a:rPr lang="fi-FI" dirty="0"/>
            </a:br>
            <a:r>
              <a:rPr lang="fi-FI" sz="3200" dirty="0"/>
              <a:t>Työpaketti 1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49111" y="1986138"/>
            <a:ext cx="10406984" cy="4439920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Eräiden ympäristöllisten lupamenettelyjen yhteensovittamisesta annetun lain (764/2019, jälj. yhteensovittamislaki) kehittäminen vastaamaan uutta virastomallia </a:t>
            </a:r>
          </a:p>
          <a:p>
            <a:r>
              <a:rPr lang="fi-FI" dirty="0"/>
              <a:t>Tarkoituksena on kehittää erityisesti voimassa olevaa yhteensovittamislakia sekä mahdollisesti myös muita yhden luukun toimintamallia edistäviä lakeja valtion uuden VALO-viraston toimivaltaan kuuluvien tehtävien osalta.</a:t>
            </a:r>
          </a:p>
          <a:p>
            <a:r>
              <a:rPr lang="fi-FI" dirty="0"/>
              <a:t>Lisäksi tarkastellaan ympäristöllisten lupamenettelyjen ja kuntien rakentamista koskevan lupamenettelyn suhdetta ottaen huomioon uuden rakentamislain (751/2023) mukainen sijoittamislupa (huom. rakentamislain muutos lausuntokierroksella kevät 2024).</a:t>
            </a:r>
          </a:p>
          <a:p>
            <a:pPr>
              <a:lnSpc>
                <a:spcPct val="120000"/>
              </a:lnSpc>
            </a:pPr>
            <a:r>
              <a:rPr lang="fi-FI" sz="2100" dirty="0"/>
              <a:t>Kehittämisen vaihtoehtoja tarkastellaan tiettyjen yhteensovittamislain ja ns. AVI-käsittelylain (laki ympäristönsuojelu- ja vesiasioiden käsittelystä aluehallintovirastossa, 898/2009) edellyttämien perusratkaisujen kautta</a:t>
            </a:r>
            <a:r>
              <a:rPr lang="fi-FI" dirty="0">
                <a:solidFill>
                  <a:schemeClr val="accent1"/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fi-FI" dirty="0"/>
              <a:t>Vähimmäismuutokset – lain aineellinen kehittäminen – AVI-käsittelylain muuttaminen VALO-käsittelylaiksi</a:t>
            </a:r>
          </a:p>
          <a:p>
            <a:pPr lvl="1">
              <a:lnSpc>
                <a:spcPct val="120000"/>
              </a:lnSpc>
            </a:pPr>
            <a:r>
              <a:rPr lang="fi-FI" dirty="0"/>
              <a:t>Eivät toisiaan poissulkevia, vaan täydentäviä 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716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191" y="833569"/>
            <a:ext cx="10614317" cy="1197308"/>
          </a:xfrm>
        </p:spPr>
        <p:txBody>
          <a:bodyPr/>
          <a:lstStyle/>
          <a:p>
            <a:r>
              <a:rPr lang="fi-FI" dirty="0"/>
              <a:t>Yhteensovittamislain (764/2019) lähtökohdat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4191" y="1939635"/>
            <a:ext cx="10751707" cy="4572001"/>
          </a:xfrm>
        </p:spPr>
        <p:txBody>
          <a:bodyPr>
            <a:normAutofit/>
          </a:bodyPr>
          <a:lstStyle/>
          <a:p>
            <a:r>
              <a:rPr lang="fi-FI" dirty="0"/>
              <a:t>Yhteensovittamislaki mahdollistaa luvanhakijalle usean luvan yhtäaikaisen vireillepanon ja käsittelyn ns. yhden luukun periaatteella </a:t>
            </a:r>
          </a:p>
          <a:p>
            <a:pPr lvl="1"/>
            <a:r>
              <a:rPr lang="fi-FI" dirty="0"/>
              <a:t>Hanke edellyttää </a:t>
            </a:r>
            <a:r>
              <a:rPr lang="fi-FI" b="1" dirty="0" err="1"/>
              <a:t>YSL:n</a:t>
            </a:r>
            <a:r>
              <a:rPr lang="fi-FI" b="1" dirty="0"/>
              <a:t>, </a:t>
            </a:r>
            <a:r>
              <a:rPr lang="fi-FI" b="1" dirty="0" err="1"/>
              <a:t>VL:n</a:t>
            </a:r>
            <a:r>
              <a:rPr lang="fi-FI" b="1" dirty="0"/>
              <a:t> tai </a:t>
            </a:r>
            <a:r>
              <a:rPr lang="fi-FI" b="1" dirty="0" err="1"/>
              <a:t>MAL:n</a:t>
            </a:r>
            <a:r>
              <a:rPr lang="fi-FI" b="1" dirty="0"/>
              <a:t> mukaista lupaa </a:t>
            </a:r>
            <a:r>
              <a:rPr lang="fi-FI" dirty="0"/>
              <a:t>(ns. ”pääluvat”) </a:t>
            </a:r>
          </a:p>
          <a:p>
            <a:pPr lvl="1"/>
            <a:r>
              <a:rPr lang="fi-FI" dirty="0"/>
              <a:t>Sekä lisäksi muuta </a:t>
            </a:r>
            <a:r>
              <a:rPr lang="fi-FI" dirty="0" err="1"/>
              <a:t>yhteensovitettavaa</a:t>
            </a:r>
            <a:r>
              <a:rPr lang="fi-FI" dirty="0"/>
              <a:t> lupaa (ns. ”sivulupa”), kuten eräät </a:t>
            </a:r>
            <a:r>
              <a:rPr lang="fi-FI" dirty="0" err="1"/>
              <a:t>LSL:n</a:t>
            </a:r>
            <a:r>
              <a:rPr lang="fi-FI" dirty="0"/>
              <a:t> poikkeukset, rakentamisen luvat, kaivos- ja kemikaaliluvat</a:t>
            </a:r>
          </a:p>
          <a:p>
            <a:r>
              <a:rPr lang="fi-FI" dirty="0"/>
              <a:t>Samanaikaisten lupahakemusten eri menettelyvaiheita sovitetaan ajallisesti yhteen sekä yhdistetään eräitä viranomaistehtäviä </a:t>
            </a:r>
          </a:p>
          <a:p>
            <a:pPr lvl="1"/>
            <a:r>
              <a:rPr lang="fi-FI" dirty="0"/>
              <a:t>Keskeistä </a:t>
            </a:r>
            <a:r>
              <a:rPr lang="fi-FI" b="1" dirty="0"/>
              <a:t>yhteensovittamisen vapaaehtoisuus </a:t>
            </a:r>
            <a:r>
              <a:rPr lang="fi-FI" dirty="0"/>
              <a:t>toiminnanharjoittajalle – lisäksi hakijan neuvonta</a:t>
            </a:r>
          </a:p>
          <a:p>
            <a:r>
              <a:rPr lang="fi-FI" dirty="0"/>
              <a:t>Lupapäätöksiä ei kuitenkaan yhdistetä, eikä yhteensovittaminen koske muutoksenhakuvaihetta</a:t>
            </a:r>
          </a:p>
          <a:p>
            <a:pPr lvl="1"/>
            <a:r>
              <a:rPr lang="fi-FI" dirty="0"/>
              <a:t>Erilliset lupapäätökset annetaan samanaikaisesti, ja muutoksenhaku kuhunkin päätökseen erikseen</a:t>
            </a:r>
          </a:p>
          <a:p>
            <a:r>
              <a:rPr lang="fi-FI" dirty="0"/>
              <a:t>Yhteensovittamislakia on sovellettu vasta yhden kerran </a:t>
            </a:r>
          </a:p>
          <a:p>
            <a:pPr lvl="1"/>
            <a:r>
              <a:rPr lang="fi-FI" dirty="0"/>
              <a:t>22.6.2023 (AVI: </a:t>
            </a:r>
            <a:r>
              <a:rPr lang="fi-FI" dirty="0" err="1"/>
              <a:t>Dnro</a:t>
            </a:r>
            <a:r>
              <a:rPr lang="fi-FI" dirty="0"/>
              <a:t> ESAVI/41179/2022 ja Tukes: päätös 11294/03.01/2022). ESAVI toimi </a:t>
            </a:r>
            <a:r>
              <a:rPr lang="fi-FI" dirty="0" err="1"/>
              <a:t>yhteensovittavana</a:t>
            </a:r>
            <a:r>
              <a:rPr lang="fi-FI" dirty="0"/>
              <a:t> viranomaisena.</a:t>
            </a:r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532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738909" y="371475"/>
            <a:ext cx="10406063" cy="1196975"/>
          </a:xfrm>
        </p:spPr>
        <p:txBody>
          <a:bodyPr/>
          <a:lstStyle/>
          <a:p>
            <a:r>
              <a:rPr lang="fi-FI" sz="3600" dirty="0"/>
              <a:t>Lupamenettelyjen yhteensovittamisen prosessi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11450638" y="6426200"/>
            <a:ext cx="741362" cy="2047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C52C4-01DD-4CC4-AAE1-A35F87022CE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13.2.2024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11758613" y="6426200"/>
            <a:ext cx="433387" cy="2047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53C16-2649-4D48-AFD3-9E32AB86C978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Kuva 2" descr="Kuvassa kuvataan lupamenettelyjen yhteensovittamisen prosessi: 1. Lupahakemukset vireille sähköisesti yhteen luukkuun 2. Täydennystä lupahakemuksiin pyydetään samalla kertaa 3. Lausunnot ja kuuleminen yhdellä kertaa 4. Hakijan selvitys kuulemispalautteesta yhdellä kertaa 5. Lupapäätökset annetaan samanaikaisesti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0" y="97313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8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192" y="652378"/>
            <a:ext cx="10406984" cy="1197308"/>
          </a:xfrm>
        </p:spPr>
        <p:txBody>
          <a:bodyPr/>
          <a:lstStyle/>
          <a:p>
            <a:r>
              <a:rPr lang="fi-FI" dirty="0"/>
              <a:t>Yhteiskäsittelyn laajentaminen </a:t>
            </a:r>
            <a:br>
              <a:rPr lang="fi-FI" dirty="0"/>
            </a:br>
            <a:r>
              <a:rPr lang="fi-FI" sz="3200" dirty="0"/>
              <a:t>Työpaketti 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4191" y="2272145"/>
            <a:ext cx="10732511" cy="4008582"/>
          </a:xfrm>
        </p:spPr>
        <p:txBody>
          <a:bodyPr>
            <a:normAutofit/>
          </a:bodyPr>
          <a:lstStyle/>
          <a:p>
            <a:r>
              <a:rPr lang="fi-FI" b="1" dirty="0"/>
              <a:t>Ympäristölupien, vesilupien ja maa-aineslupien sekä luonnonsuojelulain mukaisten eräiden päätösten yhteiskäsittelyä koskevien säännösten valmistelu</a:t>
            </a:r>
          </a:p>
          <a:p>
            <a:r>
              <a:rPr lang="fi-FI" dirty="0"/>
              <a:t>Yhteiskäsittelystä nykyisin säädetty YSL – VL ja YSL – MAL –relaatioissa, LSL ei mukana</a:t>
            </a:r>
          </a:p>
          <a:p>
            <a:r>
              <a:rPr lang="fi-FI" dirty="0"/>
              <a:t>Työpaketissa arvioidaan ja tarpeen mukaan täydennetään säännöksiä, jotka mahdollistaisivat nykyistä kattavammin </a:t>
            </a:r>
            <a:r>
              <a:rPr lang="fi-FI" b="1" dirty="0"/>
              <a:t>samaa hanketta koskevien ympäristönsuojelulain, vesilain, luonnonsuojelulain (ja maa-aineslain) mukaisten lupahakemusten yhteiskäsittelyn uudessa VALO-virastossa</a:t>
            </a:r>
            <a:r>
              <a:rPr lang="fi-FI" dirty="0"/>
              <a:t>. </a:t>
            </a:r>
          </a:p>
          <a:p>
            <a:r>
              <a:rPr lang="fi-FI" dirty="0"/>
              <a:t>Edellyttää lakien lupamenettelyä koskevien säännösten tiiviimpää kytkentää ja mukauttamista uuteen viranomaisjärjestelmään.</a:t>
            </a:r>
          </a:p>
          <a:p>
            <a:r>
              <a:rPr lang="fi-FI" dirty="0"/>
              <a:t>Yhteiskäsittelyssä olevien lupa-asioiden osalta mahdollisuus kokoavaan menettelyyn</a:t>
            </a:r>
          </a:p>
          <a:p>
            <a:pPr lvl="1"/>
            <a:r>
              <a:rPr lang="fi-FI" sz="1900" b="1" dirty="0"/>
              <a:t>”</a:t>
            </a:r>
            <a:r>
              <a:rPr lang="fi-FI" sz="2000" b="1" spc="-20" dirty="0"/>
              <a:t>Yksi viranomainen, yksi päätös ja yksi muutoksenhaku, yksi digitaalinen väylä”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788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192" y="687106"/>
            <a:ext cx="10406984" cy="1197308"/>
          </a:xfrm>
        </p:spPr>
        <p:txBody>
          <a:bodyPr/>
          <a:lstStyle/>
          <a:p>
            <a:r>
              <a:rPr lang="fi-FI" dirty="0"/>
              <a:t>Kehittämisen lähtökohdat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4192" y="1884414"/>
            <a:ext cx="10406984" cy="4541644"/>
          </a:xfrm>
        </p:spPr>
        <p:txBody>
          <a:bodyPr>
            <a:normAutofit lnSpcReduction="10000"/>
          </a:bodyPr>
          <a:lstStyle/>
          <a:p>
            <a:r>
              <a:rPr lang="fi-FI" sz="2200" dirty="0"/>
              <a:t>Yhteiskäsittely koskee vain VALO-viraston toimivallassa olevia lupa-asioita</a:t>
            </a:r>
          </a:p>
          <a:p>
            <a:pPr lvl="1"/>
            <a:r>
              <a:rPr lang="fi-FI" sz="2200" dirty="0"/>
              <a:t>Aluehallintouudistuksella ei ole tarkoitus muuttaa valtion ja kuntien ympäristöllisten viranomaistehtävien toimivaltasuhteita</a:t>
            </a:r>
          </a:p>
          <a:p>
            <a:pPr lvl="1"/>
            <a:r>
              <a:rPr lang="fi-FI" sz="2200" dirty="0"/>
              <a:t>Tämän vuoksi yhteiskäsittelyä ei </a:t>
            </a:r>
            <a:r>
              <a:rPr lang="fi-FI" sz="2200" dirty="0" err="1"/>
              <a:t>MAL:n</a:t>
            </a:r>
            <a:r>
              <a:rPr lang="fi-FI" sz="2200" dirty="0"/>
              <a:t> osalta lisättäisi (luvat pääasiassa kunnan toimivallassa)</a:t>
            </a:r>
          </a:p>
          <a:p>
            <a:r>
              <a:rPr lang="fi-FI" sz="2200" dirty="0"/>
              <a:t>Ehdotuksena eräiden </a:t>
            </a:r>
            <a:r>
              <a:rPr lang="fi-FI" sz="2200" dirty="0" err="1"/>
              <a:t>LSL:n</a:t>
            </a:r>
            <a:r>
              <a:rPr lang="fi-FI" sz="2200" dirty="0"/>
              <a:t> mukaisten poikkeamispäätösten (laji- ja luontotyypit) lisääminen yhteiskäsittelyyn</a:t>
            </a:r>
          </a:p>
          <a:p>
            <a:pPr lvl="1"/>
            <a:r>
              <a:rPr lang="fi-FI" sz="2200" dirty="0"/>
              <a:t>Nämä usein merkittävässä asemassa hankkeiden toteuttamisen kannalta – määräksi arvioidaan vuositasolla joitakin kymmeniä.</a:t>
            </a:r>
          </a:p>
          <a:p>
            <a:r>
              <a:rPr lang="fi-FI" sz="2200" dirty="0"/>
              <a:t>Muutos vaikuttaisi samalla työpaketin 1 yhteensovittamiseen</a:t>
            </a:r>
          </a:p>
          <a:p>
            <a:pPr lvl="1"/>
            <a:r>
              <a:rPr lang="fi-FI" sz="2200" dirty="0" err="1"/>
              <a:t>LSL:n</a:t>
            </a:r>
            <a:r>
              <a:rPr lang="fi-FI" sz="2200" dirty="0"/>
              <a:t> mukainen poikkeus ei olisi enää mukana yhteensovittamislain 3 §:n mukaisena ”sivulupana”.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185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192" y="377592"/>
            <a:ext cx="10406984" cy="882703"/>
          </a:xfrm>
        </p:spPr>
        <p:txBody>
          <a:bodyPr>
            <a:noAutofit/>
          </a:bodyPr>
          <a:lstStyle/>
          <a:p>
            <a:r>
              <a:rPr lang="fi-FI" dirty="0"/>
              <a:t>YVA-menettelyn kehittäminen</a:t>
            </a:r>
            <a:br>
              <a:rPr lang="fi-FI" dirty="0"/>
            </a:br>
            <a:r>
              <a:rPr lang="fi-FI" sz="3200" dirty="0"/>
              <a:t>Työpaketti 3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4192" y="1582512"/>
            <a:ext cx="10751707" cy="4843546"/>
          </a:xfrm>
        </p:spPr>
        <p:txBody>
          <a:bodyPr>
            <a:normAutofit fontScale="85000" lnSpcReduction="10000"/>
          </a:bodyPr>
          <a:lstStyle/>
          <a:p>
            <a:r>
              <a:rPr lang="fi-FI" b="1" dirty="0"/>
              <a:t>Ympäristöllisten lupamenettelyiden (YSL, VL, maa-aineslaki) sekä YVA-menettelyn ja Natura-arvioinnin suhteen arviointi, yhteensovittaminen ja selkeyttäminen </a:t>
            </a:r>
          </a:p>
          <a:p>
            <a:pPr lvl="1"/>
            <a:r>
              <a:rPr lang="fi-FI" dirty="0"/>
              <a:t>Valtion lupa-, ohjaus- ja valvontaviranomaisen perustamisen myötä näitä koskevat viranomaistehtävät siirtyisivät samaan viranomaiseen em. lupaviranomaisen kanssa. </a:t>
            </a:r>
          </a:p>
          <a:p>
            <a:pPr marL="180975" lvl="1" indent="0">
              <a:buNone/>
            </a:pPr>
            <a:endParaRPr lang="fi-FI" dirty="0"/>
          </a:p>
          <a:p>
            <a:r>
              <a:rPr lang="fi-FI" b="1" dirty="0"/>
              <a:t>Mikä toimii </a:t>
            </a:r>
            <a:r>
              <a:rPr lang="fi-FI" b="1" dirty="0" err="1"/>
              <a:t>YVAssa</a:t>
            </a:r>
            <a:endParaRPr lang="fi-FI" dirty="0"/>
          </a:p>
          <a:p>
            <a:pPr lvl="1"/>
            <a:r>
              <a:rPr lang="fi-FI" dirty="0"/>
              <a:t>YVA-menettelyssä selkeät ja ennustettavat määräajat </a:t>
            </a:r>
          </a:p>
          <a:p>
            <a:pPr lvl="1"/>
            <a:r>
              <a:rPr lang="fi-FI" dirty="0"/>
              <a:t>Ennakkoneuvottelu ja hyvä, jos lupaviranomainen pystyy osallistumaan ennakkoneuvotteluun</a:t>
            </a:r>
          </a:p>
          <a:p>
            <a:pPr lvl="1"/>
            <a:r>
              <a:rPr lang="fi-FI" dirty="0"/>
              <a:t>Perusteltu päätelmä toimii lupamenettelyssä</a:t>
            </a:r>
          </a:p>
          <a:p>
            <a:pPr lvl="1"/>
            <a:r>
              <a:rPr lang="fi-FI" dirty="0"/>
              <a:t>YVA on tunnettu: ei kovin muodollinen, suosittu, ihmiset uskaltavat esittää mielipiteensä</a:t>
            </a:r>
          </a:p>
          <a:p>
            <a:r>
              <a:rPr lang="fi-FI" b="1" dirty="0" err="1"/>
              <a:t>YVAssa</a:t>
            </a:r>
            <a:r>
              <a:rPr lang="fi-FI" b="1" dirty="0"/>
              <a:t> tunnistetut kehittämiskohteet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YVA- ja lupamenettelyn sujuvoittaminen uudessa viranomaisessa: selvitysten ja menettelyjen parempi yhteensovittaminen</a:t>
            </a:r>
          </a:p>
          <a:p>
            <a:pPr lvl="1"/>
            <a:r>
              <a:rPr lang="fi-FI" dirty="0" err="1"/>
              <a:t>YVAn</a:t>
            </a:r>
            <a:r>
              <a:rPr lang="fi-FI" dirty="0"/>
              <a:t> yksityiskohtaisuuden vaatimukset ja asiakirjojen laajuus lisääntyneet 10 vuoden kuluessa</a:t>
            </a:r>
          </a:p>
          <a:p>
            <a:pPr lvl="1"/>
            <a:r>
              <a:rPr lang="fi-FI" dirty="0"/>
              <a:t>Arvioinnin kohdentaminen merkittäviin vaikutuksiin</a:t>
            </a:r>
          </a:p>
          <a:p>
            <a:pPr lvl="1"/>
            <a:r>
              <a:rPr lang="fi-FI" dirty="0"/>
              <a:t>Muutoshankkeet teollisuuslaitoksen/kombinaatin ”aitojen” sisällä</a:t>
            </a:r>
          </a:p>
          <a:p>
            <a:pPr lvl="1"/>
            <a:r>
              <a:rPr lang="fi-FI" dirty="0"/>
              <a:t>Yksittäispäätöksenteon sujuvoittamismahdollisuudet</a:t>
            </a:r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450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3CA3-5BDB-6910-C912-AB7B4C8D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chemeClr val="tx1"/>
                </a:solidFill>
              </a:rPr>
              <a:t>Vuosina 1994-2022 käynnistyneet YVA-menettelyt hanketyypeittäin (yht. 1047 kpl)</a:t>
            </a:r>
            <a:endParaRPr lang="fi-FI" dirty="0"/>
          </a:p>
        </p:txBody>
      </p:sp>
      <p:graphicFrame>
        <p:nvGraphicFramePr>
          <p:cNvPr id="7" name="Content Placeholder 6" descr="Kuvassa on kuvattu pylväsdiagrammein vuosina 1994-2022 käynnistyneet YVA-menettelyt hanketyypeittäinen (yhteensä 1047 kpl)">
            <a:extLst>
              <a:ext uri="{FF2B5EF4-FFF2-40B4-BE49-F238E27FC236}">
                <a16:creationId xmlns:a16="http://schemas.microsoft.com/office/drawing/2014/main" id="{C7CB4A96-12F0-4CF4-4845-49E9147EE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380327"/>
              </p:ext>
            </p:extLst>
          </p:nvPr>
        </p:nvGraphicFramePr>
        <p:xfrm>
          <a:off x="1089062" y="2022724"/>
          <a:ext cx="8496727" cy="4645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0011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9111" y="387627"/>
            <a:ext cx="10406984" cy="1197308"/>
          </a:xfrm>
        </p:spPr>
        <p:txBody>
          <a:bodyPr/>
          <a:lstStyle/>
          <a:p>
            <a:r>
              <a:rPr lang="fi-FI" dirty="0"/>
              <a:t>EU-sääntely ja lupamenettelyt</a:t>
            </a:r>
            <a:br>
              <a:rPr lang="fi-FI" dirty="0"/>
            </a:br>
            <a:r>
              <a:rPr lang="fi-FI" sz="3200" dirty="0"/>
              <a:t>Työpaketti 4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49111" y="1756442"/>
            <a:ext cx="10406984" cy="4498109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Yhden luukun lainsäädäntöhankkeen tavoitteilla on merkittäviä yhtymäkohtia </a:t>
            </a:r>
            <a:r>
              <a:rPr lang="fi-FI" b="1" dirty="0"/>
              <a:t>eräisiin valmistelussa oleviin ja jo annettuihin EU-säädöksiin, </a:t>
            </a:r>
            <a:r>
              <a:rPr lang="fi-FI" dirty="0"/>
              <a:t>joissa säädetään vihreää siirtymää tukevien hankkeiden lupamenettelyiden kehittämisestä. </a:t>
            </a:r>
          </a:p>
          <a:p>
            <a:r>
              <a:rPr lang="fi-FI" dirty="0"/>
              <a:t>Työpaketissa 4 tarkastellaan EU-säädösten lupamenettelyä koskevan sääntelyn </a:t>
            </a:r>
            <a:r>
              <a:rPr lang="fi-FI" b="1" dirty="0"/>
              <a:t>kansallista toimeenpanoa erityisesti ympäristöllisiä lupa- ja muita menettelyjä koskevan sääntelyn osalta</a:t>
            </a:r>
            <a:r>
              <a:rPr lang="fi-FI" dirty="0"/>
              <a:t>. Lupamenettelysäännösten kansallinen toimeenpano voi osin myös jakaantua eri hallinnonaloille, asia tarkentuu valmistelun edetessä.</a:t>
            </a:r>
            <a:endParaRPr lang="fi-FI" sz="600" dirty="0"/>
          </a:p>
          <a:p>
            <a:r>
              <a:rPr lang="fi-FI" dirty="0"/>
              <a:t>Olemassa olevaa kansallista sääntelyä:</a:t>
            </a:r>
          </a:p>
          <a:p>
            <a:pPr lvl="1"/>
            <a:r>
              <a:rPr lang="fi-FI" dirty="0"/>
              <a:t>Tietyille vihreää siirtymää tukevia investointeja koskeville ympäristönsuojelulain ja vesilain mukaisille lupahakemuksille säädetään ns. AVI-käsittelylaissa </a:t>
            </a:r>
            <a:r>
              <a:rPr lang="fi-FI" b="1" dirty="0"/>
              <a:t>väliaikaisesta etusijasta lupakäsittelyn kaikissa vaiheissa </a:t>
            </a:r>
            <a:r>
              <a:rPr lang="fi-FI" dirty="0"/>
              <a:t>vuosiksi 2023—2026 (ns. etusijamenettely). Vesilakiin, ympäristönsuojelulakiin ja maankäyttö- ja rakennuslakiin on lisätty väliaikaisesti säännökset näiden hankkeiden </a:t>
            </a:r>
            <a:r>
              <a:rPr lang="fi-FI" b="1" dirty="0"/>
              <a:t>muutoksenhaun käsittelyn kiireellisyydestä </a:t>
            </a:r>
            <a:r>
              <a:rPr lang="fi-FI" dirty="0"/>
              <a:t>hallintotuomioistuimissa vuosina 2023—2028 (HE 128/2022 vp).</a:t>
            </a:r>
          </a:p>
          <a:p>
            <a:pPr lvl="1"/>
            <a:r>
              <a:rPr lang="fi-FI" dirty="0"/>
              <a:t>RED-direktiivi (EU) 2018/2001 on kansallisesti </a:t>
            </a:r>
            <a:r>
              <a:rPr lang="fi-FI" dirty="0" err="1"/>
              <a:t>täytäntöönpantu</a:t>
            </a:r>
            <a:r>
              <a:rPr lang="fi-FI" dirty="0"/>
              <a:t> mm. </a:t>
            </a:r>
            <a:r>
              <a:rPr lang="fi-FI" b="1" dirty="0"/>
              <a:t>uusiutuvan energian tuotantolaitosten lupamenettelyistä ja eräistä muista hallinnollisista menettelyistä annetulla lailla (1145/2020).</a:t>
            </a:r>
          </a:p>
          <a:p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401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1CE37-F63B-40B7-9B35-2E753EFB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11" y="487288"/>
            <a:ext cx="10406984" cy="855894"/>
          </a:xfrm>
        </p:spPr>
        <p:txBody>
          <a:bodyPr/>
          <a:lstStyle/>
          <a:p>
            <a:r>
              <a:rPr lang="fi-FI" sz="3600" dirty="0"/>
              <a:t>Hankkeessa tarkasteltavat EU-säädösten lupamenettelysäännökset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84AE33-F1A6-4215-B43E-5186D6DE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456" y="1780869"/>
            <a:ext cx="10406984" cy="443520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i-FI" sz="100" dirty="0"/>
          </a:p>
          <a:p>
            <a:pPr>
              <a:spcBef>
                <a:spcPts val="0"/>
              </a:spcBef>
            </a:pPr>
            <a:r>
              <a:rPr lang="fi-FI" b="1" dirty="0"/>
              <a:t>RED III-direktiivi; 16–16 f artikla</a:t>
            </a:r>
          </a:p>
          <a:p>
            <a:pPr lvl="2">
              <a:spcBef>
                <a:spcPts val="0"/>
              </a:spcBef>
            </a:pPr>
            <a:r>
              <a:rPr lang="fi-FI" dirty="0"/>
              <a:t>Euroopan parlamentin ja neuvoston direktiivi (EU) 2023/2413 direktiivin (EU) 2018/2001, asetuksen (EU) 2018/1999 ja direktiivin 98/70/EY muuttamisesta uusiutuvista lähteistä peräisin olevan energian käytön edistämisen osalta sekä neuvoston direktiivin (EU) 2015/652 kumoamisesta.</a:t>
            </a:r>
          </a:p>
          <a:p>
            <a:pPr lvl="2">
              <a:spcBef>
                <a:spcPts val="0"/>
              </a:spcBef>
            </a:pPr>
            <a:r>
              <a:rPr lang="fi-FI" dirty="0"/>
              <a:t>Direktiivi tuli voimaan 20.11.2023. </a:t>
            </a:r>
          </a:p>
          <a:p>
            <a:pPr lvl="2">
              <a:spcBef>
                <a:spcPts val="0"/>
              </a:spcBef>
            </a:pPr>
            <a:r>
              <a:rPr lang="fi-FI" dirty="0"/>
              <a:t>Parhaillaan voimassa myös neuvoston asetus (EU) 2022/2577 kehyksestä uusiutuvan energian käyttöönoton nopeuttamiseksi (</a:t>
            </a:r>
            <a:r>
              <a:rPr lang="fi-FI" b="1" i="1" dirty="0"/>
              <a:t>ns. hätäasetus</a:t>
            </a:r>
            <a:r>
              <a:rPr lang="fi-FI" dirty="0"/>
              <a:t>, voimassa 30.6.2024 asti). Asetusta muutettiin neuvoston asetuksella (EU) 2024/223, mm. usean säännöksen soveltamisaikaa jatkettiin 30.6.2025 asti.</a:t>
            </a:r>
          </a:p>
          <a:p>
            <a:pPr lvl="2"/>
            <a:endParaRPr lang="fi-FI" sz="300" dirty="0"/>
          </a:p>
          <a:p>
            <a:pPr>
              <a:spcBef>
                <a:spcPts val="0"/>
              </a:spcBef>
            </a:pPr>
            <a:r>
              <a:rPr lang="fi-FI" b="1" dirty="0"/>
              <a:t>Kriittisten raaka-aineiden asetusehdotus (Critical </a:t>
            </a:r>
            <a:r>
              <a:rPr lang="fi-FI" b="1" dirty="0" err="1"/>
              <a:t>Raw</a:t>
            </a:r>
            <a:r>
              <a:rPr lang="fi-FI" b="1" dirty="0"/>
              <a:t> </a:t>
            </a:r>
            <a:r>
              <a:rPr lang="fi-FI" b="1" dirty="0" err="1"/>
              <a:t>Material</a:t>
            </a:r>
            <a:r>
              <a:rPr lang="fi-FI" b="1" dirty="0"/>
              <a:t> Act, CRMA); 3. luku, jakso 2</a:t>
            </a:r>
          </a:p>
          <a:p>
            <a:pPr lvl="2">
              <a:spcBef>
                <a:spcPts val="0"/>
              </a:spcBef>
            </a:pPr>
            <a:r>
              <a:rPr lang="fi-FI" dirty="0"/>
              <a:t>Euroopan komission 16.3.2023 julkaisema </a:t>
            </a:r>
            <a:r>
              <a:rPr lang="fi-FI" b="1" u="sng" dirty="0"/>
              <a:t>ehdotus</a:t>
            </a:r>
            <a:r>
              <a:rPr lang="fi-FI" dirty="0"/>
              <a:t> (COM(2023) 160) Euroopan parlamentin ja neuvoston asetukseksi kriittisten raaka-aineiden turvatun ja kestävän tarjonnan varmistamiseksi.</a:t>
            </a:r>
          </a:p>
          <a:p>
            <a:pPr lvl="2">
              <a:spcBef>
                <a:spcPts val="0"/>
              </a:spcBef>
            </a:pPr>
            <a:r>
              <a:rPr lang="fi-FI" dirty="0"/>
              <a:t>Asetuksen sisällöstä on saavutettu yhteisymmärrys marraskuussa 2023.</a:t>
            </a:r>
          </a:p>
          <a:p>
            <a:pPr marL="360363" lvl="2" indent="0">
              <a:spcBef>
                <a:spcPts val="0"/>
              </a:spcBef>
              <a:buNone/>
            </a:pPr>
            <a:endParaRPr lang="fi-FI" sz="1000" dirty="0"/>
          </a:p>
          <a:p>
            <a:pPr>
              <a:spcBef>
                <a:spcPts val="0"/>
              </a:spcBef>
            </a:pPr>
            <a:r>
              <a:rPr lang="fi-FI" b="1" dirty="0"/>
              <a:t>Nettonollateollisuutta koskeva asetusehdotus (Net Zero Industry Act, NZIA); 2. luku</a:t>
            </a:r>
          </a:p>
          <a:p>
            <a:pPr lvl="2">
              <a:spcBef>
                <a:spcPts val="0"/>
              </a:spcBef>
            </a:pPr>
            <a:r>
              <a:rPr lang="fi-FI" dirty="0"/>
              <a:t>Euroopan komission 16.3.2023 julkaisema </a:t>
            </a:r>
            <a:r>
              <a:rPr lang="fi-FI" b="1" u="sng" dirty="0"/>
              <a:t>ehdotus</a:t>
            </a:r>
            <a:r>
              <a:rPr lang="fi-FI" dirty="0"/>
              <a:t> (COM(2023) 161) Euroopan parlamentin ja neuvoston asetukseksi toimista vahvistaa Euroopan nettonollateknologiatuotteiden valmistusekosysteemiä.</a:t>
            </a:r>
          </a:p>
          <a:p>
            <a:pPr lvl="2">
              <a:spcBef>
                <a:spcPts val="0"/>
              </a:spcBef>
            </a:pPr>
            <a:r>
              <a:rPr lang="fi-FI" dirty="0"/>
              <a:t>Ns. </a:t>
            </a:r>
            <a:r>
              <a:rPr lang="fi-FI" dirty="0" err="1"/>
              <a:t>trilogineuvottelujen</a:t>
            </a:r>
            <a:r>
              <a:rPr lang="fi-FI" dirty="0"/>
              <a:t> loppuvaiheet parhaillaan meneillään.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64870A-E1FE-4859-BC49-4287F5EA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E9D-1224-49DC-9E9D-C7A6BCABDDF7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99F70E-8DD2-40DA-9D49-2C958747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6613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781396" y="290513"/>
            <a:ext cx="10248554" cy="795337"/>
          </a:xfrm>
        </p:spPr>
        <p:txBody>
          <a:bodyPr/>
          <a:lstStyle/>
          <a:p>
            <a:r>
              <a:rPr lang="fi-FI" sz="3200" dirty="0"/>
              <a:t>Eräitä yhteisiä elementtejä tarkasteltavien EU-säädösten ja -ehdotusten lupamenettelysääntelyssä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11450638" y="6426200"/>
            <a:ext cx="741362" cy="204788"/>
          </a:xfrm>
        </p:spPr>
        <p:txBody>
          <a:bodyPr/>
          <a:lstStyle/>
          <a:p>
            <a:fld id="{7EEE63CA-3BBE-43DD-ADEF-D0577A78747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11758613" y="6426200"/>
            <a:ext cx="433387" cy="204788"/>
          </a:xfrm>
        </p:spPr>
        <p:txBody>
          <a:bodyPr/>
          <a:lstStyle/>
          <a:p>
            <a:fld id="{91E53C16-2649-4D48-AFD3-9E32AB86C978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0601064" y="1700930"/>
            <a:ext cx="1465811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i="1" dirty="0"/>
              <a:t>* </a:t>
            </a:r>
            <a:r>
              <a:rPr lang="fi-FI" sz="1200" i="1" dirty="0"/>
              <a:t>Luontodirektiivin artiklassa 6(4) ja 16(1), lintudirektiivin artiklassa 9(1)(a) sekä vesipuite-direktiivin 4(7) </a:t>
            </a:r>
            <a:r>
              <a:rPr lang="fi-FI" sz="1200" i="1" dirty="0" err="1"/>
              <a:t>artik-lassa</a:t>
            </a:r>
            <a:r>
              <a:rPr lang="fi-FI" sz="1200" i="1" dirty="0"/>
              <a:t> tarkoitetulla tavalla erittäin tärkeän yleisen edun kannalta pakotta-vasta syystä </a:t>
            </a:r>
            <a:r>
              <a:rPr lang="fi-FI" sz="1200" i="1" dirty="0" err="1"/>
              <a:t>toteu-tettavia</a:t>
            </a:r>
            <a:r>
              <a:rPr lang="fi-FI" sz="1200" i="1" dirty="0"/>
              <a:t> hankkeita, mikäli kaikki kyseisis-</a:t>
            </a:r>
            <a:r>
              <a:rPr lang="fi-FI" sz="1200" i="1" dirty="0" err="1"/>
              <a:t>sä</a:t>
            </a:r>
            <a:r>
              <a:rPr lang="fi-FI" sz="1200" i="1" dirty="0"/>
              <a:t> direktiiveissä ase-</a:t>
            </a:r>
            <a:r>
              <a:rPr lang="fi-FI" sz="1200" i="1" dirty="0" err="1"/>
              <a:t>tetut</a:t>
            </a:r>
            <a:r>
              <a:rPr lang="fi-FI" sz="1200" i="1" dirty="0"/>
              <a:t> ehdot täyttyvät.</a:t>
            </a:r>
            <a:endParaRPr lang="fi-FI" sz="700" i="1" dirty="0"/>
          </a:p>
        </p:txBody>
      </p:sp>
      <p:graphicFrame>
        <p:nvGraphicFramePr>
          <p:cNvPr id="9" name="Sisällön paikkamerkki 5" descr="Taulukossa on kuvattu eräitä yhteisiä elementtejä tarkasteltavien EU-säädösten ja -ehdotusten lupamenettelysääntelyssä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027047"/>
              </p:ext>
            </p:extLst>
          </p:nvPr>
        </p:nvGraphicFramePr>
        <p:xfrm>
          <a:off x="781397" y="1387434"/>
          <a:ext cx="9706872" cy="514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194">
                  <a:extLst>
                    <a:ext uri="{9D8B030D-6E8A-4147-A177-3AD203B41FA5}">
                      <a16:colId xmlns:a16="http://schemas.microsoft.com/office/drawing/2014/main" val="2331429855"/>
                    </a:ext>
                  </a:extLst>
                </a:gridCol>
                <a:gridCol w="1274104">
                  <a:extLst>
                    <a:ext uri="{9D8B030D-6E8A-4147-A177-3AD203B41FA5}">
                      <a16:colId xmlns:a16="http://schemas.microsoft.com/office/drawing/2014/main" val="4082267542"/>
                    </a:ext>
                  </a:extLst>
                </a:gridCol>
                <a:gridCol w="1325686">
                  <a:extLst>
                    <a:ext uri="{9D8B030D-6E8A-4147-A177-3AD203B41FA5}">
                      <a16:colId xmlns:a16="http://schemas.microsoft.com/office/drawing/2014/main" val="1403459324"/>
                    </a:ext>
                  </a:extLst>
                </a:gridCol>
                <a:gridCol w="1313584">
                  <a:extLst>
                    <a:ext uri="{9D8B030D-6E8A-4147-A177-3AD203B41FA5}">
                      <a16:colId xmlns:a16="http://schemas.microsoft.com/office/drawing/2014/main" val="3758621622"/>
                    </a:ext>
                  </a:extLst>
                </a:gridCol>
                <a:gridCol w="1429237">
                  <a:extLst>
                    <a:ext uri="{9D8B030D-6E8A-4147-A177-3AD203B41FA5}">
                      <a16:colId xmlns:a16="http://schemas.microsoft.com/office/drawing/2014/main" val="2337300669"/>
                    </a:ext>
                  </a:extLst>
                </a:gridCol>
                <a:gridCol w="1539970">
                  <a:extLst>
                    <a:ext uri="{9D8B030D-6E8A-4147-A177-3AD203B41FA5}">
                      <a16:colId xmlns:a16="http://schemas.microsoft.com/office/drawing/2014/main" val="1199520039"/>
                    </a:ext>
                  </a:extLst>
                </a:gridCol>
                <a:gridCol w="1527097">
                  <a:extLst>
                    <a:ext uri="{9D8B030D-6E8A-4147-A177-3AD203B41FA5}">
                      <a16:colId xmlns:a16="http://schemas.microsoft.com/office/drawing/2014/main" val="3728606782"/>
                    </a:ext>
                  </a:extLst>
                </a:gridCol>
              </a:tblGrid>
              <a:tr h="2095284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Yhteyspis</a:t>
                      </a:r>
                      <a:r>
                        <a:rPr lang="fi-FI" sz="1600" dirty="0"/>
                        <a:t>-</a:t>
                      </a:r>
                      <a:r>
                        <a:rPr lang="fi-FI" sz="1600" dirty="0" err="1"/>
                        <a:t>teviran</a:t>
                      </a:r>
                      <a:r>
                        <a:rPr lang="fi-FI" sz="1600" dirty="0"/>
                        <a:t>-omaisen</a:t>
                      </a:r>
                      <a:r>
                        <a:rPr lang="fi-FI" sz="1600" baseline="0" dirty="0"/>
                        <a:t> </a:t>
                      </a:r>
                      <a:r>
                        <a:rPr lang="fi-FI" sz="1600" baseline="0" dirty="0" err="1"/>
                        <a:t>nimeämi-nen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Etusija hankkeille</a:t>
                      </a:r>
                      <a:r>
                        <a:rPr lang="fi-FI" sz="1600" baseline="0" dirty="0"/>
                        <a:t> </a:t>
                      </a:r>
                      <a:r>
                        <a:rPr lang="fi-FI" sz="1200" dirty="0"/>
                        <a:t>(hallinnolliset, oikeudelliset</a:t>
                      </a:r>
                      <a:r>
                        <a:rPr lang="fi-FI" sz="1200" baseline="0" dirty="0"/>
                        <a:t> prosessit)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err="1"/>
                        <a:t>Lupakä-sittelyn</a:t>
                      </a:r>
                      <a:r>
                        <a:rPr lang="fi-FI" sz="1600" dirty="0"/>
                        <a:t> määräajat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Suhde </a:t>
                      </a:r>
                      <a:r>
                        <a:rPr lang="fi-FI" sz="1600" dirty="0" err="1"/>
                        <a:t>kaavoituk-seen</a:t>
                      </a:r>
                      <a:r>
                        <a:rPr lang="fi-FI" sz="1600" dirty="0"/>
                        <a:t> </a:t>
                      </a:r>
                      <a:r>
                        <a:rPr lang="fi-FI" sz="1200" dirty="0"/>
                        <a:t>(hankkeiden huomioiminen</a:t>
                      </a:r>
                      <a:r>
                        <a:rPr lang="fi-FI" sz="1200" baseline="0" dirty="0"/>
                        <a:t> suunnitelmissa, ml. kaavat)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Suhde ympäristö-vaikutusten</a:t>
                      </a:r>
                      <a:r>
                        <a:rPr lang="fi-FI" sz="1600" baseline="0" dirty="0"/>
                        <a:t> </a:t>
                      </a:r>
                      <a:r>
                        <a:rPr lang="fi-FI" sz="1600" baseline="0" dirty="0" err="1"/>
                        <a:t>arviointime-nettelyihin</a:t>
                      </a:r>
                      <a:r>
                        <a:rPr lang="fi-FI" sz="1600" baseline="0" dirty="0"/>
                        <a:t> </a:t>
                      </a:r>
                      <a:r>
                        <a:rPr lang="fi-FI" sz="1200" baseline="0" dirty="0"/>
                        <a:t>(mm. eräitä määräaikoja, poikkeuksia)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Suhde eräiden di-</a:t>
                      </a:r>
                      <a:r>
                        <a:rPr lang="fi-FI" sz="1600" dirty="0" err="1"/>
                        <a:t>rektiivien</a:t>
                      </a:r>
                      <a:r>
                        <a:rPr lang="fi-FI" sz="1600" dirty="0"/>
                        <a:t>* poikkeuksiin </a:t>
                      </a:r>
                      <a:r>
                        <a:rPr lang="fi-FI" sz="1200" dirty="0"/>
                        <a:t>(erittäin tärkeän yleisen edun</a:t>
                      </a:r>
                      <a:r>
                        <a:rPr lang="fi-FI" sz="1200" baseline="0" dirty="0"/>
                        <a:t> edellytys</a:t>
                      </a:r>
                      <a:r>
                        <a:rPr lang="fi-FI" sz="1200" dirty="0"/>
                        <a:t> täyttyy)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030562"/>
                  </a:ext>
                </a:extLst>
              </a:tr>
              <a:tr h="676615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bg1"/>
                          </a:solidFill>
                        </a:rPr>
                        <a:t>Etusijalaki</a:t>
                      </a:r>
                      <a:endParaRPr lang="fi-FI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270611"/>
                  </a:ext>
                </a:extLst>
              </a:tr>
              <a:tr h="599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bg1"/>
                          </a:solidFill>
                        </a:rPr>
                        <a:t>RED III-direktiivi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531249"/>
                  </a:ext>
                </a:extLst>
              </a:tr>
              <a:tr h="553454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bg1"/>
                          </a:solidFill>
                        </a:rPr>
                        <a:t>CRMA-ehdotus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71006"/>
                  </a:ext>
                </a:extLst>
              </a:tr>
              <a:tr h="586676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bg1"/>
                          </a:solidFill>
                        </a:rPr>
                        <a:t>Nettonolla-ehdotus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434312"/>
                  </a:ext>
                </a:extLst>
              </a:tr>
              <a:tr h="604140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bg1"/>
                          </a:solidFill>
                        </a:rPr>
                        <a:t>Hätäasetus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fi-FI" dirty="0"/>
                        <a:t>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00689"/>
                  </a:ext>
                </a:extLst>
              </a:tr>
            </a:tbl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0652321" y="4711745"/>
            <a:ext cx="141455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i="1" dirty="0"/>
              <a:t>** Edellytyksenä soveltamiselle on, että </a:t>
            </a:r>
            <a:r>
              <a:rPr lang="fi-FI" sz="1200" i="1" dirty="0" err="1"/>
              <a:t>etusijamenet-telystä</a:t>
            </a:r>
            <a:r>
              <a:rPr lang="fi-FI" sz="1200" i="1" dirty="0"/>
              <a:t> säädetään kansallisessa lainsäädännössä.</a:t>
            </a:r>
          </a:p>
        </p:txBody>
      </p:sp>
    </p:spTree>
    <p:extLst>
      <p:ext uri="{BB962C8B-B14F-4D97-AF65-F5344CB8AC3E}">
        <p14:creationId xmlns:p14="http://schemas.microsoft.com/office/powerpoint/2010/main" val="86591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554181" y="635997"/>
            <a:ext cx="6280727" cy="4322618"/>
          </a:xfrm>
        </p:spPr>
        <p:txBody>
          <a:bodyPr/>
          <a:lstStyle/>
          <a:p>
            <a:r>
              <a:rPr lang="fi-FI" sz="4000" b="1" dirty="0">
                <a:solidFill>
                  <a:schemeClr val="bg1"/>
                </a:solidFill>
              </a:rPr>
              <a:t>Sujuva lupamenettely</a:t>
            </a:r>
            <a:br>
              <a:rPr lang="fi-FI" dirty="0">
                <a:cs typeface="Arial"/>
              </a:rPr>
            </a:br>
            <a:br>
              <a:rPr lang="fi-FI" dirty="0">
                <a:cs typeface="Arial"/>
              </a:rPr>
            </a:br>
            <a:r>
              <a:rPr lang="fi-FI" sz="2000" dirty="0">
                <a:solidFill>
                  <a:schemeClr val="bg1"/>
                </a:solidFill>
                <a:cs typeface="Arial"/>
              </a:rPr>
              <a:t>Investointien edistämiseksi edetään kohti yhden luukun mallia, jossa asiointi ja lupien haku tapahtuu keskitetysti ja digitaalisesti yhden ja käyttäjälähtöisen lupa­prosessin kautta.</a:t>
            </a:r>
            <a:br>
              <a:rPr lang="fi-FI" sz="2000" dirty="0">
                <a:solidFill>
                  <a:schemeClr val="bg1"/>
                </a:solidFill>
                <a:cs typeface="Arial"/>
              </a:rPr>
            </a:br>
            <a:br>
              <a:rPr lang="fi-FI" sz="2000" dirty="0">
                <a:solidFill>
                  <a:schemeClr val="bg1"/>
                </a:solidFill>
                <a:cs typeface="Arial"/>
              </a:rPr>
            </a:br>
            <a:r>
              <a:rPr lang="fi-FI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Lupakäytäntöjen sujuvoittamisella edistetään puhdasta siirtymää ja Suomen kilpailukykyä</a:t>
            </a:r>
            <a:endParaRPr lang="fi-FI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Kuvan paikkamerkki 2" descr="Käsi selaa tablettia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r="21175"/>
          <a:stretch>
            <a:fillRect/>
          </a:stretch>
        </p:blipFill>
        <p:spPr/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6DF2-00A9-46A5-84F1-CF845F543CE3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6674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0803" y="355041"/>
            <a:ext cx="11317757" cy="1197308"/>
          </a:xfrm>
        </p:spPr>
        <p:txBody>
          <a:bodyPr/>
          <a:lstStyle/>
          <a:p>
            <a:r>
              <a:rPr lang="fi-FI" dirty="0"/>
              <a:t>VALO-virasto tehokkaana yhteyspisteenä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0808" y="1189904"/>
            <a:ext cx="11115091" cy="5440635"/>
          </a:xfrm>
        </p:spPr>
        <p:txBody>
          <a:bodyPr>
            <a:normAutofit/>
          </a:bodyPr>
          <a:lstStyle/>
          <a:p>
            <a:r>
              <a:rPr lang="fi-FI" dirty="0"/>
              <a:t>YLP-lainsäädäntöhankkeen kannalta merkittävä yhteinen elementti EU-säädöksissä on vaatimus nimetä kansallinen </a:t>
            </a:r>
            <a:r>
              <a:rPr lang="fi-FI" b="1" dirty="0"/>
              <a:t>yhteyspisteviranomainen</a:t>
            </a:r>
            <a:r>
              <a:rPr lang="fi-FI" dirty="0"/>
              <a:t>, joka huolehtisi lupamenettelykokonaisuuden koordinoinnista (menettelyn piiriin luetaan kaikki hankkeiden vaatimat luvat ja muut hallinnolliset menettelyt). </a:t>
            </a:r>
          </a:p>
          <a:p>
            <a:r>
              <a:rPr lang="fi-FI" b="1" dirty="0"/>
              <a:t>Yhteyspisteviranomainen toimisi ainoana yhteyspisteenä toiminnanharjoittajan suuntaan</a:t>
            </a:r>
            <a:r>
              <a:rPr lang="fi-FI" dirty="0"/>
              <a:t>.</a:t>
            </a:r>
          </a:p>
          <a:p>
            <a:endParaRPr lang="fi-FI" sz="400" dirty="0"/>
          </a:p>
          <a:p>
            <a:r>
              <a:rPr lang="fi-FI" b="1" dirty="0"/>
              <a:t>Toteuttaa myös pääministeri </a:t>
            </a:r>
            <a:r>
              <a:rPr lang="fi-FI" b="1" dirty="0" err="1"/>
              <a:t>Orpon</a:t>
            </a:r>
            <a:r>
              <a:rPr lang="fi-FI" b="1" dirty="0"/>
              <a:t> hallitusohjelman</a:t>
            </a:r>
            <a:r>
              <a:rPr lang="fi-FI" dirty="0"/>
              <a:t> lukuun 7.3. sisältyvää kirjausta yhden luukun viranomaisesta: </a:t>
            </a:r>
            <a:r>
              <a:rPr lang="fi-FI" i="1" dirty="0">
                <a:solidFill>
                  <a:schemeClr val="tx1"/>
                </a:solidFill>
              </a:rPr>
              <a:t>”…Yhdellä viranomaisella on vastuullaan lupaprosessin eteneminen ja koordinointi tarvittavine selvityksineen. Tämä viranomainen vastaa myös siitä, että luvan hakijalla on mahdollisuus etukäteen keskustella </a:t>
            </a:r>
            <a:r>
              <a:rPr lang="fi-FI" i="1" dirty="0" err="1">
                <a:solidFill>
                  <a:schemeClr val="tx1"/>
                </a:solidFill>
              </a:rPr>
              <a:t>luvitukseen</a:t>
            </a:r>
            <a:r>
              <a:rPr lang="fi-FI" i="1" dirty="0">
                <a:solidFill>
                  <a:schemeClr val="tx1"/>
                </a:solidFill>
              </a:rPr>
              <a:t> liittyvistä velvollisuuksista, selvitystarpeista ja reunaehdoista. Tavoitteena on, että yllättäviä lisäselvitys- ja täydennyspyyntöjä voitaisiin hyvällä yhteistyöllä ja ennakoinnilla vähentää</a:t>
            </a:r>
            <a:r>
              <a:rPr lang="fi-FI" dirty="0">
                <a:solidFill>
                  <a:schemeClr val="tx1"/>
                </a:solidFill>
              </a:rPr>
              <a:t>…”</a:t>
            </a:r>
            <a:endParaRPr lang="fi-FI" dirty="0"/>
          </a:p>
          <a:p>
            <a:pPr marL="0" indent="0">
              <a:buNone/>
            </a:pPr>
            <a:endParaRPr lang="fi-FI" sz="900" dirty="0"/>
          </a:p>
          <a:p>
            <a:pPr lvl="1"/>
            <a:r>
              <a:rPr lang="fi-FI" dirty="0"/>
              <a:t>Kirjauksessa mainitut yhden yhteisen koordinoivan viranomaisen tehtävät ja niillä tavoiteltavat tavoitteet ovat yhtenäiset EU-säädöksissä säädettyjen yhteyspisteviranomaisen tehtävien kanssa.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4615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7414" y="1087570"/>
            <a:ext cx="4472534" cy="1143012"/>
          </a:xfrm>
        </p:spPr>
        <p:txBody>
          <a:bodyPr/>
          <a:lstStyle/>
          <a:p>
            <a:r>
              <a:rPr lang="fi-FI" sz="4000" dirty="0"/>
              <a:t>Kiitos!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87414" y="2516187"/>
            <a:ext cx="4472534" cy="1557337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lainsäädäntöjohtaja Johanna Korpi</a:t>
            </a:r>
          </a:p>
          <a:p>
            <a:r>
              <a:rPr lang="fi-FI" dirty="0"/>
              <a:t>lainsäädäntöneuvos Pasi Kallio</a:t>
            </a:r>
          </a:p>
          <a:p>
            <a:r>
              <a:rPr lang="fi-FI" dirty="0"/>
              <a:t>hallitussihteeri Sini Pietilä</a:t>
            </a:r>
          </a:p>
          <a:p>
            <a:r>
              <a:rPr lang="fi-FI" dirty="0"/>
              <a:t>ympäristöneuvos Seija Rantakallio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etunimi.sukunimi@gov.fi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152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kuvatekstisuorakulmio 6" descr="Suorakulmion sisällä teksti: Virastouudistus luo perustan YM:n yhden luukun lainsäädäntöhankkeelle&#10;"/>
          <p:cNvSpPr/>
          <p:nvPr/>
        </p:nvSpPr>
        <p:spPr>
          <a:xfrm>
            <a:off x="8081818" y="352544"/>
            <a:ext cx="3914343" cy="1449906"/>
          </a:xfrm>
          <a:prstGeom prst="wedgeRoundRectCallout">
            <a:avLst>
              <a:gd name="adj1" fmla="val -60403"/>
              <a:gd name="adj2" fmla="val 6002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6D9F32-B6AA-5873-AD7D-9256525F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14" y="511298"/>
            <a:ext cx="8337105" cy="1197308"/>
          </a:xfrm>
        </p:spPr>
        <p:txBody>
          <a:bodyPr>
            <a:normAutofit/>
          </a:bodyPr>
          <a:lstStyle/>
          <a:p>
            <a:r>
              <a:rPr lang="fi-FI" sz="3600" dirty="0"/>
              <a:t>Lupa-, ohjaus- ja valvontatehtävät kootaan uuteen virastoon</a:t>
            </a:r>
            <a:endParaRPr lang="fi-FI" sz="2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62B5BC-E2BD-87EA-28E2-F994C50D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14" y="1998948"/>
            <a:ext cx="11060385" cy="42306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>
                <a:latin typeface="+mj-lt"/>
              </a:rPr>
              <a:t>Valtion aluehallinnon uudistusta valmistellaan parhaillaan valtiovarainministeriön johdolla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>
                <a:latin typeface="+mj-lt"/>
              </a:rPr>
              <a:t>Monialaiseen valtakunnalliseen virastoon (VALO-virasto) yhdistetään Valvira, aluehallintovirastot sekä ELY-keskusten Y-vastuualueen tarkoituksenmukaiset tehtävät. </a:t>
            </a:r>
            <a:r>
              <a:rPr lang="fi-FI" dirty="0" err="1">
                <a:latin typeface="+mj-lt"/>
              </a:rPr>
              <a:t>Ympäristöluvitusta</a:t>
            </a:r>
            <a:r>
              <a:rPr lang="fi-FI" dirty="0">
                <a:latin typeface="+mj-lt"/>
              </a:rPr>
              <a:t> käsitteleviä toimipisteitä on jatkossakin kattavasti eri puolilla Suomea, ja valvontatehtävien riippumattomuudesta huolehditaan.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prstClr val="white"/>
                </a:solidFill>
              </a:rPr>
              <a:t>Ympäristöasioissa tavoitteena on </a:t>
            </a:r>
            <a:r>
              <a:rPr lang="fi-FI" b="1" dirty="0">
                <a:solidFill>
                  <a:prstClr val="white"/>
                </a:solidFill>
              </a:rPr>
              <a:t>vahvistaa yhdenmukaista lupa- ja valvontakäytäntöä alueesta riippumatta ja sujuvoittaa lupaprosesseja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prstClr val="white"/>
                </a:solidFill>
              </a:rPr>
              <a:t>Yhden luukun palvelu</a:t>
            </a:r>
            <a:r>
              <a:rPr lang="fi-FI" dirty="0">
                <a:solidFill>
                  <a:prstClr val="white"/>
                </a:solidFill>
              </a:rPr>
              <a:t>: </a:t>
            </a:r>
            <a:r>
              <a:rPr lang="fi-FI" dirty="0">
                <a:solidFill>
                  <a:prstClr val="white"/>
                </a:solidFill>
                <a:ea typeface="Calibri" panose="020F0502020204030204" pitchFamily="34" charset="0"/>
              </a:rPr>
              <a:t>yksi valtakunnallinen viranomainen koordinoi ympäristöön liittyviä lupamenettelyjä, jolloin toiminnanharjoittaja asioi jatkossa keskeisesti vain yhden valtion ympäristöviranomaisen kanssa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>
                <a:solidFill>
                  <a:prstClr val="white"/>
                </a:solidFill>
              </a:rPr>
              <a:t>Uudessa virastossa ympäristöön liittyvät </a:t>
            </a:r>
            <a:r>
              <a:rPr lang="fi-FI" b="1" dirty="0">
                <a:solidFill>
                  <a:prstClr val="white"/>
                </a:solidFill>
              </a:rPr>
              <a:t>lupa- ja valvontatehtävät muodostavat yhden yhtenäisen kokonaisuuden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>
                <a:latin typeface="+mj-lt"/>
              </a:rPr>
              <a:t>Luvan käsittelyä voidaan tehostaa, käsittelyaikaa lyhentää ja laatua merkittävästi parantaa </a:t>
            </a:r>
            <a:r>
              <a:rPr lang="fi-FI" b="1" dirty="0">
                <a:latin typeface="+mj-lt"/>
              </a:rPr>
              <a:t>valtakunnallisen toimivallan, menettelyjen yhdentämisen ja tätä koskevien toimintatapojen ja lainsäädännön kehittämisen kautta</a:t>
            </a:r>
            <a:r>
              <a:rPr lang="fi-FI" dirty="0">
                <a:latin typeface="+mj-lt"/>
              </a:rPr>
              <a:t>. Hyvälaatuisiin lupapäätöksiin myös haetaan harvemmin muutosta</a:t>
            </a:r>
            <a:r>
              <a:rPr lang="fi-FI" sz="2000" dirty="0">
                <a:latin typeface="+mj-lt"/>
              </a:rPr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i-FI" sz="2000" b="1" dirty="0">
              <a:latin typeface="+mj-lt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7F6B0A6-8D1C-E5F0-6CCD-53B495D23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1C137-87C0-4E4B-8573-EDFCC21A7E6F}" type="slidenum">
              <a:rPr kumimoji="0" lang="en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1A74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FI" sz="1100" b="0" i="0" u="none" strike="noStrike" kern="1200" cap="none" spc="0" normalizeH="0" baseline="0" noProof="0">
              <a:ln>
                <a:noFill/>
              </a:ln>
              <a:solidFill>
                <a:srgbClr val="1A748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kstiruutu 4" descr="Virastouudistus luo perustan YM:n yhden luukun lainsäädäntöhankkeelle&#10;"/>
          <p:cNvSpPr txBox="1"/>
          <p:nvPr/>
        </p:nvSpPr>
        <p:spPr>
          <a:xfrm>
            <a:off x="8220365" y="648287"/>
            <a:ext cx="356939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</a:rPr>
              <a:t>Virastouudistus luo perustan </a:t>
            </a:r>
            <a:r>
              <a:rPr lang="fi-FI" sz="2000" b="1" dirty="0" err="1">
                <a:solidFill>
                  <a:schemeClr val="bg1"/>
                </a:solidFill>
              </a:rPr>
              <a:t>YM:n</a:t>
            </a:r>
            <a:r>
              <a:rPr lang="fi-FI" sz="2000" b="1" dirty="0">
                <a:solidFill>
                  <a:schemeClr val="bg1"/>
                </a:solidFill>
              </a:rPr>
              <a:t> yhden luukun lainsäädäntöhankkeelle</a:t>
            </a:r>
          </a:p>
        </p:txBody>
      </p:sp>
    </p:spTree>
    <p:extLst>
      <p:ext uri="{BB962C8B-B14F-4D97-AF65-F5344CB8AC3E}">
        <p14:creationId xmlns:p14="http://schemas.microsoft.com/office/powerpoint/2010/main" val="391818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orakulmio 41"/>
          <p:cNvSpPr/>
          <p:nvPr/>
        </p:nvSpPr>
        <p:spPr>
          <a:xfrm>
            <a:off x="8099025" y="2567593"/>
            <a:ext cx="2078849" cy="3524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i-FI" sz="1400" dirty="0">
                <a:solidFill>
                  <a:prstClr val="black"/>
                </a:solidFill>
                <a:latin typeface="Arial" panose="020B0604020202020204"/>
              </a:rPr>
              <a:t>”Teollisuuspuistoista tehdään yksi keino sujuvoittaa investointeja”</a:t>
            </a:r>
          </a:p>
          <a:p>
            <a:endParaRPr lang="fi-FI" sz="1400" dirty="0">
              <a:solidFill>
                <a:prstClr val="black"/>
              </a:solidFill>
              <a:latin typeface="Arial" panose="020B0604020202020204"/>
            </a:endParaRPr>
          </a:p>
          <a:p>
            <a:r>
              <a:rPr lang="fi-FI" sz="1400" dirty="0">
                <a:solidFill>
                  <a:prstClr val="black"/>
                </a:solidFill>
                <a:latin typeface="Arial" panose="020B0604020202020204"/>
              </a:rPr>
              <a:t> ”Ympäristöluvan käsittely kaavapäätöksen nojalla odottamatta lainvoimaisuutta” jne.</a:t>
            </a:r>
          </a:p>
        </p:txBody>
      </p:sp>
      <p:sp>
        <p:nvSpPr>
          <p:cNvPr id="39" name="Suorakulmio 38"/>
          <p:cNvSpPr/>
          <p:nvPr/>
        </p:nvSpPr>
        <p:spPr>
          <a:xfrm>
            <a:off x="171540" y="2558068"/>
            <a:ext cx="2455038" cy="2330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Lupa-, ohjaus- ja valvontaviraston lainsäädännön valmistelu YM-hallinnonalan lainsäädännössä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(HE valmistellaan</a:t>
            </a:r>
            <a:r>
              <a:rPr kumimoji="0" lang="fi-FI" sz="1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VM:n vetovastuulla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40" name="Suorakulmio 39"/>
          <p:cNvSpPr/>
          <p:nvPr/>
        </p:nvSpPr>
        <p:spPr>
          <a:xfrm>
            <a:off x="2769075" y="2558069"/>
            <a:ext cx="2483338" cy="2330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Yhden luukun mallia edistävän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luvituksen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toteuttaminen:  ”Tavoitteena on, että lupakäsittelyjä yhdistämällä hakemus johtaa lähtökohtaisesti yhteen viranomaispäätökseen ja valitusmahdollisuuteen”</a:t>
            </a:r>
          </a:p>
        </p:txBody>
      </p:sp>
      <p:sp>
        <p:nvSpPr>
          <p:cNvPr id="41" name="Suorakulmio 40"/>
          <p:cNvSpPr/>
          <p:nvPr/>
        </p:nvSpPr>
        <p:spPr>
          <a:xfrm>
            <a:off x="5406931" y="2558067"/>
            <a:ext cx="2528283" cy="23308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”Hallitus vastaa vesipuitedirektiivin vaatimuksiin kansallisella lainsäädännöllä”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”Vesipuitedirektiivin mahdollistamat kansalliset joustot otetaan käyttöön”</a:t>
            </a:r>
          </a:p>
        </p:txBody>
      </p:sp>
      <p:sp>
        <p:nvSpPr>
          <p:cNvPr id="23" name="Nuoli oikealle 22" descr="poikkileikkaava nuoli oikealle, teksti sisässä: "/>
          <p:cNvSpPr/>
          <p:nvPr/>
        </p:nvSpPr>
        <p:spPr>
          <a:xfrm>
            <a:off x="507511" y="4823154"/>
            <a:ext cx="8479735" cy="76641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Suorakulmio 42" descr="Erillinen laatikko sisältäen tekstinä useita erillistoimia: "/>
          <p:cNvSpPr/>
          <p:nvPr/>
        </p:nvSpPr>
        <p:spPr>
          <a:xfrm>
            <a:off x="10341684" y="2537297"/>
            <a:ext cx="1567853" cy="35550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Suorakulmio 27" descr="Poikkileikkaava laatikko, jossa seuraava teksti: Seurantaryhmä"/>
          <p:cNvSpPr/>
          <p:nvPr/>
        </p:nvSpPr>
        <p:spPr>
          <a:xfrm>
            <a:off x="197195" y="986577"/>
            <a:ext cx="11712342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5156339" y="981027"/>
            <a:ext cx="193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Seurantaryhmä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71540" y="1507855"/>
            <a:ext cx="2442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Lupa- ohjaus- ja valvontaviraston perustaminen 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5335352" y="1458417"/>
            <a:ext cx="2576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Vesienhoidon ympäristötavoitteet ja niistä poikkeaminen</a:t>
            </a:r>
            <a:endParaRPr kumimoji="0" lang="fi-FI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005026" y="1497309"/>
            <a:ext cx="2335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Alueiden käytön sääntelyn uudistus (lupamenettelyt)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0267929" y="1491448"/>
            <a:ext cx="1567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Useita erillistoimia, kuten</a:t>
            </a:r>
          </a:p>
        </p:txBody>
      </p:sp>
      <p:sp>
        <p:nvSpPr>
          <p:cNvPr id="24" name="Tekstiruutu 23" descr="Poikkileikkaava nuoli oikealle, teksti sisässä: Yhden luukun digitaalisten palveluiden hanke käynnistymässä&#10;"/>
          <p:cNvSpPr txBox="1"/>
          <p:nvPr/>
        </p:nvSpPr>
        <p:spPr>
          <a:xfrm>
            <a:off x="507512" y="5017045"/>
            <a:ext cx="698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Yhden luukun digitaalisten palveluiden hanke käynnistymässä</a:t>
            </a:r>
          </a:p>
        </p:txBody>
      </p:sp>
      <p:sp>
        <p:nvSpPr>
          <p:cNvPr id="18" name="Tekstiruutu 17" descr="Erillinen laatikko, jossa tekstinä useita erillistoimia: Selvitetään mahdollisuus kompensaatioon ympäristöluvan ehdoissa&#10;&#10;Varovaisuusperiaate-selvitys&#10;&#10;Arvioidaan mahdollisuus palauttaa lupamääräyksiin lupien tarkastamisen edellytyksiä &#10;&#10;Automaatio, tavoiteajat&#10;&#10;Etusijamenettelyn arvio ja kehittäminen, pumppuvoimalat&#10;&#10;Arvioidaan mahdollisuus säätää VN:lle mahdollisuus siirtää käsittely nopeutettuun menettelyyn (poikkeuksellisen tärkeät hankkeet)&#10;"/>
          <p:cNvSpPr txBox="1"/>
          <p:nvPr/>
        </p:nvSpPr>
        <p:spPr>
          <a:xfrm>
            <a:off x="10304520" y="2595993"/>
            <a:ext cx="1605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Selvitetään mahdollisuus kompensaatioon ympäristöluvan ehdoissa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Varovaisuusperiaate-selvitys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Arvioidaan mahdollisuus palauttaa lupamääräyksiin lupien tarkastamisen edellytyksiä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Automaatio, tavoiteajat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Etusijamenettelyn arvio ja kehittäminen, pumppuvoimalat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Arvioidaan mahdollisuus säätää 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VN:lle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mahdollisuus siirtää käsittely nopeutettuun menettelyyn (poikkeuksellisen tärkeät hankkeet)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2785952" y="1511740"/>
            <a:ext cx="237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Yhden luukun lainsäädäntöhanke</a:t>
            </a:r>
          </a:p>
        </p:txBody>
      </p:sp>
      <p:sp>
        <p:nvSpPr>
          <p:cNvPr id="19" name="Nuoli oikealle 18" descr="Poikkileikkaava nuoli oikealle, jossa teksti"/>
          <p:cNvSpPr/>
          <p:nvPr/>
        </p:nvSpPr>
        <p:spPr>
          <a:xfrm>
            <a:off x="1347895" y="5520903"/>
            <a:ext cx="8249005" cy="76641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kstiruutu 19" descr="Poikkileikkaava nuoli oikealle, jossa seuraava teksti sisällä: Virastouudistuksen toimeenpanohanke käynnistymässä&#10;"/>
          <p:cNvSpPr txBox="1"/>
          <p:nvPr/>
        </p:nvSpPr>
        <p:spPr>
          <a:xfrm>
            <a:off x="1351084" y="5714795"/>
            <a:ext cx="697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Virastouudistuksen toimeenpanohanke käynnistymässä</a:t>
            </a: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197194" y="256356"/>
            <a:ext cx="12363773" cy="1197308"/>
          </a:xfrm>
        </p:spPr>
        <p:txBody>
          <a:bodyPr/>
          <a:lstStyle/>
          <a:p>
            <a:r>
              <a:rPr lang="fi-FI" dirty="0"/>
              <a:t>Yhden luukun palvelujen hanke käyntiin 1.8.2023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210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192" y="788312"/>
            <a:ext cx="10406984" cy="988765"/>
          </a:xfrm>
        </p:spPr>
        <p:txBody>
          <a:bodyPr/>
          <a:lstStyle/>
          <a:p>
            <a:r>
              <a:rPr lang="fi-FI" sz="3600" dirty="0"/>
              <a:t>Yhden luukun lainsäädäntöhanke – toteutus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4192" y="1893454"/>
            <a:ext cx="10887130" cy="4532603"/>
          </a:xfrm>
        </p:spPr>
        <p:txBody>
          <a:bodyPr>
            <a:normAutofit fontScale="77500" lnSpcReduction="20000"/>
          </a:bodyPr>
          <a:lstStyle/>
          <a:p>
            <a:pPr marL="347662" indent="-342900">
              <a:lnSpc>
                <a:spcPct val="110000"/>
              </a:lnSpc>
              <a:spcBef>
                <a:spcPts val="0"/>
              </a:spcBef>
            </a:pPr>
            <a:r>
              <a:rPr lang="fi-FI" sz="2800" dirty="0">
                <a:latin typeface="+mj-lt"/>
                <a:cs typeface="Calibri" panose="020F0502020204030204" pitchFamily="34" charset="0"/>
              </a:rPr>
              <a:t>Lainsäädäntöhankkeen </a:t>
            </a:r>
            <a:r>
              <a:rPr lang="fi-FI" sz="2800" b="1" dirty="0">
                <a:latin typeface="+mj-lt"/>
                <a:cs typeface="Calibri" panose="020F0502020204030204" pitchFamily="34" charset="0"/>
              </a:rPr>
              <a:t>toimikausi 20.10.2023 ˗ 31.12.2024</a:t>
            </a:r>
            <a:r>
              <a:rPr lang="fi-FI" sz="2800" dirty="0">
                <a:latin typeface="+mj-lt"/>
                <a:cs typeface="Calibri" panose="020F0502020204030204" pitchFamily="34" charset="0"/>
              </a:rPr>
              <a:t>.</a:t>
            </a:r>
          </a:p>
          <a:p>
            <a:pPr marL="347662" indent="-342900">
              <a:lnSpc>
                <a:spcPct val="110000"/>
              </a:lnSpc>
              <a:spcBef>
                <a:spcPts val="0"/>
              </a:spcBef>
            </a:pPr>
            <a:endParaRPr lang="fi-FI" sz="2800" dirty="0">
              <a:latin typeface="+mj-lt"/>
              <a:cs typeface="Calibri" panose="020F0502020204030204" pitchFamily="34" charset="0"/>
            </a:endParaRPr>
          </a:p>
          <a:p>
            <a:pPr marL="347662" indent="-342900">
              <a:lnSpc>
                <a:spcPct val="110000"/>
              </a:lnSpc>
              <a:spcBef>
                <a:spcPts val="0"/>
              </a:spcBef>
            </a:pPr>
            <a:r>
              <a:rPr lang="fi-FI" sz="2800" dirty="0">
                <a:latin typeface="+mj-lt"/>
                <a:cs typeface="Calibri" panose="020F0502020204030204" pitchFamily="34" charset="0"/>
              </a:rPr>
              <a:t>Hankkeeseen kuuluu ohjausryhmä ja työjaosto</a:t>
            </a:r>
            <a:r>
              <a:rPr lang="fi-FI" sz="2800" dirty="0">
                <a:latin typeface="+mj-lt"/>
              </a:rPr>
              <a:t>.</a:t>
            </a:r>
          </a:p>
          <a:p>
            <a:pPr marL="647700" lvl="2" indent="-285750">
              <a:lnSpc>
                <a:spcPct val="110000"/>
              </a:lnSpc>
              <a:spcBef>
                <a:spcPts val="0"/>
              </a:spcBef>
            </a:pPr>
            <a:r>
              <a:rPr lang="fi-FI" sz="2800" spc="-20" dirty="0">
                <a:latin typeface="+mj-lt"/>
                <a:cs typeface="Calibri" panose="020F0502020204030204" pitchFamily="34" charset="0"/>
              </a:rPr>
              <a:t>Ohjausryhmän pj ylijohtaja Teppo Lehtinen (YM)</a:t>
            </a:r>
          </a:p>
          <a:p>
            <a:pPr marL="825500" lvl="3" indent="-285750">
              <a:lnSpc>
                <a:spcPct val="110000"/>
              </a:lnSpc>
              <a:spcBef>
                <a:spcPts val="0"/>
              </a:spcBef>
            </a:pPr>
            <a:r>
              <a:rPr lang="fi-FI" sz="2100" spc="-20" dirty="0">
                <a:latin typeface="+mj-lt"/>
                <a:cs typeface="Calibri" panose="020F0502020204030204" pitchFamily="34" charset="0"/>
              </a:rPr>
              <a:t>Jäsenet OM, VM, MMM, TEM, ELY, AVI, SYKE, Tukes, Kuntaliitto, EK, MTK, SLL sekä asiantuntijajäsen Itä-Suomen yliopisto.</a:t>
            </a:r>
          </a:p>
          <a:p>
            <a:pPr marL="825500" lvl="3" indent="-285750">
              <a:lnSpc>
                <a:spcPct val="110000"/>
              </a:lnSpc>
              <a:spcBef>
                <a:spcPts val="0"/>
              </a:spcBef>
            </a:pPr>
            <a:endParaRPr lang="fi-FI" sz="2100" spc="-20" dirty="0">
              <a:latin typeface="+mj-lt"/>
              <a:cs typeface="Calibri" panose="020F0502020204030204" pitchFamily="34" charset="0"/>
            </a:endParaRPr>
          </a:p>
          <a:p>
            <a:pPr marL="290512" indent="-285750">
              <a:lnSpc>
                <a:spcPct val="110000"/>
              </a:lnSpc>
              <a:spcBef>
                <a:spcPts val="0"/>
              </a:spcBef>
            </a:pPr>
            <a:r>
              <a:rPr lang="fi-FI" sz="2800" dirty="0">
                <a:latin typeface="+mj-lt"/>
                <a:cs typeface="Calibri" panose="020F0502020204030204" pitchFamily="34" charset="0"/>
              </a:rPr>
              <a:t>Lainsäädäntöhanketta valmistellaan samassa aikataulussa aluehallinnon uudistuksen kanssa.</a:t>
            </a:r>
          </a:p>
          <a:p>
            <a:pPr marL="825500" lvl="3" indent="-285750">
              <a:lnSpc>
                <a:spcPct val="110000"/>
              </a:lnSpc>
              <a:spcBef>
                <a:spcPts val="0"/>
              </a:spcBef>
            </a:pPr>
            <a:r>
              <a:rPr lang="fi-FI" sz="2800" spc="-20" dirty="0">
                <a:latin typeface="+mj-lt"/>
                <a:cs typeface="Calibri" panose="020F0502020204030204" pitchFamily="34" charset="0"/>
              </a:rPr>
              <a:t>HE-luonnos on tarkoitus lähettää </a:t>
            </a:r>
            <a:r>
              <a:rPr lang="fi-FI" sz="2800" b="1" spc="-20" dirty="0">
                <a:latin typeface="+mj-lt"/>
                <a:cs typeface="Calibri" panose="020F0502020204030204" pitchFamily="34" charset="0"/>
              </a:rPr>
              <a:t>lausuntokierrokselle kesään 2024 mennessä</a:t>
            </a:r>
            <a:r>
              <a:rPr lang="fi-FI" sz="2800" spc="-20" dirty="0">
                <a:latin typeface="+mj-lt"/>
                <a:cs typeface="Calibri" panose="020F0502020204030204" pitchFamily="34" charset="0"/>
              </a:rPr>
              <a:t>.</a:t>
            </a:r>
          </a:p>
          <a:p>
            <a:pPr marL="825500" lvl="3" indent="-285750">
              <a:lnSpc>
                <a:spcPct val="110000"/>
              </a:lnSpc>
              <a:spcBef>
                <a:spcPts val="0"/>
              </a:spcBef>
            </a:pPr>
            <a:r>
              <a:rPr lang="fi-FI" sz="2800" spc="-20" dirty="0">
                <a:latin typeface="+mj-lt"/>
                <a:cs typeface="Calibri" panose="020F0502020204030204" pitchFamily="34" charset="0"/>
              </a:rPr>
              <a:t>Hallituksen esitys annettaisiin </a:t>
            </a:r>
            <a:r>
              <a:rPr lang="fi-FI" sz="2800" b="1" spc="-20" dirty="0">
                <a:latin typeface="+mj-lt"/>
                <a:cs typeface="Calibri" panose="020F0502020204030204" pitchFamily="34" charset="0"/>
              </a:rPr>
              <a:t>eduskunnalle keväällä 2025</a:t>
            </a:r>
            <a:r>
              <a:rPr lang="fi-FI" sz="2800" spc="-20" dirty="0">
                <a:latin typeface="+mj-lt"/>
                <a:cs typeface="Calibri" panose="020F0502020204030204" pitchFamily="34" charset="0"/>
              </a:rPr>
              <a:t>.</a:t>
            </a:r>
          </a:p>
          <a:p>
            <a:pPr marL="825500" lvl="3" indent="-285750">
              <a:lnSpc>
                <a:spcPct val="110000"/>
              </a:lnSpc>
              <a:spcBef>
                <a:spcPts val="0"/>
              </a:spcBef>
            </a:pPr>
            <a:r>
              <a:rPr lang="fi-FI" sz="2800" b="1" spc="-20" dirty="0">
                <a:latin typeface="+mj-lt"/>
                <a:cs typeface="Calibri" panose="020F0502020204030204" pitchFamily="34" charset="0"/>
              </a:rPr>
              <a:t>Lait voimaan 1.1.2026</a:t>
            </a:r>
            <a:r>
              <a:rPr lang="fi-FI" sz="2800" spc="-20" dirty="0">
                <a:latin typeface="+mj-lt"/>
                <a:cs typeface="Calibri" panose="020F0502020204030204" pitchFamily="34" charset="0"/>
              </a:rPr>
              <a:t> yhdessä virastouudistuksen kanssa.</a:t>
            </a:r>
          </a:p>
          <a:p>
            <a:pPr marL="825500" lvl="3" indent="-285750">
              <a:lnSpc>
                <a:spcPct val="110000"/>
              </a:lnSpc>
              <a:spcBef>
                <a:spcPts val="0"/>
              </a:spcBef>
            </a:pPr>
            <a:endParaRPr lang="fi-FI" sz="2000" spc="-20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47662" indent="-342900">
              <a:lnSpc>
                <a:spcPct val="110000"/>
              </a:lnSpc>
              <a:spcBef>
                <a:spcPts val="0"/>
              </a:spcBef>
            </a:pPr>
            <a:r>
              <a:rPr lang="fi-FI" sz="2800" dirty="0">
                <a:latin typeface="+mj-lt"/>
                <a:cs typeface="Calibri" panose="020F0502020204030204" pitchFamily="34" charset="0"/>
              </a:rPr>
              <a:t>Nettisivut: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i-FI" sz="2400" dirty="0" err="1">
                <a:latin typeface="+mj-lt"/>
                <a:cs typeface="Calibri" panose="020F0502020204030204" pitchFamily="34" charset="0"/>
                <a:hlinkClick r:id="rId2"/>
              </a:rPr>
              <a:t>YM:n</a:t>
            </a:r>
            <a:r>
              <a:rPr lang="fi-FI" sz="2400" dirty="0">
                <a:latin typeface="+mj-lt"/>
                <a:cs typeface="Calibri" panose="020F0502020204030204" pitchFamily="34" charset="0"/>
                <a:hlinkClick r:id="rId2"/>
              </a:rPr>
              <a:t> koko yhden luukun hankkeen sivut</a:t>
            </a:r>
            <a:endParaRPr lang="fi-FI" sz="2400" dirty="0">
              <a:latin typeface="+mj-lt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i-FI" sz="2400" dirty="0">
                <a:latin typeface="+mj-lt"/>
                <a:hlinkClick r:id="rId3"/>
              </a:rPr>
              <a:t>Yhden luukun lainsäädäntöhankkeen sivut, YM063:00/2023</a:t>
            </a:r>
            <a:endParaRPr lang="fi-FI" sz="2400" dirty="0">
              <a:latin typeface="+mj-lt"/>
            </a:endParaRPr>
          </a:p>
          <a:p>
            <a:pPr marL="4762" indent="0">
              <a:spcBef>
                <a:spcPts val="0"/>
              </a:spcBef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60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Yhden luukun lainsäädäntöhankkeen tavoite </a:t>
            </a:r>
            <a:br>
              <a:rPr lang="fi-FI" sz="3600" dirty="0"/>
            </a:br>
            <a:r>
              <a:rPr lang="fi-FI" sz="2400" b="0" dirty="0"/>
              <a:t> </a:t>
            </a:r>
            <a:r>
              <a:rPr lang="fi-FI" sz="2400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4191" y="2030877"/>
            <a:ext cx="10732511" cy="4268323"/>
          </a:xfrm>
        </p:spPr>
        <p:txBody>
          <a:bodyPr>
            <a:normAutofit lnSpcReduction="10000"/>
          </a:bodyPr>
          <a:lstStyle/>
          <a:p>
            <a:pPr marL="290512" indent="-285750">
              <a:spcBef>
                <a:spcPts val="0"/>
              </a:spcBef>
            </a:pPr>
            <a:r>
              <a:rPr lang="fi-FI" dirty="0">
                <a:cs typeface="Calibri" panose="020F0502020204030204" pitchFamily="34" charset="0"/>
              </a:rPr>
              <a:t>Lainsäädäntöhankkeen tavoitteena on </a:t>
            </a:r>
            <a:r>
              <a:rPr lang="fi-FI" b="1" dirty="0">
                <a:cs typeface="Calibri" panose="020F0502020204030204" pitchFamily="34" charset="0"/>
              </a:rPr>
              <a:t>valtakunnallisen toimivallan</a:t>
            </a:r>
            <a:r>
              <a:rPr lang="fi-FI" dirty="0">
                <a:cs typeface="Calibri" panose="020F0502020204030204" pitchFamily="34" charset="0"/>
              </a:rPr>
              <a:t> omaavan lupa-, ohjaus- ja valvontaviranomaisen (VALO-virasto) </a:t>
            </a:r>
            <a:r>
              <a:rPr lang="fi-FI" b="1" dirty="0">
                <a:cs typeface="Calibri" panose="020F0502020204030204" pitchFamily="34" charset="0"/>
              </a:rPr>
              <a:t>mallissa sujuvoittaa ympäristöön vaikuttavien hankkeiden lupamenettelyjä ja vahvistaa yhdenmukaista lupa- ja valvontakäytäntöä</a:t>
            </a:r>
            <a:r>
              <a:rPr lang="fi-FI" dirty="0">
                <a:cs typeface="Calibri" panose="020F0502020204030204" pitchFamily="34" charset="0"/>
              </a:rPr>
              <a:t>. </a:t>
            </a:r>
          </a:p>
          <a:p>
            <a:pPr marL="290512" indent="-285750">
              <a:spcBef>
                <a:spcPts val="0"/>
              </a:spcBef>
            </a:pPr>
            <a:endParaRPr lang="fi-FI" dirty="0">
              <a:cs typeface="Calibri" panose="020F0502020204030204" pitchFamily="34" charset="0"/>
            </a:endParaRPr>
          </a:p>
          <a:p>
            <a:pPr marL="290512" indent="-285750">
              <a:spcBef>
                <a:spcPts val="0"/>
              </a:spcBef>
            </a:pPr>
            <a:r>
              <a:rPr lang="fi-FI" dirty="0">
                <a:cs typeface="Calibri" panose="020F0502020204030204" pitchFamily="34" charset="0"/>
              </a:rPr>
              <a:t>Yhden luukun lainsäädännön kehittämistä on </a:t>
            </a:r>
            <a:r>
              <a:rPr lang="fi-FI" b="1" dirty="0">
                <a:cs typeface="Calibri" panose="020F0502020204030204" pitchFamily="34" charset="0"/>
              </a:rPr>
              <a:t>edellyttänyt myös eduskunta lausumassaan </a:t>
            </a:r>
            <a:r>
              <a:rPr lang="fi-FI" dirty="0">
                <a:cs typeface="Calibri" panose="020F0502020204030204" pitchFamily="34" charset="0"/>
              </a:rPr>
              <a:t>(EV 188/2022 vp): ”eduskunta edellyttää, että ympäristöllisten menettelyjen kehittämistä jatketaan tavoitteena menettelyjen yhdentäminen kohti valtakunnallisen mallin kautta toteutettavaa yhden luukun lainsäädäntöä ja lupaa”.</a:t>
            </a:r>
          </a:p>
          <a:p>
            <a:pPr marL="290512" indent="-285750">
              <a:spcBef>
                <a:spcPts val="0"/>
              </a:spcBef>
            </a:pPr>
            <a:endParaRPr lang="fi-FI" dirty="0">
              <a:cs typeface="Calibri" panose="020F0502020204030204" pitchFamily="34" charset="0"/>
            </a:endParaRPr>
          </a:p>
          <a:p>
            <a:pPr marL="290512" indent="-285750">
              <a:spcBef>
                <a:spcPts val="0"/>
              </a:spcBef>
            </a:pPr>
            <a:r>
              <a:rPr lang="fi-FI" dirty="0">
                <a:solidFill>
                  <a:srgbClr val="253746"/>
                </a:solidFill>
                <a:cs typeface="Calibri" panose="020F0502020204030204" pitchFamily="34" charset="0"/>
              </a:rPr>
              <a:t>Jatkossa valtion uudella VALO-virastolla olisi lähtökohtaisesti vastuullaan ympäristöllisen lupamenettelyn eteneminen ja yhteensovittaminen (toimivaltansa puitteissa).</a:t>
            </a:r>
          </a:p>
          <a:p>
            <a:pPr marL="290512" indent="-285750">
              <a:spcBef>
                <a:spcPts val="0"/>
              </a:spcBef>
            </a:pPr>
            <a:endParaRPr lang="fi-FI" dirty="0">
              <a:cs typeface="Calibri" panose="020F0502020204030204" pitchFamily="34" charset="0"/>
            </a:endParaRPr>
          </a:p>
          <a:p>
            <a:pPr marL="290512" lvl="0" indent="-285750">
              <a:spcBef>
                <a:spcPts val="0"/>
              </a:spcBef>
            </a:pPr>
            <a:r>
              <a:rPr lang="fi-FI" dirty="0">
                <a:solidFill>
                  <a:srgbClr val="253746"/>
                </a:solidFill>
                <a:cs typeface="Calibri" panose="020F0502020204030204" pitchFamily="34" charset="0"/>
              </a:rPr>
              <a:t>Valmistelussa otetaan </a:t>
            </a:r>
            <a:r>
              <a:rPr lang="fi-FI" b="1" dirty="0">
                <a:solidFill>
                  <a:srgbClr val="253746"/>
                </a:solidFill>
                <a:cs typeface="Calibri" panose="020F0502020204030204" pitchFamily="34" charset="0"/>
              </a:rPr>
              <a:t>huomioon myös mm. ympäristölliset vaatimukset, haitankärsijöiden asema ja muiden intressitahojen osallistumismahdollisuuksien turvaaminen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99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Kohti yhtä digitaalista luukkua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4191" y="1879888"/>
            <a:ext cx="10751707" cy="4342213"/>
          </a:xfrm>
        </p:spPr>
        <p:txBody>
          <a:bodyPr>
            <a:normAutofit/>
          </a:bodyPr>
          <a:lstStyle/>
          <a:p>
            <a:r>
              <a:rPr lang="fi-FI" dirty="0"/>
              <a:t>Yhden luukun lainsäädäntöhankkeen osalta </a:t>
            </a:r>
            <a:r>
              <a:rPr lang="fi-FI" b="1" dirty="0"/>
              <a:t>keskeisenä osatekijänä on digitaalisuuden kehittäminen</a:t>
            </a:r>
          </a:p>
          <a:p>
            <a:pPr lvl="1"/>
            <a:r>
              <a:rPr lang="fi-FI" dirty="0"/>
              <a:t>Ilman hyvin toimivaa sähköistä lupa-alustaa ja -järjestelmää lupamenettelyn merkittävä sujuvoittaminen ei ole käytännössä mahdollista</a:t>
            </a:r>
          </a:p>
          <a:p>
            <a:pPr lvl="1"/>
            <a:r>
              <a:rPr lang="fi-FI" b="1" dirty="0"/>
              <a:t>Yhden luukun digitaalisten ympäristöllisten palvelujen kehittäminen on käynnissä</a:t>
            </a:r>
          </a:p>
          <a:p>
            <a:r>
              <a:rPr lang="fi-FI" dirty="0"/>
              <a:t>Investointihankkeita koskevan yhden luukun digitaalisen toimintamallin kehittäminen </a:t>
            </a:r>
          </a:p>
          <a:p>
            <a:pPr lvl="1"/>
            <a:r>
              <a:rPr lang="fi-FI" b="1" dirty="0"/>
              <a:t>Luvat ja valvonta -palvelusta on tarkoitus kehittää hallituskauden aikana kattava lupien digitaalinen hakukanava</a:t>
            </a:r>
            <a:r>
              <a:rPr lang="fi-FI" dirty="0"/>
              <a:t>, jota käyttäen toiminnanharjoittaja voi hakea investointihankkeisiinsa liittyvät keskeiset ympäristölliset luvat.</a:t>
            </a:r>
          </a:p>
          <a:p>
            <a:pPr lvl="1"/>
            <a:r>
              <a:rPr lang="fi-FI" dirty="0"/>
              <a:t>Digitaalisten palveluiden kehittäminen koskee yhden luukun lainsäädäntöhanketta läpileikkaavasti</a:t>
            </a:r>
          </a:p>
          <a:p>
            <a:pPr lvl="1"/>
            <a:r>
              <a:rPr lang="fi-FI" dirty="0"/>
              <a:t>Keskiössä yhteensovittamislain toimivuus – lupahakemusten yhtenäinen käsittely, eri lakien soveltamisalat ja eri viranomaisten toimivalta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D373D-220E-4A08-BDB2-B265AC47484B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13.2.2024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53C16-2649-4D48-AFD3-9E32AB86C978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09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 idx="4294967295"/>
          </p:nvPr>
        </p:nvSpPr>
        <p:spPr>
          <a:xfrm>
            <a:off x="667900" y="550863"/>
            <a:ext cx="9738163" cy="1196975"/>
          </a:xfrm>
        </p:spPr>
        <p:txBody>
          <a:bodyPr/>
          <a:lstStyle/>
          <a:p>
            <a:r>
              <a:rPr lang="fi-FI" dirty="0"/>
              <a:t>Viranomaisrakenne ja lupamenettelyt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11450638" y="6426200"/>
            <a:ext cx="741362" cy="204788"/>
          </a:xfrm>
        </p:spPr>
        <p:txBody>
          <a:bodyPr/>
          <a:lstStyle/>
          <a:p>
            <a:fld id="{267E9DE0-346A-468B-B8EC-0E31AE5E139F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11758613" y="6426200"/>
            <a:ext cx="433387" cy="204788"/>
          </a:xfrm>
        </p:spPr>
        <p:txBody>
          <a:bodyPr/>
          <a:lstStyle/>
          <a:p>
            <a:fld id="{91E53C16-2649-4D48-AFD3-9E32AB86C978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10" name="Pyöristetty suorakulmio 9" descr="Pyöristetty suorakulmio, jossa seuraavat tekstit sisällä: AVI (otsikko)&#10;Ympäristölupa&#10;Vesilupa&#10;Maa-aineslupa (osin)"/>
          <p:cNvSpPr/>
          <p:nvPr/>
        </p:nvSpPr>
        <p:spPr>
          <a:xfrm>
            <a:off x="667900" y="1819077"/>
            <a:ext cx="3269673" cy="150552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 descr="Pyöristetty suorakulmoo, jossa seuraavat"/>
          <p:cNvSpPr/>
          <p:nvPr/>
        </p:nvSpPr>
        <p:spPr>
          <a:xfrm>
            <a:off x="4456776" y="1816486"/>
            <a:ext cx="3252884" cy="150552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 descr="Pyöristetty suorakulmio, jossa sisällä seuraavat tekstit: &#10;VALO (otsikko)&#10;Ympäristölupa&#10;Vesilupa&#10;Maa-aineslupa (osin)&#10;Luonnonsuojelupäätös&#10;YVA-menettely&#10;Natura-arvio&#10;Vesienhoidon hankekohtainen poikkeus YSL, VL lupa-asian yhteydessä&#10;"/>
          <p:cNvSpPr/>
          <p:nvPr/>
        </p:nvSpPr>
        <p:spPr>
          <a:xfrm>
            <a:off x="667900" y="3994587"/>
            <a:ext cx="6735007" cy="2431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 descr="Pyöristetty suorakulmio, jonka sisällä seuraava teksti: AVI (otsikko)&#10;Ympäristölupa&#10;Vesilupa&#10;Maa-aineslupa (osin)"/>
          <p:cNvSpPr txBox="1"/>
          <p:nvPr/>
        </p:nvSpPr>
        <p:spPr>
          <a:xfrm>
            <a:off x="943256" y="1939609"/>
            <a:ext cx="2540000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</a:rPr>
              <a:t>AVI</a:t>
            </a:r>
          </a:p>
          <a:p>
            <a:pPr algn="ctr"/>
            <a:r>
              <a:rPr lang="fi-FI" sz="1600" b="1" dirty="0">
                <a:solidFill>
                  <a:schemeClr val="bg1"/>
                </a:solidFill>
              </a:rPr>
              <a:t>Ympäristölupa</a:t>
            </a:r>
          </a:p>
          <a:p>
            <a:pPr algn="ctr"/>
            <a:r>
              <a:rPr lang="fi-FI" sz="1600" b="1" dirty="0">
                <a:solidFill>
                  <a:schemeClr val="bg1"/>
                </a:solidFill>
              </a:rPr>
              <a:t>Vesilupa</a:t>
            </a:r>
          </a:p>
          <a:p>
            <a:pPr algn="ctr"/>
            <a:r>
              <a:rPr lang="fi-FI" sz="1600" b="1" dirty="0">
                <a:solidFill>
                  <a:schemeClr val="bg1"/>
                </a:solidFill>
              </a:rPr>
              <a:t>Maa-aineslupa (osin)</a:t>
            </a:r>
          </a:p>
          <a:p>
            <a:pPr marL="457200" indent="-457200" algn="ctr">
              <a:buFontTx/>
              <a:buChar char="-"/>
            </a:pPr>
            <a:endParaRPr lang="fi-FI" sz="2800" b="1" dirty="0">
              <a:solidFill>
                <a:schemeClr val="bg1"/>
              </a:solidFill>
            </a:endParaRPr>
          </a:p>
        </p:txBody>
      </p:sp>
      <p:sp>
        <p:nvSpPr>
          <p:cNvPr id="14" name="Tekstiruutu 13" descr="Pyöristetty suorakulmio, jossa seuraavat tekstit sisällä: ELY (otsikko)&#10;Luonnonsuojelupäätös&#10;YVA-menettely&#10;Natura-arvio&#10;"/>
          <p:cNvSpPr txBox="1"/>
          <p:nvPr/>
        </p:nvSpPr>
        <p:spPr>
          <a:xfrm>
            <a:off x="4813218" y="1949317"/>
            <a:ext cx="2540000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</a:rPr>
              <a:t>ELY</a:t>
            </a:r>
          </a:p>
          <a:p>
            <a:pPr algn="ctr"/>
            <a:r>
              <a:rPr lang="fi-FI" sz="1600" b="1" dirty="0">
                <a:solidFill>
                  <a:schemeClr val="bg1"/>
                </a:solidFill>
              </a:rPr>
              <a:t>Luonnonsuojelupäätös</a:t>
            </a:r>
          </a:p>
          <a:p>
            <a:pPr algn="ctr"/>
            <a:r>
              <a:rPr lang="fi-FI" sz="1600" b="1" dirty="0">
                <a:solidFill>
                  <a:schemeClr val="bg1"/>
                </a:solidFill>
              </a:rPr>
              <a:t>YVA-menettely</a:t>
            </a:r>
          </a:p>
          <a:p>
            <a:pPr algn="ctr"/>
            <a:r>
              <a:rPr lang="fi-FI" sz="1600" b="1" dirty="0">
                <a:solidFill>
                  <a:schemeClr val="bg1"/>
                </a:solidFill>
              </a:rPr>
              <a:t>Natura-arvio</a:t>
            </a:r>
          </a:p>
          <a:p>
            <a:pPr algn="ctr"/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15" name="Tekstiruutu 14" descr="Pyöristetty suorakulmio, jossa sisällä seuraavat tekstit: &#10;VALO (otsikko)&#10;Ympäristölupa&#10;Vesilupa&#10;Maa-aineslupa (osin)&#10;Luonnonsuojelupäätös&#10;YVA-menettely&#10;Natura-arvio&#10;Vesienhoidon hankekohtainen poikkeus YSL, VL lupa-asian yhteydessä&#10;"/>
          <p:cNvSpPr txBox="1"/>
          <p:nvPr/>
        </p:nvSpPr>
        <p:spPr>
          <a:xfrm>
            <a:off x="1874983" y="4074339"/>
            <a:ext cx="439442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</a:rPr>
              <a:t>VALO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</a:rPr>
              <a:t>Ympäristölupa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</a:rPr>
              <a:t>Vesilupa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</a:rPr>
              <a:t>Maa-aineslupa (osin)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</a:rPr>
              <a:t>Luonnonsuojelupäätös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</a:rPr>
              <a:t>YVA-menettely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</a:rPr>
              <a:t>Natura-arvio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</a:rPr>
              <a:t>Vesienhoidon hankekohtainen poikkeus YSL, VL lupa-asian yhteydessä</a:t>
            </a:r>
          </a:p>
          <a:p>
            <a:endParaRPr lang="fi-FI" sz="1000" dirty="0"/>
          </a:p>
          <a:p>
            <a:pPr algn="ctr"/>
            <a:endParaRPr lang="fi-FI" sz="1400" b="1" dirty="0">
              <a:solidFill>
                <a:schemeClr val="bg1"/>
              </a:solidFill>
            </a:endParaRPr>
          </a:p>
          <a:p>
            <a:pPr algn="ctr"/>
            <a:endParaRPr lang="fi-FI" sz="2800" b="1" dirty="0">
              <a:solidFill>
                <a:schemeClr val="bg1"/>
              </a:solidFill>
            </a:endParaRPr>
          </a:p>
        </p:txBody>
      </p:sp>
      <p:sp>
        <p:nvSpPr>
          <p:cNvPr id="16" name="Pyöristetty suorakulmio 15" descr="Pyöristetty suorakulmio, jossa sisällä seuraavat tekstit: Tukes (otsikko)&#10;Kaivoslain mukaiset luvat&#10;Kemikaalilupa&#10;"/>
          <p:cNvSpPr/>
          <p:nvPr/>
        </p:nvSpPr>
        <p:spPr>
          <a:xfrm>
            <a:off x="9412773" y="4618390"/>
            <a:ext cx="1472715" cy="1505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Pyöristetty suorakulmio 16" descr="Pyöristetty suorakulmio, jossa sisällä seuraavat tekstit:&#10;Kunta Otsikko)&#10;Ympäristölupa&#10;Maa-aineslupa&#10;Rakentaminen&#10;Kaavoitus&#10;"/>
          <p:cNvSpPr/>
          <p:nvPr/>
        </p:nvSpPr>
        <p:spPr>
          <a:xfrm>
            <a:off x="9412773" y="2309007"/>
            <a:ext cx="1472715" cy="1505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Alanuoli 17" descr="Nuoli alaspäin laatikosta AVI laatikkoon VALO"/>
          <p:cNvSpPr/>
          <p:nvPr/>
        </p:nvSpPr>
        <p:spPr>
          <a:xfrm>
            <a:off x="1874982" y="3540047"/>
            <a:ext cx="517236" cy="366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Alanuoli 18" descr="Nuoli alaspäin laatikosta ELY laatikkoon VALO"/>
          <p:cNvSpPr/>
          <p:nvPr/>
        </p:nvSpPr>
        <p:spPr>
          <a:xfrm>
            <a:off x="6000051" y="3549284"/>
            <a:ext cx="447964" cy="357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 descr="Pyöristetty suorakulmio, jonka sisällä teksti: Ympäristölupa, maa-aineslupa, rakentaminen, kaavoitus"/>
          <p:cNvSpPr txBox="1"/>
          <p:nvPr/>
        </p:nvSpPr>
        <p:spPr>
          <a:xfrm>
            <a:off x="9587345" y="2491153"/>
            <a:ext cx="1164188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</a:rPr>
              <a:t>Kunta</a:t>
            </a:r>
          </a:p>
          <a:p>
            <a:pPr algn="ctr"/>
            <a:r>
              <a:rPr lang="fi-FI" sz="1200" b="1" dirty="0">
                <a:solidFill>
                  <a:schemeClr val="bg1"/>
                </a:solidFill>
              </a:rPr>
              <a:t>Ympäristölupa</a:t>
            </a:r>
          </a:p>
          <a:p>
            <a:pPr algn="ctr"/>
            <a:r>
              <a:rPr lang="fi-FI" sz="1200" b="1" dirty="0">
                <a:solidFill>
                  <a:schemeClr val="bg1"/>
                </a:solidFill>
              </a:rPr>
              <a:t>Maa-aineslupa</a:t>
            </a:r>
          </a:p>
          <a:p>
            <a:pPr algn="ctr"/>
            <a:r>
              <a:rPr lang="fi-FI" sz="1200" b="1" dirty="0">
                <a:solidFill>
                  <a:schemeClr val="bg1"/>
                </a:solidFill>
              </a:rPr>
              <a:t>Rakentaminen</a:t>
            </a:r>
          </a:p>
          <a:p>
            <a:pPr algn="ctr"/>
            <a:r>
              <a:rPr lang="fi-FI" sz="1200" b="1" dirty="0">
                <a:solidFill>
                  <a:schemeClr val="bg1"/>
                </a:solidFill>
              </a:rPr>
              <a:t>Kaavoitus</a:t>
            </a:r>
            <a:endParaRPr lang="fi-FI" sz="900" b="1" dirty="0">
              <a:solidFill>
                <a:schemeClr val="bg1"/>
              </a:solidFill>
            </a:endParaRPr>
          </a:p>
        </p:txBody>
      </p:sp>
      <p:sp>
        <p:nvSpPr>
          <p:cNvPr id="21" name="Tekstiruutu 20" descr="Pyöristetty suorakulmio, jossa sisällä seuraavat tekstit:&#10;Tukes (otsikko)&#10;Kaivoslain mukaiset luvat&#10;Kemikaalilupa&#10;"/>
          <p:cNvSpPr txBox="1"/>
          <p:nvPr/>
        </p:nvSpPr>
        <p:spPr>
          <a:xfrm>
            <a:off x="9622657" y="4869439"/>
            <a:ext cx="112887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</a:rPr>
              <a:t>Tukes</a:t>
            </a:r>
          </a:p>
          <a:p>
            <a:pPr algn="ctr"/>
            <a:r>
              <a:rPr lang="fi-FI" sz="1200" b="1" dirty="0">
                <a:solidFill>
                  <a:schemeClr val="bg1"/>
                </a:solidFill>
              </a:rPr>
              <a:t>Kaivoslain mukaiset luvat</a:t>
            </a:r>
          </a:p>
          <a:p>
            <a:pPr algn="ctr"/>
            <a:r>
              <a:rPr lang="fi-FI" sz="1200" b="1" dirty="0">
                <a:solidFill>
                  <a:schemeClr val="bg1"/>
                </a:solidFill>
              </a:rPr>
              <a:t>Kemikaalilupa</a:t>
            </a:r>
          </a:p>
        </p:txBody>
      </p:sp>
      <p:sp>
        <p:nvSpPr>
          <p:cNvPr id="22" name="Nuoli vasemmalle ja oikealle 21" descr="Nuoli vasemmalle ja oikealle laatikoiden VALO ja Kunta välillä"/>
          <p:cNvSpPr/>
          <p:nvPr/>
        </p:nvSpPr>
        <p:spPr>
          <a:xfrm rot="19855865">
            <a:off x="7330136" y="3475815"/>
            <a:ext cx="2035453" cy="2281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Nuoli vasemmalle ja oikealle 22" descr="Nuoli vasemmalle ja oikealle laatikoiden VALO ja Tukes välillä"/>
          <p:cNvSpPr/>
          <p:nvPr/>
        </p:nvSpPr>
        <p:spPr>
          <a:xfrm>
            <a:off x="7444508" y="5469626"/>
            <a:ext cx="1844931" cy="1830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Nuoli vasemmalle ja oikealle 23" descr="Nuoli vasemmalle ja oikealle laatikoiden Tukes ja Kunta välillä"/>
          <p:cNvSpPr/>
          <p:nvPr/>
        </p:nvSpPr>
        <p:spPr>
          <a:xfrm rot="16200000">
            <a:off x="9884341" y="4137016"/>
            <a:ext cx="635001" cy="1749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07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9111" y="619286"/>
            <a:ext cx="10406984" cy="629471"/>
          </a:xfrm>
        </p:spPr>
        <p:txBody>
          <a:bodyPr/>
          <a:lstStyle/>
          <a:p>
            <a:r>
              <a:rPr lang="fi-FI" dirty="0"/>
              <a:t>Lainsäädäntöhankkeen tehtävät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49111" y="1439469"/>
            <a:ext cx="10861443" cy="4795876"/>
          </a:xfrm>
        </p:spPr>
        <p:txBody>
          <a:bodyPr vert="horz" lIns="0" tIns="0" rIns="0" bIns="0" rtlCol="0">
            <a:normAutofit/>
          </a:bodyPr>
          <a:lstStyle/>
          <a:p>
            <a:r>
              <a:rPr lang="fi-FI" spc="-10" dirty="0"/>
              <a:t>Tavoitteena ympäristöllisten menettelyiden nykyistä tiiviimpi yhteensovittaminen ja/tai yhdistäminen uudessa viranomaisessa</a:t>
            </a:r>
          </a:p>
          <a:p>
            <a:pPr lvl="1"/>
            <a:r>
              <a:rPr lang="fi-FI" dirty="0"/>
              <a:t>Edellyttää muutoksia erityisesti ELY-keskusten ja </a:t>
            </a:r>
            <a:r>
              <a:rPr lang="fi-FI" dirty="0" err="1"/>
              <a:t>AVIen</a:t>
            </a:r>
            <a:r>
              <a:rPr lang="fi-FI" dirty="0"/>
              <a:t> toimivaltaan sekä ympäristöllisiä lupamenettelyitä koskevaan lainsäädäntöön. </a:t>
            </a:r>
          </a:p>
          <a:p>
            <a:pPr>
              <a:spcAft>
                <a:spcPts val="600"/>
              </a:spcAft>
            </a:pPr>
            <a:r>
              <a:rPr lang="fi-FI" spc="-10" dirty="0"/>
              <a:t>Työ on jaettu useampaan kokonaisuuteen (työpaketit 1 – 4):</a:t>
            </a:r>
          </a:p>
          <a:p>
            <a:pPr lvl="2"/>
            <a:r>
              <a:rPr lang="fi-FI" sz="1800" b="1" dirty="0"/>
              <a:t>1) eräiden ympäristöllisten lupamenettelyjen yhteensovittamisesta annetun lain (764/2019, jälj. yhteensovittamislaki) kehittäminen vastaamaan uutta virastomallia </a:t>
            </a:r>
          </a:p>
          <a:p>
            <a:pPr lvl="2"/>
            <a:r>
              <a:rPr lang="fi-FI" sz="1800" b="1" dirty="0"/>
              <a:t>2) ympäristölupien, vesilupien ja maa-aineslupien sekä luonnonsuojelulain mukaisten eräiden päätösten yhteiskäsittelyä koskevien säännösten valmistelu </a:t>
            </a:r>
          </a:p>
          <a:p>
            <a:pPr lvl="2"/>
            <a:r>
              <a:rPr lang="fi-FI" sz="1800" b="1" dirty="0"/>
              <a:t>3) ympäristöllisten lupamenettelyiden (YSL, VL, maa-aineslaki) sekä YVA-menettelyn ja Natura-arvioinnin suhteen arviointi, yhteensovittaminen ja selkeyttäminen</a:t>
            </a:r>
          </a:p>
          <a:p>
            <a:pPr lvl="2"/>
            <a:r>
              <a:rPr lang="fi-FI" sz="1800" b="1" dirty="0"/>
              <a:t>4) viimeaikainen lupamenettelyjen kehittämistä koskevan EU-sääntelyyn pohjautuvan sääntelyn suhde yhteensovittamislakiin ja etusijamenettelyyn</a:t>
            </a:r>
          </a:p>
          <a:p>
            <a:pPr marL="180975" lvl="1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13.2.2024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5329045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pohja.pptx" id="{3D03E633-EEC3-4729-9E50-43DFE84EA4F4}" vid="{3778D50E-FDB7-41A9-96C4-64E5FDC6AEE2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pohja.pptx" id="{3D03E633-EEC3-4729-9E50-43DFE84EA4F4}" vid="{E420A538-482C-4D2C-9DBB-4F028081D72D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pohja.pptx" id="{3D03E633-EEC3-4729-9E50-43DFE84EA4F4}" vid="{68058DEB-5EC7-415C-9025-00C3C81B4486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pohja.pptx" id="{3D03E633-EEC3-4729-9E50-43DFE84EA4F4}" vid="{2BECF803-416F-4667-B83B-E1109AD7925E}"/>
    </a:ext>
  </a:extLst>
</a:theme>
</file>

<file path=ppt/theme/theme5.xml><?xml version="1.0" encoding="utf-8"?>
<a:theme xmlns:a="http://schemas.openxmlformats.org/drawingml/2006/main" name="1_Syke - sisällys">
  <a:themeElements>
    <a:clrScheme name="Syke-värit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8" id="{035CE6EB-B584-473C-8855-75721AAF57DF}" vid="{E8455147-376A-4FDE-BDE7-E84819FF6997}"/>
    </a:ext>
  </a:extLst>
</a:theme>
</file>

<file path=ppt/theme/theme6.xml><?xml version="1.0" encoding="utf-8"?>
<a:theme xmlns:a="http://schemas.openxmlformats.org/drawingml/2006/main" name="1_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467CA1F3-F497-47B7-8A17-85DF3122854B}" vid="{06B4E613-7C9F-41AF-8C1C-C4C911697BCF}"/>
    </a:ext>
  </a:extLst>
</a:theme>
</file>

<file path=ppt/theme/theme7.xml><?xml version="1.0" encoding="utf-8"?>
<a:theme xmlns:a="http://schemas.openxmlformats.org/drawingml/2006/main" name="1_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467CA1F3-F497-47B7-8A17-85DF3122854B}" vid="{8429E4D4-168A-40F4-8B69-6F215746F6BB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29ECCF3805BBA446ADC46DF5FAD6FF24" ma:contentTypeVersion="4" ma:contentTypeDescription="Kampus asiakirja" ma:contentTypeScope="" ma:versionID="9cd9b7a38495c2b2b473b458c56eb7c3">
  <xsd:schema xmlns:xsd="http://www.w3.org/2001/XMLSchema" xmlns:xs="http://www.w3.org/2001/XMLSchema" xmlns:p="http://schemas.microsoft.com/office/2006/metadata/properties" xmlns:ns2="c138b538-c2fd-4cca-8c26-6e4e32e5a042" xmlns:ns3="13e29b0f-1035-4a30-b52d-2b64a492f677" targetNamespace="http://schemas.microsoft.com/office/2006/metadata/properties" ma:root="true" ma:fieldsID="cc16e568de65a895bc3b2dc9aab128f7" ns2:_="" ns3:_="">
    <xsd:import namespace="c138b538-c2fd-4cca-8c26-6e4e32e5a042"/>
    <xsd:import namespace="13e29b0f-1035-4a30-b52d-2b64a492f677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677bbb68-ae5c-429b-aa1d-7aff65de1cb6}" ma:internalName="TaxCatchAll" ma:showField="CatchAllData" ma:web="13e29b0f-1035-4a30-b52d-2b64a492f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77bbb68-ae5c-429b-aa1d-7aff65de1cb6}" ma:internalName="TaxCatchAllLabel" ma:readOnly="true" ma:showField="CatchAllDataLabel" ma:web="13e29b0f-1035-4a30-b52d-2b64a492f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29b0f-1035-4a30-b52d-2b64a492f67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3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A64F2B-196B-4481-9ECD-763F269D2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13e29b0f-1035-4a30-b52d-2b64a492f6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664E83-9FAD-4292-A31F-F4D20426DD0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138b538-c2fd-4cca-8c26-6e4e32e5a04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3e29b0f-1035-4a30-b52d-2b64a492f67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89F9BE-1E4A-4189-9658-F4EBAF273C0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YM_esitypohja</Template>
  <TotalTime>4274</TotalTime>
  <Words>2074</Words>
  <Application>Microsoft Office PowerPoint</Application>
  <PresentationFormat>Laajakuva</PresentationFormat>
  <Paragraphs>270</Paragraphs>
  <Slides>21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21</vt:i4>
      </vt:variant>
    </vt:vector>
  </HeadingPairs>
  <TitlesOfParts>
    <vt:vector size="32" baseType="lpstr">
      <vt:lpstr>Arial</vt:lpstr>
      <vt:lpstr>Calibri</vt:lpstr>
      <vt:lpstr>Century Gothic</vt:lpstr>
      <vt:lpstr>Wingdings</vt:lpstr>
      <vt:lpstr>YM - otsikkosivut</vt:lpstr>
      <vt:lpstr>YM - sisältösivut</vt:lpstr>
      <vt:lpstr>YM - kuvalliset sisältösivut</vt:lpstr>
      <vt:lpstr>YM - nostot ja välisivut</vt:lpstr>
      <vt:lpstr>1_Syke - sisällys</vt:lpstr>
      <vt:lpstr>1_YM - sisältösivut</vt:lpstr>
      <vt:lpstr>1_YM - kuvalliset sisältösivut</vt:lpstr>
      <vt:lpstr>Keskustelutilaisuus yhden luukun lainsäädäntöhankkeesta </vt:lpstr>
      <vt:lpstr>Sujuva lupamenettely  Investointien edistämiseksi edetään kohti yhden luukun mallia, jossa asiointi ja lupien haku tapahtuu keskitetysti ja digitaalisesti yhden ja käyttäjälähtöisen lupa­prosessin kautta.  Lupakäytäntöjen sujuvoittamisella edistetään puhdasta siirtymää ja Suomen kilpailukykyä</vt:lpstr>
      <vt:lpstr>Lupa-, ohjaus- ja valvontatehtävät kootaan uuteen virastoon</vt:lpstr>
      <vt:lpstr>Yhden luukun palvelujen hanke käyntiin 1.8.2023 </vt:lpstr>
      <vt:lpstr>Yhden luukun lainsäädäntöhanke – toteutus</vt:lpstr>
      <vt:lpstr>Yhden luukun lainsäädäntöhankkeen tavoite    </vt:lpstr>
      <vt:lpstr>Kohti yhtä digitaalista luukkua</vt:lpstr>
      <vt:lpstr>Viranomaisrakenne ja lupamenettelyt</vt:lpstr>
      <vt:lpstr>Lainsäädäntöhankkeen tehtävät</vt:lpstr>
      <vt:lpstr>Yhteensovittamisen edistäminen  Työpaketti 1 </vt:lpstr>
      <vt:lpstr>Yhteensovittamislain (764/2019) lähtökohdat</vt:lpstr>
      <vt:lpstr>Lupamenettelyjen yhteensovittamisen prosessi</vt:lpstr>
      <vt:lpstr>Yhteiskäsittelyn laajentaminen  Työpaketti 2</vt:lpstr>
      <vt:lpstr>Kehittämisen lähtökohdat</vt:lpstr>
      <vt:lpstr>YVA-menettelyn kehittäminen Työpaketti 3</vt:lpstr>
      <vt:lpstr>Vuosina 1994-2022 käynnistyneet YVA-menettelyt hanketyypeittäin (yht. 1047 kpl)</vt:lpstr>
      <vt:lpstr>EU-sääntely ja lupamenettelyt Työpaketti 4</vt:lpstr>
      <vt:lpstr>Hankkeessa tarkasteltavat EU-säädösten lupamenettelysäännökset</vt:lpstr>
      <vt:lpstr>Eräitä yhteisiä elementtejä tarkasteltavien EU-säädösten ja -ehdotusten lupamenettelysääntelyssä</vt:lpstr>
      <vt:lpstr>VALO-virasto tehokkaana yhteyspisteenä</vt:lpstr>
      <vt:lpstr>Kiitos!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Hankkeen työpakettien esittely</dc:title>
  <dc:creator>Seija Rantakallio</dc:creator>
  <cp:lastModifiedBy>Ahonen Ulla (YM)</cp:lastModifiedBy>
  <cp:revision>197</cp:revision>
  <dcterms:created xsi:type="dcterms:W3CDTF">2023-10-25T08:53:16Z</dcterms:created>
  <dcterms:modified xsi:type="dcterms:W3CDTF">2024-02-13T12:01:55Z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0x010100B5FAB64B6C204DD994D3FAC0C34E2BFF0029ECCF3805BBA446ADC46DF5FAD6FF24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