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717" r:id="rId5"/>
    <p:sldMasterId id="2147483716" r:id="rId6"/>
    <p:sldMasterId id="2147483718" r:id="rId7"/>
    <p:sldMasterId id="2147483720" r:id="rId8"/>
  </p:sldMasterIdLst>
  <p:notesMasterIdLst>
    <p:notesMasterId r:id="rId22"/>
  </p:notesMasterIdLst>
  <p:sldIdLst>
    <p:sldId id="289" r:id="rId9"/>
    <p:sldId id="303" r:id="rId10"/>
    <p:sldId id="300" r:id="rId11"/>
    <p:sldId id="312" r:id="rId12"/>
    <p:sldId id="310" r:id="rId13"/>
    <p:sldId id="311" r:id="rId14"/>
    <p:sldId id="301" r:id="rId15"/>
    <p:sldId id="305" r:id="rId16"/>
    <p:sldId id="306" r:id="rId17"/>
    <p:sldId id="307" r:id="rId18"/>
    <p:sldId id="302" r:id="rId19"/>
    <p:sldId id="308" r:id="rId20"/>
    <p:sldId id="304"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jander Riikka (YM)" initials="RS" lastIdx="1" clrIdx="0">
    <p:extLst>
      <p:ext uri="{19B8F6BF-5375-455C-9EA6-DF929625EA0E}">
        <p15:presenceInfo xmlns:p15="http://schemas.microsoft.com/office/powerpoint/2012/main" userId="Siljander Riikka (YM)" providerId="None"/>
      </p:ext>
    </p:extLst>
  </p:cmAuthor>
  <p:cmAuthor id="2" name="Cederlöf Karin (YM)" initials="CK(" lastIdx="27" clrIdx="1">
    <p:extLst>
      <p:ext uri="{19B8F6BF-5375-455C-9EA6-DF929625EA0E}">
        <p15:presenceInfo xmlns:p15="http://schemas.microsoft.com/office/powerpoint/2012/main" userId="S-1-5-21-3521595049-301303566-333748410-1298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FF585D"/>
    <a:srgbClr val="F6F3E5"/>
    <a:srgbClr val="BF9474"/>
    <a:srgbClr val="C66E4E"/>
    <a:srgbClr val="2C5234"/>
    <a:srgbClr val="236192"/>
    <a:srgbClr val="B9D3DC"/>
    <a:srgbClr val="8F993E"/>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88821" autoAdjust="0"/>
  </p:normalViewPr>
  <p:slideViewPr>
    <p:cSldViewPr snapToGrid="0" showGuides="1">
      <p:cViewPr varScale="1">
        <p:scale>
          <a:sx n="78" d="100"/>
          <a:sy n="78" d="100"/>
        </p:scale>
        <p:origin x="1195"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13.4.2023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3</a:t>
            </a:fld>
            <a:endParaRPr lang="fi-FI"/>
          </a:p>
        </p:txBody>
      </p:sp>
    </p:spTree>
    <p:extLst>
      <p:ext uri="{BB962C8B-B14F-4D97-AF65-F5344CB8AC3E}">
        <p14:creationId xmlns:p14="http://schemas.microsoft.com/office/powerpoint/2010/main" val="8604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6C2CA85-B453-45E3-A748-B564E6B8D27E}" type="slidenum">
              <a:rPr lang="fi-FI" smtClean="0"/>
              <a:t>4</a:t>
            </a:fld>
            <a:endParaRPr lang="fi-FI"/>
          </a:p>
        </p:txBody>
      </p:sp>
    </p:spTree>
    <p:extLst>
      <p:ext uri="{BB962C8B-B14F-4D97-AF65-F5344CB8AC3E}">
        <p14:creationId xmlns:p14="http://schemas.microsoft.com/office/powerpoint/2010/main" val="3745727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13.4.2023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13.4.2023</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13.4.2023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13.4.2023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13.4.2023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13.4.2023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13.4.2023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2460479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198823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7292232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13.4.2023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2045198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00673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13.4.2023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3754966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79804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13.4.2023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445608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13.4.2023</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0088953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66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13.4.2023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449014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87571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13.4.2023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xmlns=""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13.4.2023</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13.4.2023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13.4.2023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13.4.2023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13.4.2023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13.4.2023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8987230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4800" dirty="0" err="1"/>
              <a:t>Kommunernas</a:t>
            </a:r>
            <a:r>
              <a:rPr lang="fi-FI" sz="4800" dirty="0"/>
              <a:t> </a:t>
            </a:r>
            <a:r>
              <a:rPr lang="fi-FI" sz="4800" dirty="0" err="1"/>
              <a:t>klimatplaner</a:t>
            </a:r>
            <a:r>
              <a:rPr lang="fi-FI" sz="4800" dirty="0" smtClean="0"/>
              <a:t/>
            </a:r>
            <a:br>
              <a:rPr lang="fi-FI" sz="4800" dirty="0" smtClean="0"/>
            </a:br>
            <a:r>
              <a:rPr lang="fi-FI" sz="4800" dirty="0" smtClean="0"/>
              <a:t/>
            </a:r>
            <a:br>
              <a:rPr lang="fi-FI" sz="4800" dirty="0" smtClean="0"/>
            </a:br>
            <a:r>
              <a:rPr lang="sv-SE" sz="2000" dirty="0"/>
              <a:t>Skyldighet enligt klimatlagen</a:t>
            </a:r>
            <a:br>
              <a:rPr lang="sv-SE" sz="2000" dirty="0"/>
            </a:br>
            <a:r>
              <a:rPr lang="sv-SE" sz="2000" dirty="0"/>
              <a:t>Utlysning av understöd</a:t>
            </a:r>
            <a:br>
              <a:rPr lang="sv-SE" sz="2000" dirty="0"/>
            </a:br>
            <a:r>
              <a:rPr lang="sv-SE" sz="2000" dirty="0"/>
              <a:t>Guide</a:t>
            </a:r>
          </a:p>
        </p:txBody>
      </p:sp>
      <p:sp>
        <p:nvSpPr>
          <p:cNvPr id="3" name="Alaotsikko 2"/>
          <p:cNvSpPr>
            <a:spLocks noGrp="1"/>
          </p:cNvSpPr>
          <p:nvPr>
            <p:ph type="subTitle" idx="1"/>
          </p:nvPr>
        </p:nvSpPr>
        <p:spPr>
          <a:xfrm>
            <a:off x="1224646" y="4905535"/>
            <a:ext cx="6935057" cy="1249419"/>
          </a:xfrm>
        </p:spPr>
        <p:txBody>
          <a:bodyPr/>
          <a:lstStyle/>
          <a:p>
            <a:r>
              <a:rPr lang="fi-FI" dirty="0" err="1"/>
              <a:t>Miljöministeriet</a:t>
            </a:r>
            <a:endParaRPr lang="fi-FI" dirty="0"/>
          </a:p>
        </p:txBody>
      </p:sp>
      <p:sp>
        <p:nvSpPr>
          <p:cNvPr id="4" name="Päivämäärän paikkamerkki 3"/>
          <p:cNvSpPr>
            <a:spLocks noGrp="1"/>
          </p:cNvSpPr>
          <p:nvPr>
            <p:ph type="dt" sz="half" idx="10"/>
          </p:nvPr>
        </p:nvSpPr>
        <p:spPr/>
        <p:txBody>
          <a:bodyPr/>
          <a:lstStyle/>
          <a:p>
            <a:fld id="{1AE6B3D6-2E8A-46E0-BCA4-C993A0EE525B}" type="datetime1">
              <a:rPr lang="fi-FI" smtClean="0"/>
              <a:t>13.4.2023</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4234341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9144" y="560965"/>
            <a:ext cx="4645891" cy="692071"/>
          </a:xfrm>
        </p:spPr>
        <p:txBody>
          <a:bodyPr/>
          <a:lstStyle/>
          <a:p>
            <a:r>
              <a:rPr lang="fi-FI" dirty="0" err="1"/>
              <a:t>Tidsplan</a:t>
            </a:r>
            <a:endParaRPr lang="fi-FI" dirty="0"/>
          </a:p>
        </p:txBody>
      </p:sp>
      <p:sp>
        <p:nvSpPr>
          <p:cNvPr id="3" name="Tekstin paikkamerkki 2"/>
          <p:cNvSpPr>
            <a:spLocks noGrp="1"/>
          </p:cNvSpPr>
          <p:nvPr>
            <p:ph type="body" sz="quarter" idx="14"/>
          </p:nvPr>
        </p:nvSpPr>
        <p:spPr>
          <a:xfrm>
            <a:off x="889144" y="1699978"/>
            <a:ext cx="10391566" cy="2665545"/>
          </a:xfrm>
        </p:spPr>
        <p:txBody>
          <a:bodyPr/>
          <a:lstStyle/>
          <a:p>
            <a:pPr>
              <a:spcAft>
                <a:spcPts val="1200"/>
              </a:spcAft>
            </a:pPr>
            <a:r>
              <a:rPr lang="sv-SE" sz="1800" dirty="0"/>
              <a:t>Miljöministeriet strävar efter att fatta understödsbeslutet inom cirka två månader från det att ansökan kommit in.</a:t>
            </a:r>
          </a:p>
          <a:p>
            <a:pPr>
              <a:spcAft>
                <a:spcPts val="1200"/>
              </a:spcAft>
            </a:pPr>
            <a:r>
              <a:rPr lang="sv-SE" sz="1800" dirty="0"/>
              <a:t>Projektet kan pågå i högst två år från understödsbeslutet och planen ska vara klar före utgången av den pågående fullmäktigeperioden. I övrigt kan sökanden själv bestämma när projektet ska genomföras. </a:t>
            </a:r>
          </a:p>
          <a:p>
            <a:pPr>
              <a:spcAft>
                <a:spcPts val="1200"/>
              </a:spcAft>
            </a:pPr>
            <a:r>
              <a:rPr lang="sv-SE" sz="1800" dirty="0"/>
              <a:t>Stödberättigande kostnader kan uppstå ännu två månader efter det att planen har godkänts i kommunens/kommunernas fullmäktige, till exempel för publicering eller kommunikation. </a:t>
            </a:r>
          </a:p>
        </p:txBody>
      </p:sp>
      <p:sp>
        <p:nvSpPr>
          <p:cNvPr id="6" name="Päivämäärän paikkamerkki 5"/>
          <p:cNvSpPr>
            <a:spLocks noGrp="1"/>
          </p:cNvSpPr>
          <p:nvPr>
            <p:ph type="dt" sz="half" idx="10"/>
          </p:nvPr>
        </p:nvSpPr>
        <p:spPr/>
        <p:txBody>
          <a:bodyPr/>
          <a:lstStyle/>
          <a:p>
            <a:fld id="{FA5642DC-A3DF-490E-BF8E-B67F0DDAC4DD}" type="datetime1">
              <a:rPr lang="fi-FI" smtClean="0"/>
              <a:t>13.4.2023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10</a:t>
            </a:fld>
            <a:endParaRPr lang="fi-FI" dirty="0"/>
          </a:p>
        </p:txBody>
      </p:sp>
    </p:spTree>
    <p:extLst>
      <p:ext uri="{BB962C8B-B14F-4D97-AF65-F5344CB8AC3E}">
        <p14:creationId xmlns:p14="http://schemas.microsoft.com/office/powerpoint/2010/main" val="2700808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ctrTitle"/>
          </p:nvPr>
        </p:nvSpPr>
        <p:spPr>
          <a:xfrm>
            <a:off x="879414" y="1711905"/>
            <a:ext cx="5612075" cy="2979507"/>
          </a:xfrm>
        </p:spPr>
        <p:txBody>
          <a:bodyPr/>
          <a:lstStyle/>
          <a:p>
            <a:r>
              <a:rPr lang="sv-SE" sz="4400" dirty="0">
                <a:solidFill>
                  <a:schemeClr val="accent4">
                    <a:lumMod val="60000"/>
                    <a:lumOff val="40000"/>
                  </a:schemeClr>
                </a:solidFill>
              </a:rPr>
              <a:t>Guide för beredningen av kommunernas klimatplaner</a:t>
            </a:r>
            <a:endParaRPr lang="fi-FI" sz="4400" dirty="0">
              <a:solidFill>
                <a:schemeClr val="accent4">
                  <a:lumMod val="60000"/>
                  <a:lumOff val="40000"/>
                </a:schemeClr>
              </a:solidFill>
            </a:endParaRPr>
          </a:p>
        </p:txBody>
      </p:sp>
      <p:sp>
        <p:nvSpPr>
          <p:cNvPr id="9" name="Alaotsikko 8"/>
          <p:cNvSpPr>
            <a:spLocks noGrp="1"/>
          </p:cNvSpPr>
          <p:nvPr>
            <p:ph type="subTitle" idx="1"/>
          </p:nvPr>
        </p:nvSpPr>
        <p:spPr/>
        <p:txBody>
          <a:bodyPr/>
          <a:lstStyle/>
          <a:p>
            <a:r>
              <a:rPr lang="fi-FI" dirty="0" smtClean="0"/>
              <a:t> </a:t>
            </a:r>
            <a:endParaRPr lang="fi-FI" dirty="0"/>
          </a:p>
        </p:txBody>
      </p:sp>
      <p:sp>
        <p:nvSpPr>
          <p:cNvPr id="4" name="Päivämäärän paikkamerkki 3"/>
          <p:cNvSpPr>
            <a:spLocks noGrp="1"/>
          </p:cNvSpPr>
          <p:nvPr>
            <p:ph type="dt" sz="half" idx="10"/>
          </p:nvPr>
        </p:nvSpPr>
        <p:spPr/>
        <p:txBody>
          <a:bodyPr/>
          <a:lstStyle/>
          <a:p>
            <a:fld id="{2324BAB4-7A50-4285-A8AF-2E76234A09B7}" type="datetime1">
              <a:rPr lang="fi-FI" smtClean="0"/>
              <a:t>13.4.2023</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11</a:t>
            </a:fld>
            <a:endParaRPr lang="fi-FI" dirty="0"/>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501" r="21501"/>
          <a:stretch>
            <a:fillRect/>
          </a:stretch>
        </p:blipFill>
        <p:spPr/>
      </p:pic>
    </p:spTree>
    <p:extLst>
      <p:ext uri="{BB962C8B-B14F-4D97-AF65-F5344CB8AC3E}">
        <p14:creationId xmlns:p14="http://schemas.microsoft.com/office/powerpoint/2010/main" val="4028639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49111" y="997473"/>
            <a:ext cx="10406984" cy="788754"/>
          </a:xfrm>
        </p:spPr>
        <p:txBody>
          <a:bodyPr/>
          <a:lstStyle/>
          <a:p>
            <a:r>
              <a:rPr lang="fi-FI" dirty="0"/>
              <a:t>Guide </a:t>
            </a:r>
            <a:r>
              <a:rPr lang="fi-FI" dirty="0" err="1"/>
              <a:t>till</a:t>
            </a:r>
            <a:r>
              <a:rPr lang="fi-FI" dirty="0"/>
              <a:t> </a:t>
            </a:r>
            <a:r>
              <a:rPr lang="fi-FI" dirty="0" err="1"/>
              <a:t>kommunernas</a:t>
            </a:r>
            <a:r>
              <a:rPr lang="fi-FI" dirty="0"/>
              <a:t> </a:t>
            </a:r>
            <a:r>
              <a:rPr lang="fi-FI" dirty="0" err="1"/>
              <a:t>klimatplaner</a:t>
            </a:r>
            <a:endParaRPr lang="fi-FI" dirty="0"/>
          </a:p>
        </p:txBody>
      </p:sp>
      <p:sp>
        <p:nvSpPr>
          <p:cNvPr id="3" name="Sisällön paikkamerkki 2"/>
          <p:cNvSpPr>
            <a:spLocks noGrp="1"/>
          </p:cNvSpPr>
          <p:nvPr>
            <p:ph idx="1"/>
          </p:nvPr>
        </p:nvSpPr>
        <p:spPr>
          <a:xfrm>
            <a:off x="1002347" y="2045109"/>
            <a:ext cx="10406984" cy="3715698"/>
          </a:xfrm>
        </p:spPr>
        <p:txBody>
          <a:bodyPr/>
          <a:lstStyle/>
          <a:p>
            <a:pPr>
              <a:spcBef>
                <a:spcPts val="0"/>
              </a:spcBef>
              <a:spcAft>
                <a:spcPts val="1200"/>
              </a:spcAft>
            </a:pPr>
            <a:r>
              <a:rPr lang="sv-SE" dirty="0" smtClean="0"/>
              <a:t>Miljöministeriet </a:t>
            </a:r>
            <a:r>
              <a:rPr lang="sv-SE" dirty="0"/>
              <a:t>och Finlands miljöcentral bereder som bäst en guide för beredningen av kommunernas klimatplaner.  </a:t>
            </a:r>
          </a:p>
          <a:p>
            <a:pPr>
              <a:spcBef>
                <a:spcPts val="0"/>
              </a:spcBef>
              <a:spcAft>
                <a:spcPts val="1200"/>
              </a:spcAft>
            </a:pPr>
            <a:r>
              <a:rPr lang="sv-SE" dirty="0" smtClean="0"/>
              <a:t>Syftet </a:t>
            </a:r>
            <a:r>
              <a:rPr lang="sv-SE" dirty="0"/>
              <a:t>med guiden är att ge kommunerna information om hur minimiåtagandena enligt lagen uppfylls, och målgruppen är i synnerhet kommuner som inleder sitt klimatarbete. </a:t>
            </a:r>
          </a:p>
          <a:p>
            <a:pPr>
              <a:spcBef>
                <a:spcPts val="0"/>
              </a:spcBef>
              <a:spcAft>
                <a:spcPts val="1200"/>
              </a:spcAft>
            </a:pPr>
            <a:r>
              <a:rPr lang="sv-SE" dirty="0" smtClean="0"/>
              <a:t>Guiden </a:t>
            </a:r>
            <a:r>
              <a:rPr lang="sv-SE" dirty="0"/>
              <a:t>innehåller också alternativ för att utarbeta en mer ambitiös klimatplan, så den ger nyttig information också till kommuner som kommit längre i sitt klimatarbete. </a:t>
            </a:r>
          </a:p>
          <a:p>
            <a:pPr>
              <a:spcBef>
                <a:spcPts val="0"/>
              </a:spcBef>
              <a:spcAft>
                <a:spcPts val="1200"/>
              </a:spcAft>
            </a:pPr>
            <a:r>
              <a:rPr lang="sv-SE" dirty="0" smtClean="0"/>
              <a:t>Avsikten </a:t>
            </a:r>
            <a:r>
              <a:rPr lang="sv-SE" dirty="0"/>
              <a:t>är att guiden ska publiceras uppskattningsvis i mitten av april 2023</a:t>
            </a:r>
            <a:endParaRPr lang="sv-SE" dirty="0"/>
          </a:p>
        </p:txBody>
      </p:sp>
      <p:sp>
        <p:nvSpPr>
          <p:cNvPr id="4" name="Päivämäärän paikkamerkki 3"/>
          <p:cNvSpPr>
            <a:spLocks noGrp="1"/>
          </p:cNvSpPr>
          <p:nvPr>
            <p:ph type="dt" sz="half" idx="10"/>
          </p:nvPr>
        </p:nvSpPr>
        <p:spPr/>
        <p:txBody>
          <a:bodyPr/>
          <a:lstStyle/>
          <a:p>
            <a:fld id="{BFDD373D-220E-4A08-BDB2-B265AC47484B}" type="datetime1">
              <a:rPr lang="fi-FI" smtClean="0"/>
              <a:t>13.4.2023</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12</a:t>
            </a:fld>
            <a:endParaRPr lang="fi-FI" dirty="0"/>
          </a:p>
        </p:txBody>
      </p:sp>
    </p:spTree>
    <p:extLst>
      <p:ext uri="{BB962C8B-B14F-4D97-AF65-F5344CB8AC3E}">
        <p14:creationId xmlns:p14="http://schemas.microsoft.com/office/powerpoint/2010/main" val="92445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A7E3B0E-B251-407B-8636-10AD5910FED4}" type="datetime1">
              <a:rPr lang="fi-FI" smtClean="0"/>
              <a:t>13.4.2023</a:t>
            </a:fld>
            <a:endParaRPr lang="fi-FI" dirty="0"/>
          </a:p>
        </p:txBody>
      </p:sp>
    </p:spTree>
    <p:extLst>
      <p:ext uri="{BB962C8B-B14F-4D97-AF65-F5344CB8AC3E}">
        <p14:creationId xmlns:p14="http://schemas.microsoft.com/office/powerpoint/2010/main" val="535585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0495" y="1293446"/>
            <a:ext cx="10515600" cy="2812184"/>
          </a:xfrm>
        </p:spPr>
        <p:txBody>
          <a:bodyPr/>
          <a:lstStyle/>
          <a:p>
            <a:r>
              <a:rPr lang="sv-SE" sz="4400" dirty="0"/>
              <a:t>Kommunerna har en viktig roll i arbetet för att uppnå Finlands klimatmål</a:t>
            </a:r>
            <a:endParaRPr lang="fi-FI" sz="4400" dirty="0"/>
          </a:p>
        </p:txBody>
      </p:sp>
      <p:sp>
        <p:nvSpPr>
          <p:cNvPr id="3" name="Tekstin paikkamerkki 2"/>
          <p:cNvSpPr>
            <a:spLocks noGrp="1"/>
          </p:cNvSpPr>
          <p:nvPr>
            <p:ph type="body" idx="1"/>
          </p:nvPr>
        </p:nvSpPr>
        <p:spPr>
          <a:xfrm>
            <a:off x="841181" y="3820495"/>
            <a:ext cx="10515600" cy="2320428"/>
          </a:xfrm>
        </p:spPr>
        <p:txBody>
          <a:bodyPr/>
          <a:lstStyle/>
          <a:p>
            <a:r>
              <a:rPr lang="sv-SE" dirty="0"/>
              <a:t>Kommunerna ansvarar i sina områden för bland annat planläggning, markanvändning, trafikplanering, ägarstyrning av energibolag, utbildning, offentliga upphandlingar och val av uppvärmningssystem för många byggnader. </a:t>
            </a:r>
            <a:endParaRPr lang="fi-FI" dirty="0"/>
          </a:p>
        </p:txBody>
      </p:sp>
      <p:sp>
        <p:nvSpPr>
          <p:cNvPr id="4" name="Päivämäärän paikkamerkki 3"/>
          <p:cNvSpPr>
            <a:spLocks noGrp="1"/>
          </p:cNvSpPr>
          <p:nvPr>
            <p:ph type="dt" sz="half" idx="10"/>
          </p:nvPr>
        </p:nvSpPr>
        <p:spPr/>
        <p:txBody>
          <a:bodyPr/>
          <a:lstStyle/>
          <a:p>
            <a:fld id="{F50CB4F9-3F74-4C4E-B78D-D4FC0E0B50DE}" type="datetime1">
              <a:rPr lang="fi-FI" smtClean="0"/>
              <a:t>13.4.2023</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2</a:t>
            </a:fld>
            <a:endParaRPr lang="fi-FI" dirty="0"/>
          </a:p>
        </p:txBody>
      </p:sp>
    </p:spTree>
    <p:extLst>
      <p:ext uri="{BB962C8B-B14F-4D97-AF65-F5344CB8AC3E}">
        <p14:creationId xmlns:p14="http://schemas.microsoft.com/office/powerpoint/2010/main" val="1894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7346" y="1823871"/>
            <a:ext cx="5766678" cy="2979507"/>
          </a:xfrm>
        </p:spPr>
        <p:txBody>
          <a:bodyPr/>
          <a:lstStyle/>
          <a:p>
            <a:r>
              <a:rPr lang="sv-SE" sz="4400" dirty="0"/>
              <a:t>Kommunernas skyldighet att utarbeta en klimatplan</a:t>
            </a:r>
            <a:endParaRPr lang="fi-FI" sz="4400" dirty="0"/>
          </a:p>
        </p:txBody>
      </p:sp>
      <p:sp>
        <p:nvSpPr>
          <p:cNvPr id="3" name="Alaotsikko 2"/>
          <p:cNvSpPr>
            <a:spLocks noGrp="1"/>
          </p:cNvSpPr>
          <p:nvPr>
            <p:ph type="subTitle" idx="1"/>
          </p:nvPr>
        </p:nvSpPr>
        <p:spPr>
          <a:xfrm>
            <a:off x="1147345" y="4674678"/>
            <a:ext cx="5612075" cy="1249419"/>
          </a:xfrm>
        </p:spPr>
        <p:txBody>
          <a:bodyPr/>
          <a:lstStyle/>
          <a:p>
            <a:r>
              <a:rPr lang="sv-SE" dirty="0"/>
              <a:t>14 a § i klimatlagen (423/2022)</a:t>
            </a:r>
            <a:endParaRPr lang="fi-FI" dirty="0"/>
          </a:p>
        </p:txBody>
      </p:sp>
      <p:sp>
        <p:nvSpPr>
          <p:cNvPr id="4" name="Päivämäärän paikkamerkki 3"/>
          <p:cNvSpPr>
            <a:spLocks noGrp="1"/>
          </p:cNvSpPr>
          <p:nvPr>
            <p:ph type="dt" sz="half" idx="10"/>
          </p:nvPr>
        </p:nvSpPr>
        <p:spPr/>
        <p:txBody>
          <a:bodyPr/>
          <a:lstStyle/>
          <a:p>
            <a:fld id="{791D6DF2-00A9-46A5-84F1-CF845F543CE3}" type="datetime1">
              <a:rPr lang="fi-FI" smtClean="0"/>
              <a:t>13.4.2023</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3</a:t>
            </a:fld>
            <a:endParaRPr lang="fi-FI" dirty="0"/>
          </a:p>
        </p:txBody>
      </p:sp>
      <p:pic>
        <p:nvPicPr>
          <p:cNvPr id="10" name="Kuvan paikkamerkki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250" r="28250"/>
          <a:stretch>
            <a:fillRect/>
          </a:stretch>
        </p:blipFill>
        <p:spPr/>
      </p:pic>
    </p:spTree>
    <p:extLst>
      <p:ext uri="{BB962C8B-B14F-4D97-AF65-F5344CB8AC3E}">
        <p14:creationId xmlns:p14="http://schemas.microsoft.com/office/powerpoint/2010/main" val="2243798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4192" y="617259"/>
            <a:ext cx="10406984" cy="1703154"/>
          </a:xfrm>
        </p:spPr>
        <p:txBody>
          <a:bodyPr/>
          <a:lstStyle/>
          <a:p>
            <a:r>
              <a:rPr lang="sv-SE" dirty="0"/>
              <a:t/>
            </a:r>
            <a:br>
              <a:rPr lang="sv-SE" dirty="0"/>
            </a:br>
            <a:r>
              <a:rPr lang="sv-SE" dirty="0"/>
              <a:t>Kommunernas skyldighet att utarbeta en klimatplan enligt klimatlagen</a:t>
            </a:r>
            <a:endParaRPr lang="sv-SE" dirty="0"/>
          </a:p>
        </p:txBody>
      </p:sp>
      <p:sp>
        <p:nvSpPr>
          <p:cNvPr id="3" name="Sisällön paikkamerkki 2"/>
          <p:cNvSpPr>
            <a:spLocks noGrp="1"/>
          </p:cNvSpPr>
          <p:nvPr>
            <p:ph idx="1"/>
          </p:nvPr>
        </p:nvSpPr>
        <p:spPr>
          <a:xfrm>
            <a:off x="894192" y="2723535"/>
            <a:ext cx="10406984" cy="3202574"/>
          </a:xfrm>
        </p:spPr>
        <p:txBody>
          <a:bodyPr/>
          <a:lstStyle/>
          <a:p>
            <a:pPr>
              <a:spcBef>
                <a:spcPts val="600"/>
              </a:spcBef>
            </a:pPr>
            <a:r>
              <a:rPr lang="sv-SE" dirty="0" smtClean="0"/>
              <a:t>I </a:t>
            </a:r>
            <a:r>
              <a:rPr lang="sv-SE" dirty="0"/>
              <a:t>klimatlagen ingår från och med den 1 mars 2023 en skyldighet för kommunerna att utarbeta en klimatplan eller uppdatera sin klimatplan minst en gång per fullmäktigeperiod.  </a:t>
            </a:r>
          </a:p>
          <a:p>
            <a:pPr>
              <a:spcBef>
                <a:spcPts val="600"/>
              </a:spcBef>
            </a:pPr>
            <a:r>
              <a:rPr lang="sv-SE" dirty="0" smtClean="0"/>
              <a:t>Den </a:t>
            </a:r>
            <a:r>
              <a:rPr lang="sv-SE" dirty="0"/>
              <a:t>första planen enligt klimatlagen ska utarbetas senast under fullmäktigeperioden 2025–2029. Understöd kan dock sökas redan från och med den innevarande fullmäktigeperioden. Understöd kan enligt vissa kriterier beviljas redan under den innevarande fullmäktigeperioden.</a:t>
            </a:r>
          </a:p>
          <a:p>
            <a:pPr>
              <a:spcBef>
                <a:spcPts val="600"/>
              </a:spcBef>
            </a:pPr>
            <a:r>
              <a:rPr lang="sv-SE" dirty="0" smtClean="0"/>
              <a:t>Målet </a:t>
            </a:r>
            <a:r>
              <a:rPr lang="sv-SE" dirty="0"/>
              <a:t>är att stärka klimatarbetet i kommunerna och uppnåendet av klimatlagens mål.</a:t>
            </a:r>
            <a:endParaRPr lang="sv-SE" dirty="0"/>
          </a:p>
        </p:txBody>
      </p:sp>
      <p:sp>
        <p:nvSpPr>
          <p:cNvPr id="4" name="Päivämäärän paikkamerkki 3"/>
          <p:cNvSpPr>
            <a:spLocks noGrp="1"/>
          </p:cNvSpPr>
          <p:nvPr>
            <p:ph type="dt" sz="half" idx="10"/>
          </p:nvPr>
        </p:nvSpPr>
        <p:spPr/>
        <p:txBody>
          <a:bodyPr/>
          <a:lstStyle/>
          <a:p>
            <a:fld id="{BFDD373D-220E-4A08-BDB2-B265AC47484B}" type="datetime1">
              <a:rPr lang="fi-FI" smtClean="0"/>
              <a:t>13.4.2023</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4</a:t>
            </a:fld>
            <a:endParaRPr lang="fi-FI" dirty="0"/>
          </a:p>
        </p:txBody>
      </p:sp>
    </p:spTree>
    <p:extLst>
      <p:ext uri="{BB962C8B-B14F-4D97-AF65-F5344CB8AC3E}">
        <p14:creationId xmlns:p14="http://schemas.microsoft.com/office/powerpoint/2010/main" val="3306914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529" y="403122"/>
            <a:ext cx="10812174" cy="1350832"/>
          </a:xfrm>
        </p:spPr>
        <p:txBody>
          <a:bodyPr/>
          <a:lstStyle/>
          <a:p>
            <a:r>
              <a:rPr lang="sv-SE" dirty="0"/>
              <a:t>Innehållet i skyldigheten att utarbeta en plan enligt klimatlagen (dia 1/2)</a:t>
            </a:r>
            <a:endParaRPr lang="fi-FI" dirty="0"/>
          </a:p>
        </p:txBody>
      </p:sp>
      <p:sp>
        <p:nvSpPr>
          <p:cNvPr id="3" name="Tekstin paikkamerkki 2"/>
          <p:cNvSpPr>
            <a:spLocks noGrp="1"/>
          </p:cNvSpPr>
          <p:nvPr>
            <p:ph type="body" sz="quarter" idx="14"/>
          </p:nvPr>
        </p:nvSpPr>
        <p:spPr>
          <a:xfrm>
            <a:off x="814529" y="2188814"/>
            <a:ext cx="9374500" cy="3979364"/>
          </a:xfrm>
        </p:spPr>
        <p:txBody>
          <a:bodyPr/>
          <a:lstStyle/>
          <a:p>
            <a:r>
              <a:rPr lang="sv-SE" sz="1800" b="1" dirty="0"/>
              <a:t>Varje kommun ska utarbeta eller uppdatera sin klimatplan minst en gång per fullmäktigeperiod. </a:t>
            </a:r>
            <a:endParaRPr lang="sv-SE" sz="1800" b="1" dirty="0" smtClean="0"/>
          </a:p>
          <a:p>
            <a:endParaRPr lang="fi-FI" sz="1800" dirty="0"/>
          </a:p>
          <a:p>
            <a:r>
              <a:rPr lang="sv-SE" sz="1800" dirty="0"/>
              <a:t>Planen ska innehålla </a:t>
            </a:r>
            <a:endParaRPr lang="sv-SE" sz="1800" dirty="0" smtClean="0"/>
          </a:p>
          <a:p>
            <a:pPr marL="342900" indent="-342900">
              <a:buFont typeface="+mj-lt"/>
              <a:buAutoNum type="arabicPeriod"/>
            </a:pPr>
            <a:r>
              <a:rPr lang="sv-SE" sz="1800" dirty="0" smtClean="0"/>
              <a:t>ett </a:t>
            </a:r>
            <a:r>
              <a:rPr lang="sv-SE" sz="1800" dirty="0"/>
              <a:t>mål för hur utsläppen av växthusgaser ska minskas i kommunen </a:t>
            </a:r>
          </a:p>
          <a:p>
            <a:pPr marL="342900" indent="-342900">
              <a:buFont typeface="+mj-lt"/>
              <a:buAutoNum type="arabicPeriod"/>
            </a:pPr>
            <a:r>
              <a:rPr lang="sv-SE" sz="1800" dirty="0" smtClean="0"/>
              <a:t>åtgärder </a:t>
            </a:r>
            <a:r>
              <a:rPr lang="sv-SE" sz="1800" dirty="0"/>
              <a:t>som ska bidra till att minska utsläppen av växthusgaser i kommunen </a:t>
            </a:r>
          </a:p>
          <a:p>
            <a:pPr marL="342900" indent="-342900">
              <a:buFont typeface="+mj-lt"/>
              <a:buAutoNum type="arabicPeriod"/>
            </a:pPr>
            <a:r>
              <a:rPr lang="sv-SE" sz="1800" dirty="0" smtClean="0"/>
              <a:t>uppgifter </a:t>
            </a:r>
            <a:r>
              <a:rPr lang="sv-SE" sz="1800" dirty="0"/>
              <a:t>om hur utsläppen av växthusgaser har utvecklats i kommunen </a:t>
            </a:r>
          </a:p>
          <a:p>
            <a:pPr marL="342900" indent="-342900">
              <a:buFont typeface="+mj-lt"/>
              <a:buAutoNum type="arabicPeriod"/>
            </a:pPr>
            <a:r>
              <a:rPr lang="sv-SE" sz="1800" dirty="0" smtClean="0"/>
              <a:t>uppgifter </a:t>
            </a:r>
            <a:r>
              <a:rPr lang="sv-SE" sz="1800" dirty="0"/>
              <a:t>om uppföljningen av genomförandet av planen </a:t>
            </a:r>
          </a:p>
          <a:p>
            <a:pPr marL="342900" indent="-342900">
              <a:buFont typeface="+mj-lt"/>
              <a:buAutoNum type="arabicPeriod"/>
            </a:pPr>
            <a:r>
              <a:rPr lang="sv-SE" sz="1800" dirty="0" smtClean="0"/>
              <a:t>andra </a:t>
            </a:r>
            <a:r>
              <a:rPr lang="sv-SE" sz="1800" dirty="0"/>
              <a:t>än i 1–4 punkten avsedda omständigheter som anses behövliga. </a:t>
            </a:r>
          </a:p>
        </p:txBody>
      </p:sp>
      <p:sp>
        <p:nvSpPr>
          <p:cNvPr id="6" name="Päivämäärän paikkamerkki 5"/>
          <p:cNvSpPr>
            <a:spLocks noGrp="1"/>
          </p:cNvSpPr>
          <p:nvPr>
            <p:ph type="dt" sz="half" idx="10"/>
          </p:nvPr>
        </p:nvSpPr>
        <p:spPr/>
        <p:txBody>
          <a:bodyPr/>
          <a:lstStyle/>
          <a:p>
            <a:fld id="{231BFAA6-BD5B-45F8-8DA1-A1F57815D522}" type="datetime1">
              <a:rPr lang="fi-FI" smtClean="0"/>
              <a:t>13.4.2023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5</a:t>
            </a:fld>
            <a:endParaRPr lang="fi-FI" dirty="0"/>
          </a:p>
        </p:txBody>
      </p:sp>
    </p:spTree>
    <p:extLst>
      <p:ext uri="{BB962C8B-B14F-4D97-AF65-F5344CB8AC3E}">
        <p14:creationId xmlns:p14="http://schemas.microsoft.com/office/powerpoint/2010/main" val="2142424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529" y="403122"/>
            <a:ext cx="10831370" cy="1350832"/>
          </a:xfrm>
        </p:spPr>
        <p:txBody>
          <a:bodyPr/>
          <a:lstStyle/>
          <a:p>
            <a:r>
              <a:rPr lang="sv-SE" dirty="0"/>
              <a:t>Innehållet i skyldigheten att utarbeta en plan enligt klimatlagen (dia 2/2)</a:t>
            </a:r>
            <a:endParaRPr lang="fi-FI" dirty="0"/>
          </a:p>
        </p:txBody>
      </p:sp>
      <p:sp>
        <p:nvSpPr>
          <p:cNvPr id="3" name="Tekstin paikkamerkki 2"/>
          <p:cNvSpPr>
            <a:spLocks noGrp="1"/>
          </p:cNvSpPr>
          <p:nvPr>
            <p:ph type="body" sz="quarter" idx="14"/>
          </p:nvPr>
        </p:nvSpPr>
        <p:spPr>
          <a:xfrm>
            <a:off x="814529" y="2188815"/>
            <a:ext cx="9374500" cy="3979364"/>
          </a:xfrm>
        </p:spPr>
        <p:txBody>
          <a:bodyPr/>
          <a:lstStyle/>
          <a:p>
            <a:pPr>
              <a:spcAft>
                <a:spcPts val="1200"/>
              </a:spcAft>
            </a:pPr>
            <a:r>
              <a:rPr lang="sv-SE" sz="1800" dirty="0"/>
              <a:t>Den kommunala klimatplanen ska antas av fullmäktige. Kommunen ska följa genomförandet av planen. Planen ska beaktas i kommunstrategin och </a:t>
            </a:r>
            <a:r>
              <a:rPr lang="sv-SE" sz="1800" dirty="0" smtClean="0"/>
              <a:t>verksamhetsberättelsen.</a:t>
            </a:r>
          </a:p>
          <a:p>
            <a:pPr>
              <a:spcAft>
                <a:spcPts val="1200"/>
              </a:spcAft>
            </a:pPr>
            <a:r>
              <a:rPr lang="sv-SE" sz="1800" dirty="0" smtClean="0"/>
              <a:t>Kommunen </a:t>
            </a:r>
            <a:r>
              <a:rPr lang="sv-SE" sz="1800" dirty="0"/>
              <a:t>kan också utarbeta en plan tillsammans med andra kommuner i regionen. En gemensam plan ska innehålla kommunspecifika mål och åtgärder och antas av fullmäktige i respektive kommun. </a:t>
            </a:r>
          </a:p>
          <a:p>
            <a:pPr>
              <a:spcAft>
                <a:spcPts val="1200"/>
              </a:spcAft>
            </a:pPr>
            <a:r>
              <a:rPr lang="sv-SE" sz="1800" dirty="0"/>
              <a:t>Om kommunen så önskar kan den också ta in mål och/eller åtgärder som gäller kolsänkor och anpassningen till klimatförändringarna.</a:t>
            </a:r>
            <a:endParaRPr lang="sv-SE" sz="1800" dirty="0"/>
          </a:p>
        </p:txBody>
      </p:sp>
      <p:sp>
        <p:nvSpPr>
          <p:cNvPr id="6" name="Päivämäärän paikkamerkki 5"/>
          <p:cNvSpPr>
            <a:spLocks noGrp="1"/>
          </p:cNvSpPr>
          <p:nvPr>
            <p:ph type="dt" sz="half" idx="10"/>
          </p:nvPr>
        </p:nvSpPr>
        <p:spPr/>
        <p:txBody>
          <a:bodyPr/>
          <a:lstStyle/>
          <a:p>
            <a:fld id="{231BFAA6-BD5B-45F8-8DA1-A1F57815D522}" type="datetime1">
              <a:rPr lang="fi-FI" smtClean="0"/>
              <a:t>13.4.2023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6</a:t>
            </a:fld>
            <a:endParaRPr lang="fi-FI" dirty="0"/>
          </a:p>
        </p:txBody>
      </p:sp>
    </p:spTree>
    <p:extLst>
      <p:ext uri="{BB962C8B-B14F-4D97-AF65-F5344CB8AC3E}">
        <p14:creationId xmlns:p14="http://schemas.microsoft.com/office/powerpoint/2010/main" val="997902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79414" y="1814541"/>
            <a:ext cx="5612075" cy="2979507"/>
          </a:xfrm>
        </p:spPr>
        <p:txBody>
          <a:bodyPr/>
          <a:lstStyle/>
          <a:p>
            <a:r>
              <a:rPr lang="fi-FI" sz="4400" dirty="0" err="1"/>
              <a:t>Kommunernas</a:t>
            </a:r>
            <a:r>
              <a:rPr lang="fi-FI" sz="4400" dirty="0"/>
              <a:t> </a:t>
            </a:r>
            <a:r>
              <a:rPr lang="fi-FI" sz="4400" dirty="0" err="1"/>
              <a:t>klimatplaner</a:t>
            </a:r>
            <a:r>
              <a:rPr lang="fi-FI" sz="4400" dirty="0"/>
              <a:t> – </a:t>
            </a:r>
            <a:r>
              <a:rPr lang="fi-FI" sz="4400" dirty="0" err="1"/>
              <a:t>utlysning</a:t>
            </a:r>
            <a:r>
              <a:rPr lang="fi-FI" sz="4400" dirty="0"/>
              <a:t> av </a:t>
            </a:r>
            <a:r>
              <a:rPr lang="fi-FI" sz="4400" dirty="0" err="1"/>
              <a:t>understöd</a:t>
            </a:r>
            <a:endParaRPr lang="fi-FI" sz="2800" dirty="0"/>
          </a:p>
        </p:txBody>
      </p:sp>
      <p:sp>
        <p:nvSpPr>
          <p:cNvPr id="3" name="Alaotsikko 2"/>
          <p:cNvSpPr>
            <a:spLocks noGrp="1"/>
          </p:cNvSpPr>
          <p:nvPr>
            <p:ph type="subTitle" idx="1"/>
          </p:nvPr>
        </p:nvSpPr>
        <p:spPr>
          <a:xfrm>
            <a:off x="944728" y="4924161"/>
            <a:ext cx="5612075" cy="1249419"/>
          </a:xfrm>
        </p:spPr>
        <p:txBody>
          <a:bodyPr/>
          <a:lstStyle/>
          <a:p>
            <a:r>
              <a:rPr lang="fi-FI" dirty="0" smtClean="0"/>
              <a:t> </a:t>
            </a:r>
            <a:endParaRPr lang="fi-FI" dirty="0"/>
          </a:p>
        </p:txBody>
      </p:sp>
      <p:sp>
        <p:nvSpPr>
          <p:cNvPr id="4" name="Päivämäärän paikkamerkki 3"/>
          <p:cNvSpPr>
            <a:spLocks noGrp="1"/>
          </p:cNvSpPr>
          <p:nvPr>
            <p:ph type="dt" sz="half" idx="10"/>
          </p:nvPr>
        </p:nvSpPr>
        <p:spPr/>
        <p:txBody>
          <a:bodyPr/>
          <a:lstStyle/>
          <a:p>
            <a:fld id="{B16D17D7-E9F7-4D00-BB6E-42BD790DB0B5}" type="datetime1">
              <a:rPr lang="fi-FI" smtClean="0"/>
              <a:t>13.4.2023</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7</a:t>
            </a:fld>
            <a:endParaRPr lang="fi-FI" dirty="0"/>
          </a:p>
        </p:txBody>
      </p:sp>
      <p:pic>
        <p:nvPicPr>
          <p:cNvPr id="9" name="Kuvan paikkamerkki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472" r="21472"/>
          <a:stretch>
            <a:fillRect/>
          </a:stretch>
        </p:blipFill>
        <p:spPr/>
      </p:pic>
    </p:spTree>
    <p:extLst>
      <p:ext uri="{BB962C8B-B14F-4D97-AF65-F5344CB8AC3E}">
        <p14:creationId xmlns:p14="http://schemas.microsoft.com/office/powerpoint/2010/main" val="352116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9144" y="350293"/>
            <a:ext cx="9355868" cy="1350832"/>
          </a:xfrm>
        </p:spPr>
        <p:txBody>
          <a:bodyPr/>
          <a:lstStyle/>
          <a:p>
            <a:r>
              <a:rPr lang="fi-FI" dirty="0" err="1"/>
              <a:t>Kommunernas</a:t>
            </a:r>
            <a:r>
              <a:rPr lang="fi-FI" dirty="0"/>
              <a:t> </a:t>
            </a:r>
            <a:r>
              <a:rPr lang="fi-FI" dirty="0" err="1"/>
              <a:t>klimatplaner</a:t>
            </a:r>
            <a:r>
              <a:rPr lang="fi-FI" dirty="0"/>
              <a:t> – </a:t>
            </a:r>
            <a:r>
              <a:rPr lang="fi-FI" dirty="0" err="1"/>
              <a:t>utlysning</a:t>
            </a:r>
            <a:r>
              <a:rPr lang="fi-FI" dirty="0"/>
              <a:t> av </a:t>
            </a:r>
            <a:r>
              <a:rPr lang="fi-FI" dirty="0" err="1"/>
              <a:t>understöd</a:t>
            </a:r>
            <a:endParaRPr lang="fi-FI" dirty="0"/>
          </a:p>
        </p:txBody>
      </p:sp>
      <p:sp>
        <p:nvSpPr>
          <p:cNvPr id="3" name="Tekstin paikkamerkki 2"/>
          <p:cNvSpPr>
            <a:spLocks noGrp="1"/>
          </p:cNvSpPr>
          <p:nvPr>
            <p:ph type="body" sz="quarter" idx="14"/>
          </p:nvPr>
        </p:nvSpPr>
        <p:spPr>
          <a:xfrm>
            <a:off x="889144" y="2053027"/>
            <a:ext cx="9859722" cy="2595417"/>
          </a:xfrm>
        </p:spPr>
        <p:txBody>
          <a:bodyPr/>
          <a:lstStyle/>
          <a:p>
            <a:pPr>
              <a:spcAft>
                <a:spcPts val="1200"/>
              </a:spcAft>
            </a:pPr>
            <a:r>
              <a:rPr lang="sv-SE" sz="1800" dirty="0"/>
              <a:t>Miljöministeriet beviljar understöd för beredningen av kommunernas klimatplaner enligt klimatlagen. </a:t>
            </a:r>
          </a:p>
          <a:p>
            <a:pPr>
              <a:spcAft>
                <a:spcPts val="1200"/>
              </a:spcAft>
            </a:pPr>
            <a:r>
              <a:rPr lang="sv-SE" sz="1800" dirty="0"/>
              <a:t>Miljöministeriets andel av de stödberättigande kostnaderna för beredningen av klimatplanen kan vara 100 procent, </a:t>
            </a:r>
            <a:r>
              <a:rPr lang="sv-SE" sz="1800" b="1" dirty="0"/>
              <a:t>dock högst 45 000 euro per kommun som deltar i planen</a:t>
            </a:r>
            <a:r>
              <a:rPr lang="sv-SE" sz="1800" dirty="0"/>
              <a:t>. </a:t>
            </a:r>
          </a:p>
          <a:p>
            <a:pPr marL="285750" indent="-285750">
              <a:spcAft>
                <a:spcPts val="1200"/>
              </a:spcAft>
              <a:buFont typeface="Arial" panose="020B0604020202020204" pitchFamily="34" charset="0"/>
              <a:buChar char="•"/>
            </a:pPr>
            <a:r>
              <a:rPr lang="sv-SE" sz="1800" dirty="0" smtClean="0"/>
              <a:t>Om </a:t>
            </a:r>
            <a:r>
              <a:rPr lang="sv-SE" sz="1800" dirty="0"/>
              <a:t>till exempel två kommuner deltar i beredningen av klimatplanen är maximiunderstödet 90 000 euro. </a:t>
            </a:r>
          </a:p>
          <a:p>
            <a:pPr>
              <a:spcAft>
                <a:spcPts val="1200"/>
              </a:spcAft>
            </a:pPr>
            <a:r>
              <a:rPr lang="sv-SE" sz="1800" dirty="0"/>
              <a:t>Totalt kan understöd delas ut till ett belopp av cirka 2,6 miljoner euro per år. Understöden beviljas i den ordning ansökningarna har inkommit så länge som anslagen för året räcker till. </a:t>
            </a:r>
          </a:p>
          <a:p>
            <a:pPr>
              <a:spcAft>
                <a:spcPts val="1200"/>
              </a:spcAft>
            </a:pPr>
            <a:r>
              <a:rPr lang="sv-SE" sz="1800" dirty="0"/>
              <a:t>Ansökningstiden börjar uppskattningsvis i mitten av april 2023, och understödet kan sökas kontinuerligt.</a:t>
            </a:r>
          </a:p>
        </p:txBody>
      </p:sp>
      <p:sp>
        <p:nvSpPr>
          <p:cNvPr id="6" name="Päivämäärän paikkamerkki 5"/>
          <p:cNvSpPr>
            <a:spLocks noGrp="1"/>
          </p:cNvSpPr>
          <p:nvPr>
            <p:ph type="dt" sz="half" idx="10"/>
          </p:nvPr>
        </p:nvSpPr>
        <p:spPr/>
        <p:txBody>
          <a:bodyPr/>
          <a:lstStyle/>
          <a:p>
            <a:fld id="{FA5642DC-A3DF-490E-BF8E-B67F0DDAC4DD}" type="datetime1">
              <a:rPr lang="fi-FI" smtClean="0"/>
              <a:t>13.4.2023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8</a:t>
            </a:fld>
            <a:endParaRPr lang="fi-FI" dirty="0"/>
          </a:p>
        </p:txBody>
      </p:sp>
    </p:spTree>
    <p:extLst>
      <p:ext uri="{BB962C8B-B14F-4D97-AF65-F5344CB8AC3E}">
        <p14:creationId xmlns:p14="http://schemas.microsoft.com/office/powerpoint/2010/main" val="2706470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9865" y="491612"/>
            <a:ext cx="4645891" cy="688259"/>
          </a:xfrm>
        </p:spPr>
        <p:txBody>
          <a:bodyPr/>
          <a:lstStyle/>
          <a:p>
            <a:r>
              <a:rPr lang="fi-FI" dirty="0" err="1"/>
              <a:t>Sökande</a:t>
            </a:r>
            <a:endParaRPr lang="fi-FI" dirty="0"/>
          </a:p>
        </p:txBody>
      </p:sp>
      <p:sp>
        <p:nvSpPr>
          <p:cNvPr id="3" name="Tekstin paikkamerkki 2"/>
          <p:cNvSpPr>
            <a:spLocks noGrp="1"/>
          </p:cNvSpPr>
          <p:nvPr>
            <p:ph type="body" sz="quarter" idx="14"/>
          </p:nvPr>
        </p:nvSpPr>
        <p:spPr>
          <a:xfrm>
            <a:off x="889865" y="1336668"/>
            <a:ext cx="9995623" cy="4657765"/>
          </a:xfrm>
        </p:spPr>
        <p:txBody>
          <a:bodyPr/>
          <a:lstStyle/>
          <a:p>
            <a:pPr>
              <a:spcAft>
                <a:spcPts val="1200"/>
              </a:spcAft>
            </a:pPr>
            <a:r>
              <a:rPr lang="sv-SE" dirty="0"/>
              <a:t>För att anslagen ska räcka till för alla sökande </a:t>
            </a:r>
            <a:r>
              <a:rPr lang="sv-SE" b="1" dirty="0"/>
              <a:t>kommer understöd under innevarande fullmäktigeperiod (2021–2025) att beviljas kommuner som inte har någon klimatplan eller vars plan är föråldrad</a:t>
            </a:r>
            <a:r>
              <a:rPr lang="sv-SE" b="1" dirty="0" smtClean="0"/>
              <a:t>. </a:t>
            </a:r>
            <a:r>
              <a:rPr lang="sv-SE" dirty="0"/>
              <a:t>Med klimatplan avses en plan som innehåller åtgärder för att minska utsläppen av växthusgaser. En befintlig klimatplan behöver inte godkännas eller behandlas av kommunens organ.</a:t>
            </a:r>
            <a:endParaRPr lang="fi-FI" dirty="0"/>
          </a:p>
          <a:p>
            <a:pPr marL="285750" lvl="0" indent="-285750">
              <a:spcAft>
                <a:spcPts val="600"/>
              </a:spcAft>
              <a:buFont typeface="Arial" panose="020B0604020202020204" pitchFamily="34" charset="0"/>
              <a:buChar char="•"/>
            </a:pPr>
            <a:r>
              <a:rPr lang="sv-SE" dirty="0" smtClean="0"/>
              <a:t>En </a:t>
            </a:r>
            <a:r>
              <a:rPr lang="sv-SE" dirty="0"/>
              <a:t>plan anses vara föråldrad om den har blivit färdig senast 2012 eller om den giltighetstid som anges i planen har löpt ut senast 2021. </a:t>
            </a:r>
          </a:p>
          <a:p>
            <a:pPr marL="285750" lvl="0" indent="-285750">
              <a:spcAft>
                <a:spcPts val="600"/>
              </a:spcAft>
              <a:buFont typeface="Arial" panose="020B0604020202020204" pitchFamily="34" charset="0"/>
              <a:buChar char="•"/>
            </a:pPr>
            <a:r>
              <a:rPr lang="sv-SE" dirty="0" smtClean="0"/>
              <a:t>En </a:t>
            </a:r>
            <a:r>
              <a:rPr lang="sv-SE" dirty="0"/>
              <a:t>klimatplan som har beretts i samarbete med andra kommuner (med undantag för landskapens klimatplaner) betraktas som en befintlig klimatplan. </a:t>
            </a:r>
          </a:p>
          <a:p>
            <a:pPr marL="285750" lvl="0" indent="-285750">
              <a:spcAft>
                <a:spcPts val="600"/>
              </a:spcAft>
              <a:buFont typeface="Arial" panose="020B0604020202020204" pitchFamily="34" charset="0"/>
              <a:buChar char="•"/>
            </a:pPr>
            <a:r>
              <a:rPr lang="sv-SE" dirty="0" smtClean="0"/>
              <a:t>Ett </a:t>
            </a:r>
            <a:r>
              <a:rPr lang="sv-SE" dirty="0"/>
              <a:t>utkast till plan betraktas som en befintlig klimatplan, om det innehåller åtgärder för att minska utsläppen av växthusgaser och det har publicerats till exempel på kommunens webbplats även om kommunens fullmäktige inte har godkänt det. </a:t>
            </a:r>
          </a:p>
          <a:p>
            <a:pPr marL="285750" lvl="0" indent="-285750">
              <a:spcAft>
                <a:spcPts val="600"/>
              </a:spcAft>
              <a:buFont typeface="Arial" panose="020B0604020202020204" pitchFamily="34" charset="0"/>
              <a:buChar char="•"/>
            </a:pPr>
            <a:r>
              <a:rPr lang="sv-SE" dirty="0" smtClean="0"/>
              <a:t>En </a:t>
            </a:r>
            <a:r>
              <a:rPr lang="sv-SE" dirty="0"/>
              <a:t>kommun med en befintlig klimatplan kan delta i en klimatplan som bereds tillsammans med andra kommuner, men understöd beviljas inte för denna kommuns del. </a:t>
            </a:r>
          </a:p>
          <a:p>
            <a:pPr marL="285750" lvl="0" indent="-285750">
              <a:spcAft>
                <a:spcPts val="600"/>
              </a:spcAft>
              <a:buFont typeface="Arial" panose="020B0604020202020204" pitchFamily="34" charset="0"/>
              <a:buChar char="•"/>
            </a:pPr>
            <a:r>
              <a:rPr lang="sv-SE" dirty="0" smtClean="0"/>
              <a:t>Från </a:t>
            </a:r>
            <a:r>
              <a:rPr lang="sv-SE" dirty="0"/>
              <a:t>och med den fullmäktigeperiod som inleds 2025 kan understöd beviljas alla kommuner oberoende av om kommunen redan har en klimatplan eller inte. </a:t>
            </a:r>
          </a:p>
          <a:p>
            <a:endParaRPr lang="fi-FI" dirty="0"/>
          </a:p>
        </p:txBody>
      </p:sp>
      <p:sp>
        <p:nvSpPr>
          <p:cNvPr id="6" name="Päivämäärän paikkamerkki 5"/>
          <p:cNvSpPr>
            <a:spLocks noGrp="1"/>
          </p:cNvSpPr>
          <p:nvPr>
            <p:ph type="dt" sz="half" idx="10"/>
          </p:nvPr>
        </p:nvSpPr>
        <p:spPr/>
        <p:txBody>
          <a:bodyPr/>
          <a:lstStyle/>
          <a:p>
            <a:fld id="{FA5642DC-A3DF-490E-BF8E-B67F0DDAC4DD}" type="datetime1">
              <a:rPr lang="fi-FI" smtClean="0"/>
              <a:t>13.4.2023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9</a:t>
            </a:fld>
            <a:endParaRPr lang="fi-FI" dirty="0"/>
          </a:p>
        </p:txBody>
      </p:sp>
    </p:spTree>
    <p:extLst>
      <p:ext uri="{BB962C8B-B14F-4D97-AF65-F5344CB8AC3E}">
        <p14:creationId xmlns:p14="http://schemas.microsoft.com/office/powerpoint/2010/main" val="3898712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1_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Esitys1" id="{467CA1F3-F497-47B7-8A17-85DF3122854B}" vid="{06B4E613-7C9F-41AF-8C1C-C4C911697BCF}"/>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6D6AE0586492B944A957E8AFFA0218E5" ma:contentTypeVersion="1" ma:contentTypeDescription="Luo uusi asiakirja." ma:contentTypeScope="" ma:versionID="a4cd03a698bd104bf2b2df090b7306aa">
  <xsd:schema xmlns:xsd="http://www.w3.org/2001/XMLSchema" xmlns:xs="http://www.w3.org/2001/XMLSchema" xmlns:p="http://schemas.microsoft.com/office/2006/metadata/properties" xmlns:ns2="8e4da54b-0852-4273-bcba-8a38d2abbc37" targetNamespace="http://schemas.microsoft.com/office/2006/metadata/properties" ma:root="true" ma:fieldsID="83586a040dfea0dac8a35bc40c42efbc" ns2:_="">
    <xsd:import namespace="8e4da54b-0852-4273-bcba-8a38d2abbc3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da54b-0852-4273-bcba-8a38d2abbc3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2.xml><?xml version="1.0" encoding="utf-8"?>
<ds:datastoreItem xmlns:ds="http://schemas.openxmlformats.org/officeDocument/2006/customXml" ds:itemID="{5C1C86E1-1596-4B83-A4CF-5EA8CF230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da54b-0852-4273-bcba-8a38d2abbc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664E83-9FAD-4292-A31F-F4D20426DD08}">
  <ds:schemaRefs>
    <ds:schemaRef ds:uri="8e4da54b-0852-4273-bcba-8a38d2abbc37"/>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10247</TotalTime>
  <Words>827</Words>
  <Application>Microsoft Office PowerPoint</Application>
  <PresentationFormat>Laajakuva</PresentationFormat>
  <Paragraphs>76</Paragraphs>
  <Slides>13</Slides>
  <Notes>2</Notes>
  <HiddenSlides>0</HiddenSlides>
  <MMClips>0</MMClips>
  <ScaleCrop>false</ScaleCrop>
  <HeadingPairs>
    <vt:vector size="6" baseType="variant">
      <vt:variant>
        <vt:lpstr>Käytetyt fontit</vt:lpstr>
      </vt:variant>
      <vt:variant>
        <vt:i4>2</vt:i4>
      </vt:variant>
      <vt:variant>
        <vt:lpstr>Teema</vt:lpstr>
      </vt:variant>
      <vt:variant>
        <vt:i4>5</vt:i4>
      </vt:variant>
      <vt:variant>
        <vt:lpstr>Dian otsikot</vt:lpstr>
      </vt:variant>
      <vt:variant>
        <vt:i4>13</vt:i4>
      </vt:variant>
    </vt:vector>
  </HeadingPairs>
  <TitlesOfParts>
    <vt:vector size="20" baseType="lpstr">
      <vt:lpstr>Arial</vt:lpstr>
      <vt:lpstr>Calibri</vt:lpstr>
      <vt:lpstr>YM - otsikkosivut</vt:lpstr>
      <vt:lpstr>YM - sisältösivut</vt:lpstr>
      <vt:lpstr>YM - kuvalliset sisältösivut</vt:lpstr>
      <vt:lpstr>YM - nostot ja välisivut</vt:lpstr>
      <vt:lpstr>1_YM - sisältösivut</vt:lpstr>
      <vt:lpstr>Kommunernas klimatplaner  Skyldighet enligt klimatlagen Utlysning av understöd Guide</vt:lpstr>
      <vt:lpstr>Kommunerna har en viktig roll i arbetet för att uppnå Finlands klimatmål</vt:lpstr>
      <vt:lpstr>Kommunernas skyldighet att utarbeta en klimatplan</vt:lpstr>
      <vt:lpstr> Kommunernas skyldighet att utarbeta en klimatplan enligt klimatlagen</vt:lpstr>
      <vt:lpstr>Innehållet i skyldigheten att utarbeta en plan enligt klimatlagen (dia 1/2)</vt:lpstr>
      <vt:lpstr>Innehållet i skyldigheten att utarbeta en plan enligt klimatlagen (dia 2/2)</vt:lpstr>
      <vt:lpstr>Kommunernas klimatplaner – utlysning av understöd</vt:lpstr>
      <vt:lpstr>Kommunernas klimatplaner – utlysning av understöd</vt:lpstr>
      <vt:lpstr>Sökande</vt:lpstr>
      <vt:lpstr>Tidsplan</vt:lpstr>
      <vt:lpstr>Guide för beredningen av kommunernas klimatplaner</vt:lpstr>
      <vt:lpstr>Guide till kommunernas klimatplaner</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Myllylä Viivi (YM)</cp:lastModifiedBy>
  <cp:revision>297</cp:revision>
  <dcterms:created xsi:type="dcterms:W3CDTF">2020-04-29T05:33:44Z</dcterms:created>
  <dcterms:modified xsi:type="dcterms:W3CDTF">2023-04-13T13:17:46Z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0x0101006D6AE0586492B944A957E8AFFA0218E5</vt:lpwstr>
  </property>
</Properties>
</file>