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142533472" r:id="rId5"/>
    <p:sldId id="2142533478" r:id="rId6"/>
    <p:sldId id="2142533470" r:id="rId7"/>
    <p:sldId id="2142533490" r:id="rId8"/>
    <p:sldId id="2142533474" r:id="rId9"/>
    <p:sldId id="2142533453" r:id="rId10"/>
    <p:sldId id="2142533487" r:id="rId11"/>
    <p:sldId id="2142533455" r:id="rId12"/>
    <p:sldId id="2142533471" r:id="rId13"/>
    <p:sldId id="2142533449" r:id="rId14"/>
    <p:sldId id="2142533456" r:id="rId15"/>
    <p:sldId id="2142533488" r:id="rId16"/>
    <p:sldId id="2142533450" r:id="rId17"/>
    <p:sldId id="2142533458" r:id="rId18"/>
    <p:sldId id="2142533467" r:id="rId19"/>
    <p:sldId id="2142533495" r:id="rId20"/>
    <p:sldId id="2142533480" r:id="rId21"/>
    <p:sldId id="2142533454" r:id="rId22"/>
    <p:sldId id="2142533496" r:id="rId23"/>
    <p:sldId id="2142533486" r:id="rId24"/>
    <p:sldId id="2142533451" r:id="rId25"/>
    <p:sldId id="2142533475" r:id="rId26"/>
    <p:sldId id="2142533484" r:id="rId27"/>
    <p:sldId id="2142533497" r:id="rId28"/>
    <p:sldId id="2142533498" r:id="rId29"/>
    <p:sldId id="2142533479" r:id="rId30"/>
    <p:sldId id="2142533461" r:id="rId31"/>
    <p:sldId id="2142533473" r:id="rId32"/>
    <p:sldId id="2142533457" r:id="rId33"/>
    <p:sldId id="2142533477" r:id="rId34"/>
    <p:sldId id="2142533463" r:id="rId35"/>
    <p:sldId id="2142533482" r:id="rId36"/>
    <p:sldId id="2142533452" r:id="rId37"/>
    <p:sldId id="2142533489" r:id="rId38"/>
    <p:sldId id="2142533468" r:id="rId3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206423-2763-7B89-4B61-FA2A435CC455}" name="Ahonen Ulla (YM)" initials="A(" userId="S::ulla.ahonen@gov.fi::b6fae690-ac72-4427-a38c-42b4a12c363b" providerId="AD"/>
  <p188:author id="{A1B67E3D-022C-0D40-25C1-8A3562D6385D}" name="Sorasahi Heikki (YM)" initials="HS" userId="S::heikki.sorasahi@gov.fi::2bac84a1-c00d-46ab-97f1-e866a86c2f68" providerId="AD"/>
  <p188:author id="{3B5C7FE8-8FFE-D4B2-34A1-AB379F22AE0A}" name="Nikula Taina (YM)" initials="N(" userId="S::taina.nikula@gov.fi::bdd9a24e-49ca-405b-8b39-f709b4968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85801" autoAdjust="0"/>
  </p:normalViewPr>
  <p:slideViewPr>
    <p:cSldViewPr snapToGrid="0">
      <p:cViewPr varScale="1">
        <p:scale>
          <a:sx n="95" d="100"/>
          <a:sy n="95" d="100"/>
        </p:scale>
        <p:origin x="11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C68F-60AE-46B6-B68E-261B8A02F90C}" type="datetimeFigureOut">
              <a:rPr lang="fi-FI"/>
              <a:t>8.6.2026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EDF2-D7B6-4102-AC57-714F2D0C57D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0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group.com/globalassets/metsa-group/documents/sustainability/metsa-group-ilmastosiirtymasuunnitelma-2024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talous.fi/metsa-groupin-green-deal-sitoumuksessa-tavoitteena-kolmen-uuden-kiertotalouden-ratkaisun-kaupallistaminen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35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39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2928E-41E1-9A68-D9F4-E4DDF8EA2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F31A19F-2868-149D-54D9-2E22EE2F0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CF45A91-2404-549A-1369-94C9C8835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8558836-E1D3-AA79-D3C4-6104EE9B7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9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261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555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F0F0F"/>
                </a:solidFill>
                <a:effectLst/>
                <a:latin typeface="Barlow" panose="00000500000000000000" pitchFamily="2" charset="0"/>
              </a:rPr>
              <a:t>tukemalla jäsenyritysten kiertotaloutta edistävien tavoitteiden asettamista hankinnoille sekä resurssien käyttöasteen ja materiaalien kiertotalousasteen kasvattamiselle. 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93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F41FB-31B7-C238-8900-2BFB73776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9DDD1F5-EAC8-64D6-5ECF-E2A407B6D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91D668B-9B59-40AE-98F2-10D8F63F8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9D9A38-55DE-7AB2-F972-000B5E1F2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6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42BD8-60AF-7A5E-4413-9A2D00BE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4D099E1-CE83-6FF9-BEAE-52A3428E9F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46346C3-6DAC-1162-E0A2-E21D06950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4DAA1F-3270-0EEE-E2F9-A11F78AC7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27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27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938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90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436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277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038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84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30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03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MG:n sitoumus eri lähteissä: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MG:n ilmastosiirtymäsuunnitelma (ks. ss. 33-34 ):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https://www.metsagroup.com/globalassets/metsa-group/documents/sustainability/metsa-group-ilmastosiirtymasuunnitelma-2024.pdf</a:t>
            </a:r>
            <a:endParaRPr lang="fi-FI" sz="1800" u="sng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Biotalous.fi juttu sitoumuksesta:</a:t>
            </a:r>
            <a:r>
              <a:rPr lang="fi-FI" sz="1800" u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https://www.biotalous.fi/metsa-groupin-green-deal-sitoumuksessa-tavoitteena-kolmen-uuden-kiertotalouden-ratkaisun-kaupallistaminen/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52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781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38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3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 type="title">
  <p:cSld name="Aloitusdia">
    <p:bg>
      <p:bgPr>
        <a:solidFill>
          <a:srgbClr val="180F7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30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1_Vain otsikk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36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1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Otsikko + kaksi palsta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15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1_Otsikko + kaksi palstaa otsikoill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74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46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 type="title">
  <p:cSld name="1_Aloitusdia">
    <p:bg>
      <p:bgPr>
        <a:solidFill>
          <a:srgbClr val="180F7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6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92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1_Vain otsikk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42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Väliotsikkodia">
    <p:bg>
      <p:bgPr>
        <a:solidFill>
          <a:schemeClr val="accent6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81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43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5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19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1_Väliotsikkodia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4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51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1_Otsikko + kaksi palstaa otsikoill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4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472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50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2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Otsikko + kaksi palstaa otsikoill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94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1_Otsikko + kaksi palsta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60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>
  <p:cSld name="1_Otsikko + kaksi palstaa otsikoill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90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>
  <p:cSld name="1_Aloitusdia">
    <p:bg>
      <p:bgPr>
        <a:solidFill>
          <a:srgbClr val="180F7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7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13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1_Otsikko + kaksi palsta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484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1_Vain otsikk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52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090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71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46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+one paragraph" type="tx">
  <p:cSld name="One line headline+one paragraph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a5e115f34_0_255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0839300" cy="46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5a5e115f34_0_255"/>
          <p:cNvSpPr txBox="1">
            <a:spLocks noGrp="1"/>
          </p:cNvSpPr>
          <p:nvPr>
            <p:ph type="body" idx="1"/>
          </p:nvPr>
        </p:nvSpPr>
        <p:spPr>
          <a:xfrm>
            <a:off x="676800" y="1492800"/>
            <a:ext cx="108393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4pPr>
            <a:lvl5pPr marL="2286000" lvl="4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5pPr>
            <a:lvl6pPr marL="2743200" lvl="5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6pPr>
            <a:lvl7pPr marL="3200400" lvl="6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7pPr>
            <a:lvl8pPr marL="3657600" lvl="7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8pPr>
            <a:lvl9pPr marL="4114800" lvl="8" indent="-361950" rtl="0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100"/>
              <a:buChar char="•"/>
              <a:defRPr sz="2100"/>
            </a:lvl9pPr>
          </a:lstStyle>
          <a:p>
            <a:endParaRPr/>
          </a:p>
        </p:txBody>
      </p:sp>
      <p:pic>
        <p:nvPicPr>
          <p:cNvPr id="72" name="Google Shape;72;g15a5e115f34_0_2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00" y="6226600"/>
            <a:ext cx="1383500" cy="2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g15a5e115f34_0_255"/>
          <p:cNvCxnSpPr/>
          <p:nvPr/>
        </p:nvCxnSpPr>
        <p:spPr>
          <a:xfrm>
            <a:off x="676400" y="1171200"/>
            <a:ext cx="1083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734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Vain otsikk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561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4" y="5772400"/>
            <a:ext cx="959105" cy="7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2009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8.6.2026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6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Otsikko ja sisältö tyhjä">
  <p:cSld name="9_Otsikko ja sisältö tyhjä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90d2790b7_0_177"/>
          <p:cNvSpPr txBox="1">
            <a:spLocks noGrp="1"/>
          </p:cNvSpPr>
          <p:nvPr>
            <p:ph type="body" idx="1"/>
          </p:nvPr>
        </p:nvSpPr>
        <p:spPr>
          <a:xfrm>
            <a:off x="577047" y="1881330"/>
            <a:ext cx="10965900" cy="4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1390d2790b7_0_177"/>
          <p:cNvSpPr txBox="1">
            <a:spLocks noGrp="1"/>
          </p:cNvSpPr>
          <p:nvPr>
            <p:ph type="title"/>
          </p:nvPr>
        </p:nvSpPr>
        <p:spPr>
          <a:xfrm>
            <a:off x="577047" y="313787"/>
            <a:ext cx="109659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Arial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1390d2790b7_0_177"/>
          <p:cNvSpPr txBox="1">
            <a:spLocks noGrp="1"/>
          </p:cNvSpPr>
          <p:nvPr>
            <p:ph type="ftr" idx="11"/>
          </p:nvPr>
        </p:nvSpPr>
        <p:spPr>
          <a:xfrm>
            <a:off x="1583499" y="6497452"/>
            <a:ext cx="36483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1390d2790b7_0_177"/>
          <p:cNvSpPr txBox="1">
            <a:spLocks noGrp="1"/>
          </p:cNvSpPr>
          <p:nvPr>
            <p:ph type="dt" idx="10"/>
          </p:nvPr>
        </p:nvSpPr>
        <p:spPr>
          <a:xfrm>
            <a:off x="577047" y="6497452"/>
            <a:ext cx="9114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390d2790b7_0_177"/>
          <p:cNvSpPr txBox="1">
            <a:spLocks noGrp="1"/>
          </p:cNvSpPr>
          <p:nvPr>
            <p:ph type="sldNum" idx="12"/>
          </p:nvPr>
        </p:nvSpPr>
        <p:spPr>
          <a:xfrm>
            <a:off x="-1" y="6497453"/>
            <a:ext cx="5388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r>
              <a:rPr lang="en-FI"/>
              <a:t>  </a:t>
            </a:r>
            <a:r>
              <a:rPr lang="en-FI" b="0">
                <a:solidFill>
                  <a:srgbClr val="A5A5A5"/>
                </a:solidFill>
              </a:rPr>
              <a:t>|</a:t>
            </a:r>
            <a:endParaRPr sz="800" b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Pääotsikko Teema">
  <p:cSld name="2_Pääotsikko Teem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48"/>
          <p:cNvGrpSpPr/>
          <p:nvPr/>
        </p:nvGrpSpPr>
        <p:grpSpPr>
          <a:xfrm>
            <a:off x="6805084" y="2"/>
            <a:ext cx="5384800" cy="6858001"/>
            <a:chOff x="5103813" y="0"/>
            <a:chExt cx="4038600" cy="5143501"/>
          </a:xfrm>
        </p:grpSpPr>
        <p:sp>
          <p:nvSpPr>
            <p:cNvPr id="79" name="Google Shape;79;p148"/>
            <p:cNvSpPr/>
            <p:nvPr/>
          </p:nvSpPr>
          <p:spPr>
            <a:xfrm>
              <a:off x="6265863" y="0"/>
              <a:ext cx="2301875" cy="2160588"/>
            </a:xfrm>
            <a:custGeom>
              <a:avLst/>
              <a:gdLst/>
              <a:ahLst/>
              <a:cxnLst/>
              <a:rect l="l" t="t" r="r" b="b"/>
              <a:pathLst>
                <a:path w="1450" h="1361" extrusionOk="0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3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8"/>
            <p:cNvSpPr/>
            <p:nvPr/>
          </p:nvSpPr>
          <p:spPr>
            <a:xfrm>
              <a:off x="7700963" y="1171575"/>
              <a:ext cx="1441450" cy="1657350"/>
            </a:xfrm>
            <a:custGeom>
              <a:avLst/>
              <a:gdLst/>
              <a:ahLst/>
              <a:cxnLst/>
              <a:rect l="l" t="t" r="r" b="b"/>
              <a:pathLst>
                <a:path w="908" h="1044" extrusionOk="0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80D3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8"/>
            <p:cNvSpPr/>
            <p:nvPr/>
          </p:nvSpPr>
          <p:spPr>
            <a:xfrm>
              <a:off x="5773738" y="2160588"/>
              <a:ext cx="3368675" cy="2982913"/>
            </a:xfrm>
            <a:custGeom>
              <a:avLst/>
              <a:gdLst/>
              <a:ahLst/>
              <a:cxnLst/>
              <a:rect l="l" t="t" r="r" b="b"/>
              <a:pathLst>
                <a:path w="2122" h="1879" extrusionOk="0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8"/>
            <p:cNvSpPr/>
            <p:nvPr/>
          </p:nvSpPr>
          <p:spPr>
            <a:xfrm>
              <a:off x="7700963" y="0"/>
              <a:ext cx="1441450" cy="2160588"/>
            </a:xfrm>
            <a:custGeom>
              <a:avLst/>
              <a:gdLst/>
              <a:ahLst/>
              <a:cxnLst/>
              <a:rect l="l" t="t" r="r" b="b"/>
              <a:pathLst>
                <a:path w="908" h="1361" extrusionOk="0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8"/>
            <p:cNvSpPr/>
            <p:nvPr/>
          </p:nvSpPr>
          <p:spPr>
            <a:xfrm>
              <a:off x="5600701" y="0"/>
              <a:ext cx="2100263" cy="2160588"/>
            </a:xfrm>
            <a:custGeom>
              <a:avLst/>
              <a:gdLst/>
              <a:ahLst/>
              <a:cxnLst/>
              <a:rect l="l" t="t" r="r" b="b"/>
              <a:pathLst>
                <a:path w="1323" h="1361" extrusionOk="0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2BB6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8"/>
            <p:cNvSpPr/>
            <p:nvPr/>
          </p:nvSpPr>
          <p:spPr>
            <a:xfrm>
              <a:off x="7700963" y="2160588"/>
              <a:ext cx="1441450" cy="852488"/>
            </a:xfrm>
            <a:custGeom>
              <a:avLst/>
              <a:gdLst/>
              <a:ahLst/>
              <a:cxnLst/>
              <a:rect l="l" t="t" r="r" b="b"/>
              <a:pathLst>
                <a:path w="908" h="537" extrusionOk="0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rgbClr val="2BB6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8"/>
            <p:cNvSpPr/>
            <p:nvPr/>
          </p:nvSpPr>
          <p:spPr>
            <a:xfrm>
              <a:off x="5103813" y="2160588"/>
              <a:ext cx="2597150" cy="2982913"/>
            </a:xfrm>
            <a:custGeom>
              <a:avLst/>
              <a:gdLst/>
              <a:ahLst/>
              <a:cxnLst/>
              <a:rect l="l" t="t" r="r" b="b"/>
              <a:pathLst>
                <a:path w="1636" h="1879" extrusionOk="0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007D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48"/>
          <p:cNvSpPr txBox="1">
            <a:spLocks noGrp="1"/>
          </p:cNvSpPr>
          <p:nvPr>
            <p:ph type="ctrTitle"/>
          </p:nvPr>
        </p:nvSpPr>
        <p:spPr>
          <a:xfrm>
            <a:off x="911424" y="2468895"/>
            <a:ext cx="7776864" cy="27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333"/>
              <a:buFont typeface="Arial Narrow"/>
              <a:buNone/>
              <a:defRPr sz="5332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8"/>
          <p:cNvSpPr txBox="1">
            <a:spLocks noGrp="1"/>
          </p:cNvSpPr>
          <p:nvPr>
            <p:ph type="subTitle" idx="1"/>
          </p:nvPr>
        </p:nvSpPr>
        <p:spPr>
          <a:xfrm>
            <a:off x="911424" y="5419438"/>
            <a:ext cx="7776864" cy="88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399">
                <a:solidFill>
                  <a:srgbClr val="262626"/>
                </a:solidFill>
              </a:defRPr>
            </a:lvl1pPr>
            <a:lvl2pPr lvl="1" algn="ctr">
              <a:spcBef>
                <a:spcPts val="1866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88" name="Google Shape;88;p148"/>
          <p:cNvGrpSpPr/>
          <p:nvPr/>
        </p:nvGrpSpPr>
        <p:grpSpPr>
          <a:xfrm>
            <a:off x="927102" y="833968"/>
            <a:ext cx="4121151" cy="1200151"/>
            <a:chOff x="695325" y="625475"/>
            <a:chExt cx="3090863" cy="900113"/>
          </a:xfrm>
        </p:grpSpPr>
        <p:sp>
          <p:nvSpPr>
            <p:cNvPr id="89" name="Google Shape;89;p148"/>
            <p:cNvSpPr/>
            <p:nvPr/>
          </p:nvSpPr>
          <p:spPr>
            <a:xfrm>
              <a:off x="695325" y="625475"/>
              <a:ext cx="3090863" cy="900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8"/>
            <p:cNvSpPr/>
            <p:nvPr/>
          </p:nvSpPr>
          <p:spPr>
            <a:xfrm>
              <a:off x="1524000" y="892175"/>
              <a:ext cx="161925" cy="142875"/>
            </a:xfrm>
            <a:custGeom>
              <a:avLst/>
              <a:gdLst/>
              <a:ahLst/>
              <a:cxnLst/>
              <a:rect l="l" t="t" r="r" b="b"/>
              <a:pathLst>
                <a:path w="102" h="90" extrusionOk="0">
                  <a:moveTo>
                    <a:pt x="84" y="17"/>
                  </a:moveTo>
                  <a:lnTo>
                    <a:pt x="53" y="90"/>
                  </a:lnTo>
                  <a:lnTo>
                    <a:pt x="50" y="9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1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7" y="16"/>
                  </a:lnTo>
                  <a:lnTo>
                    <a:pt x="57" y="63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4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91" y="8"/>
                  </a:lnTo>
                  <a:lnTo>
                    <a:pt x="88" y="11"/>
                  </a:lnTo>
                  <a:lnTo>
                    <a:pt x="84" y="17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8"/>
            <p:cNvSpPr/>
            <p:nvPr/>
          </p:nvSpPr>
          <p:spPr>
            <a:xfrm>
              <a:off x="1668463" y="889000"/>
              <a:ext cx="160338" cy="141288"/>
            </a:xfrm>
            <a:custGeom>
              <a:avLst/>
              <a:gdLst/>
              <a:ahLst/>
              <a:cxnLst/>
              <a:rect l="l" t="t" r="r" b="b"/>
              <a:pathLst>
                <a:path w="101" h="89" extrusionOk="0">
                  <a:moveTo>
                    <a:pt x="24" y="73"/>
                  </a:moveTo>
                  <a:lnTo>
                    <a:pt x="24" y="73"/>
                  </a:lnTo>
                  <a:lnTo>
                    <a:pt x="22" y="79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7" y="84"/>
                  </a:lnTo>
                  <a:lnTo>
                    <a:pt x="35" y="84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11" y="82"/>
                  </a:lnTo>
                  <a:lnTo>
                    <a:pt x="15" y="78"/>
                  </a:lnTo>
                  <a:lnTo>
                    <a:pt x="18" y="7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6" y="78"/>
                  </a:lnTo>
                  <a:lnTo>
                    <a:pt x="90" y="82"/>
                  </a:lnTo>
                  <a:lnTo>
                    <a:pt x="94" y="84"/>
                  </a:lnTo>
                  <a:lnTo>
                    <a:pt x="101" y="84"/>
                  </a:lnTo>
                  <a:lnTo>
                    <a:pt x="101" y="89"/>
                  </a:lnTo>
                  <a:lnTo>
                    <a:pt x="54" y="89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7" y="81"/>
                  </a:lnTo>
                  <a:lnTo>
                    <a:pt x="67" y="78"/>
                  </a:lnTo>
                  <a:lnTo>
                    <a:pt x="66" y="73"/>
                  </a:lnTo>
                  <a:lnTo>
                    <a:pt x="59" y="60"/>
                  </a:lnTo>
                  <a:lnTo>
                    <a:pt x="30" y="60"/>
                  </a:lnTo>
                  <a:lnTo>
                    <a:pt x="24" y="73"/>
                  </a:lnTo>
                  <a:close/>
                  <a:moveTo>
                    <a:pt x="45" y="27"/>
                  </a:moveTo>
                  <a:lnTo>
                    <a:pt x="34" y="54"/>
                  </a:lnTo>
                  <a:lnTo>
                    <a:pt x="57" y="54"/>
                  </a:lnTo>
                  <a:lnTo>
                    <a:pt x="45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8"/>
            <p:cNvSpPr/>
            <p:nvPr/>
          </p:nvSpPr>
          <p:spPr>
            <a:xfrm>
              <a:off x="1846263" y="892175"/>
              <a:ext cx="133350" cy="138113"/>
            </a:xfrm>
            <a:custGeom>
              <a:avLst/>
              <a:gdLst/>
              <a:ahLst/>
              <a:cxnLst/>
              <a:rect l="l" t="t" r="r" b="b"/>
              <a:pathLst>
                <a:path w="84" h="87" extrusionOk="0">
                  <a:moveTo>
                    <a:pt x="0" y="5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3"/>
                  </a:lnTo>
                  <a:lnTo>
                    <a:pt x="35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70" y="80"/>
                  </a:lnTo>
                  <a:lnTo>
                    <a:pt x="75" y="77"/>
                  </a:lnTo>
                  <a:lnTo>
                    <a:pt x="78" y="75"/>
                  </a:lnTo>
                  <a:lnTo>
                    <a:pt x="79" y="70"/>
                  </a:lnTo>
                  <a:lnTo>
                    <a:pt x="80" y="66"/>
                  </a:lnTo>
                  <a:lnTo>
                    <a:pt x="84" y="66"/>
                  </a:lnTo>
                  <a:lnTo>
                    <a:pt x="8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8"/>
            <p:cNvSpPr/>
            <p:nvPr/>
          </p:nvSpPr>
          <p:spPr>
            <a:xfrm>
              <a:off x="1981200" y="892175"/>
              <a:ext cx="142875" cy="138113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8"/>
            <p:cNvSpPr/>
            <p:nvPr/>
          </p:nvSpPr>
          <p:spPr>
            <a:xfrm>
              <a:off x="2152650" y="892175"/>
              <a:ext cx="73025" cy="138113"/>
            </a:xfrm>
            <a:custGeom>
              <a:avLst/>
              <a:gdLst/>
              <a:ahLst/>
              <a:cxnLst/>
              <a:rect l="l" t="t" r="r" b="b"/>
              <a:pathLst>
                <a:path w="46" h="87" extrusionOk="0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6" y="82"/>
                  </a:lnTo>
                  <a:lnTo>
                    <a:pt x="4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8"/>
            <p:cNvSpPr/>
            <p:nvPr/>
          </p:nvSpPr>
          <p:spPr>
            <a:xfrm>
              <a:off x="2260600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8" y="71"/>
                  </a:lnTo>
                  <a:lnTo>
                    <a:pt x="3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4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5" y="81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8"/>
            <p:cNvSpPr/>
            <p:nvPr/>
          </p:nvSpPr>
          <p:spPr>
            <a:xfrm>
              <a:off x="2449513" y="892175"/>
              <a:ext cx="153988" cy="142875"/>
            </a:xfrm>
            <a:custGeom>
              <a:avLst/>
              <a:gdLst/>
              <a:ahLst/>
              <a:cxnLst/>
              <a:rect l="l" t="t" r="r" b="b"/>
              <a:pathLst>
                <a:path w="97" h="90" extrusionOk="0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90"/>
                  </a:lnTo>
                  <a:lnTo>
                    <a:pt x="80" y="90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5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8"/>
            <p:cNvSpPr/>
            <p:nvPr/>
          </p:nvSpPr>
          <p:spPr>
            <a:xfrm>
              <a:off x="2638425" y="892175"/>
              <a:ext cx="127000" cy="138113"/>
            </a:xfrm>
            <a:custGeom>
              <a:avLst/>
              <a:gdLst/>
              <a:ahLst/>
              <a:cxnLst/>
              <a:rect l="l" t="t" r="r" b="b"/>
              <a:pathLst>
                <a:path w="80" h="87" extrusionOk="0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3" y="8"/>
                  </a:lnTo>
                  <a:lnTo>
                    <a:pt x="31" y="8"/>
                  </a:lnTo>
                  <a:lnTo>
                    <a:pt x="3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8" y="37"/>
                  </a:lnTo>
                  <a:lnTo>
                    <a:pt x="53" y="36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6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0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48" y="46"/>
                  </a:lnTo>
                  <a:lnTo>
                    <a:pt x="40" y="44"/>
                  </a:lnTo>
                  <a:lnTo>
                    <a:pt x="31" y="4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2" y="73"/>
                  </a:lnTo>
                  <a:lnTo>
                    <a:pt x="33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7" y="80"/>
                  </a:lnTo>
                  <a:lnTo>
                    <a:pt x="72" y="77"/>
                  </a:lnTo>
                  <a:lnTo>
                    <a:pt x="74" y="75"/>
                  </a:lnTo>
                  <a:lnTo>
                    <a:pt x="75" y="70"/>
                  </a:lnTo>
                  <a:lnTo>
                    <a:pt x="75" y="66"/>
                  </a:lnTo>
                  <a:lnTo>
                    <a:pt x="80" y="66"/>
                  </a:lnTo>
                  <a:lnTo>
                    <a:pt x="79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8"/>
            <p:cNvSpPr/>
            <p:nvPr/>
          </p:nvSpPr>
          <p:spPr>
            <a:xfrm>
              <a:off x="2800350" y="892175"/>
              <a:ext cx="153988" cy="142875"/>
            </a:xfrm>
            <a:custGeom>
              <a:avLst/>
              <a:gdLst/>
              <a:ahLst/>
              <a:cxnLst/>
              <a:rect l="l" t="t" r="r" b="b"/>
              <a:pathLst>
                <a:path w="97" h="90" extrusionOk="0">
                  <a:moveTo>
                    <a:pt x="62" y="5"/>
                  </a:move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3"/>
                  </a:lnTo>
                  <a:lnTo>
                    <a:pt x="80" y="70"/>
                  </a:lnTo>
                  <a:lnTo>
                    <a:pt x="78" y="76"/>
                  </a:lnTo>
                  <a:lnTo>
                    <a:pt x="73" y="81"/>
                  </a:lnTo>
                  <a:lnTo>
                    <a:pt x="68" y="85"/>
                  </a:lnTo>
                  <a:lnTo>
                    <a:pt x="62" y="87"/>
                  </a:lnTo>
                  <a:lnTo>
                    <a:pt x="56" y="89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89"/>
                  </a:lnTo>
                  <a:lnTo>
                    <a:pt x="35" y="87"/>
                  </a:lnTo>
                  <a:lnTo>
                    <a:pt x="30" y="85"/>
                  </a:lnTo>
                  <a:lnTo>
                    <a:pt x="24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4"/>
                  </a:lnTo>
                  <a:lnTo>
                    <a:pt x="42" y="76"/>
                  </a:lnTo>
                  <a:lnTo>
                    <a:pt x="46" y="79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9"/>
                  </a:lnTo>
                  <a:lnTo>
                    <a:pt x="67" y="76"/>
                  </a:lnTo>
                  <a:lnTo>
                    <a:pt x="69" y="74"/>
                  </a:lnTo>
                  <a:lnTo>
                    <a:pt x="73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3" y="8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8"/>
            <p:cNvSpPr/>
            <p:nvPr/>
          </p:nvSpPr>
          <p:spPr>
            <a:xfrm>
              <a:off x="2965450" y="892175"/>
              <a:ext cx="158750" cy="142875"/>
            </a:xfrm>
            <a:custGeom>
              <a:avLst/>
              <a:gdLst/>
              <a:ahLst/>
              <a:cxnLst/>
              <a:rect l="l" t="t" r="r" b="b"/>
              <a:pathLst>
                <a:path w="100" h="90" extrusionOk="0">
                  <a:moveTo>
                    <a:pt x="83" y="17"/>
                  </a:moveTo>
                  <a:lnTo>
                    <a:pt x="51" y="90"/>
                  </a:lnTo>
                  <a:lnTo>
                    <a:pt x="49" y="9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8"/>
            <p:cNvSpPr/>
            <p:nvPr/>
          </p:nvSpPr>
          <p:spPr>
            <a:xfrm>
              <a:off x="3140075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8"/>
            <p:cNvSpPr/>
            <p:nvPr/>
          </p:nvSpPr>
          <p:spPr>
            <a:xfrm>
              <a:off x="3336925" y="889000"/>
              <a:ext cx="93663" cy="146050"/>
            </a:xfrm>
            <a:custGeom>
              <a:avLst/>
              <a:gdLst/>
              <a:ahLst/>
              <a:cxnLst/>
              <a:rect l="l" t="t" r="r" b="b"/>
              <a:pathLst>
                <a:path w="59" h="92" extrusionOk="0">
                  <a:moveTo>
                    <a:pt x="4" y="92"/>
                  </a:moveTo>
                  <a:lnTo>
                    <a:pt x="0" y="92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4" y="78"/>
                  </a:lnTo>
                  <a:lnTo>
                    <a:pt x="18" y="81"/>
                  </a:lnTo>
                  <a:lnTo>
                    <a:pt x="22" y="83"/>
                  </a:lnTo>
                  <a:lnTo>
                    <a:pt x="26" y="84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6" y="84"/>
                  </a:lnTo>
                  <a:lnTo>
                    <a:pt x="41" y="82"/>
                  </a:lnTo>
                  <a:lnTo>
                    <a:pt x="45" y="7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2" y="62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3" y="44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2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2"/>
                  </a:lnTo>
                  <a:lnTo>
                    <a:pt x="19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8" y="44"/>
                  </a:lnTo>
                  <a:lnTo>
                    <a:pt x="54" y="50"/>
                  </a:lnTo>
                  <a:lnTo>
                    <a:pt x="58" y="57"/>
                  </a:lnTo>
                  <a:lnTo>
                    <a:pt x="59" y="61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7" y="76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6" y="87"/>
                  </a:lnTo>
                  <a:lnTo>
                    <a:pt x="41" y="89"/>
                  </a:lnTo>
                  <a:lnTo>
                    <a:pt x="36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24" y="91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2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8"/>
            <p:cNvSpPr/>
            <p:nvPr/>
          </p:nvSpPr>
          <p:spPr>
            <a:xfrm>
              <a:off x="3460750" y="892175"/>
              <a:ext cx="144463" cy="138113"/>
            </a:xfrm>
            <a:custGeom>
              <a:avLst/>
              <a:gdLst/>
              <a:ahLst/>
              <a:cxnLst/>
              <a:rect l="l" t="t" r="r" b="b"/>
              <a:pathLst>
                <a:path w="91" h="87" extrusionOk="0">
                  <a:moveTo>
                    <a:pt x="91" y="21"/>
                  </a:moveTo>
                  <a:lnTo>
                    <a:pt x="86" y="21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2"/>
                  </a:lnTo>
                  <a:lnTo>
                    <a:pt x="81" y="10"/>
                  </a:lnTo>
                  <a:lnTo>
                    <a:pt x="77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9" y="81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69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2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7" y="66"/>
                  </a:lnTo>
                  <a:lnTo>
                    <a:pt x="37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8"/>
            <p:cNvSpPr/>
            <p:nvPr/>
          </p:nvSpPr>
          <p:spPr>
            <a:xfrm>
              <a:off x="3633788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8"/>
            <p:cNvSpPr/>
            <p:nvPr/>
          </p:nvSpPr>
          <p:spPr>
            <a:xfrm>
              <a:off x="1549400" y="1154113"/>
              <a:ext cx="90488" cy="146050"/>
            </a:xfrm>
            <a:custGeom>
              <a:avLst/>
              <a:gdLst/>
              <a:ahLst/>
              <a:cxnLst/>
              <a:rect l="l" t="t" r="r" b="b"/>
              <a:pathLst>
                <a:path w="57" h="92" extrusionOk="0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1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76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1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20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49"/>
                  </a:lnTo>
                  <a:lnTo>
                    <a:pt x="53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71"/>
                  </a:lnTo>
                  <a:lnTo>
                    <a:pt x="54" y="76"/>
                  </a:lnTo>
                  <a:lnTo>
                    <a:pt x="52" y="81"/>
                  </a:lnTo>
                  <a:lnTo>
                    <a:pt x="48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3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8"/>
            <p:cNvSpPr/>
            <p:nvPr/>
          </p:nvSpPr>
          <p:spPr>
            <a:xfrm>
              <a:off x="1666875" y="1157288"/>
              <a:ext cx="144463" cy="138113"/>
            </a:xfrm>
            <a:custGeom>
              <a:avLst/>
              <a:gdLst/>
              <a:ahLst/>
              <a:cxnLst/>
              <a:rect l="l" t="t" r="r" b="b"/>
              <a:pathLst>
                <a:path w="91" h="87" extrusionOk="0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8"/>
            <p:cNvSpPr/>
            <p:nvPr/>
          </p:nvSpPr>
          <p:spPr>
            <a:xfrm>
              <a:off x="1808163" y="1154113"/>
              <a:ext cx="158750" cy="141288"/>
            </a:xfrm>
            <a:custGeom>
              <a:avLst/>
              <a:gdLst/>
              <a:ahLst/>
              <a:cxnLst/>
              <a:rect l="l" t="t" r="r" b="b"/>
              <a:pathLst>
                <a:path w="100" h="89" extrusionOk="0">
                  <a:moveTo>
                    <a:pt x="0" y="86"/>
                  </a:moveTo>
                  <a:lnTo>
                    <a:pt x="0" y="86"/>
                  </a:lnTo>
                  <a:lnTo>
                    <a:pt x="7" y="86"/>
                  </a:lnTo>
                  <a:lnTo>
                    <a:pt x="12" y="83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6"/>
                  </a:lnTo>
                  <a:lnTo>
                    <a:pt x="100" y="86"/>
                  </a:lnTo>
                  <a:lnTo>
                    <a:pt x="100" y="89"/>
                  </a:lnTo>
                  <a:lnTo>
                    <a:pt x="60" y="89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7" y="86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1" y="74"/>
                  </a:lnTo>
                  <a:lnTo>
                    <a:pt x="65" y="59"/>
                  </a:lnTo>
                  <a:lnTo>
                    <a:pt x="29" y="59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1" y="81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6"/>
                  </a:lnTo>
                  <a:lnTo>
                    <a:pt x="34" y="86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6"/>
                  </a:lnTo>
                  <a:close/>
                  <a:moveTo>
                    <a:pt x="62" y="54"/>
                  </a:moveTo>
                  <a:lnTo>
                    <a:pt x="46" y="19"/>
                  </a:lnTo>
                  <a:lnTo>
                    <a:pt x="32" y="54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8"/>
            <p:cNvSpPr/>
            <p:nvPr/>
          </p:nvSpPr>
          <p:spPr>
            <a:xfrm>
              <a:off x="1965325" y="1157288"/>
              <a:ext cx="142875" cy="138113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8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3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8"/>
            <p:cNvSpPr/>
            <p:nvPr/>
          </p:nvSpPr>
          <p:spPr>
            <a:xfrm>
              <a:off x="2139950" y="1154113"/>
              <a:ext cx="90488" cy="146050"/>
            </a:xfrm>
            <a:custGeom>
              <a:avLst/>
              <a:gdLst/>
              <a:ahLst/>
              <a:cxnLst/>
              <a:rect l="l" t="t" r="r" b="b"/>
              <a:pathLst>
                <a:path w="57" h="92" extrusionOk="0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0" y="84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6" y="84"/>
                  </a:lnTo>
                  <a:lnTo>
                    <a:pt x="43" y="82"/>
                  </a:lnTo>
                  <a:lnTo>
                    <a:pt x="46" y="7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22"/>
                  </a:lnTo>
                  <a:lnTo>
                    <a:pt x="44" y="18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6" y="71"/>
                  </a:lnTo>
                  <a:lnTo>
                    <a:pt x="55" y="76"/>
                  </a:lnTo>
                  <a:lnTo>
                    <a:pt x="52" y="81"/>
                  </a:lnTo>
                  <a:lnTo>
                    <a:pt x="49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8"/>
            <p:cNvSpPr/>
            <p:nvPr/>
          </p:nvSpPr>
          <p:spPr>
            <a:xfrm>
              <a:off x="2270125" y="1157288"/>
              <a:ext cx="133350" cy="138113"/>
            </a:xfrm>
            <a:custGeom>
              <a:avLst/>
              <a:gdLst/>
              <a:ahLst/>
              <a:cxnLst/>
              <a:rect l="l" t="t" r="r" b="b"/>
              <a:pathLst>
                <a:path w="84" h="87" extrusionOk="0">
                  <a:moveTo>
                    <a:pt x="0" y="84"/>
                  </a:moveTo>
                  <a:lnTo>
                    <a:pt x="0" y="84"/>
                  </a:lnTo>
                  <a:lnTo>
                    <a:pt x="6" y="84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2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4" y="72"/>
                  </a:lnTo>
                  <a:lnTo>
                    <a:pt x="70" y="79"/>
                  </a:lnTo>
                  <a:lnTo>
                    <a:pt x="77" y="82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38" y="84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5" y="7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8"/>
            <p:cNvSpPr/>
            <p:nvPr/>
          </p:nvSpPr>
          <p:spPr>
            <a:xfrm>
              <a:off x="2409825" y="1103313"/>
              <a:ext cx="160338" cy="192088"/>
            </a:xfrm>
            <a:custGeom>
              <a:avLst/>
              <a:gdLst/>
              <a:ahLst/>
              <a:cxnLst/>
              <a:rect l="l" t="t" r="r" b="b"/>
              <a:pathLst>
                <a:path w="101" h="121" extrusionOk="0">
                  <a:moveTo>
                    <a:pt x="0" y="118"/>
                  </a:moveTo>
                  <a:lnTo>
                    <a:pt x="0" y="118"/>
                  </a:lnTo>
                  <a:lnTo>
                    <a:pt x="8" y="118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8"/>
                  </a:lnTo>
                  <a:lnTo>
                    <a:pt x="101" y="118"/>
                  </a:lnTo>
                  <a:lnTo>
                    <a:pt x="101" y="121"/>
                  </a:lnTo>
                  <a:lnTo>
                    <a:pt x="61" y="121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8" y="118"/>
                  </a:lnTo>
                  <a:lnTo>
                    <a:pt x="72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2" y="106"/>
                  </a:lnTo>
                  <a:lnTo>
                    <a:pt x="66" y="91"/>
                  </a:lnTo>
                  <a:lnTo>
                    <a:pt x="30" y="91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3"/>
                  </a:lnTo>
                  <a:lnTo>
                    <a:pt x="23" y="114"/>
                  </a:lnTo>
                  <a:lnTo>
                    <a:pt x="23" y="115"/>
                  </a:lnTo>
                  <a:lnTo>
                    <a:pt x="27" y="118"/>
                  </a:lnTo>
                  <a:lnTo>
                    <a:pt x="35" y="118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8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5" y="23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8"/>
            <p:cNvSpPr/>
            <p:nvPr/>
          </p:nvSpPr>
          <p:spPr>
            <a:xfrm>
              <a:off x="2586038" y="1157288"/>
              <a:ext cx="141288" cy="138113"/>
            </a:xfrm>
            <a:custGeom>
              <a:avLst/>
              <a:gdLst/>
              <a:ahLst/>
              <a:cxnLst/>
              <a:rect l="l" t="t" r="r" b="b"/>
              <a:pathLst>
                <a:path w="89" h="87" extrusionOk="0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5" y="6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11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2" y="1"/>
                  </a:lnTo>
                  <a:lnTo>
                    <a:pt x="62" y="4"/>
                  </a:lnTo>
                  <a:lnTo>
                    <a:pt x="70" y="7"/>
                  </a:lnTo>
                  <a:lnTo>
                    <a:pt x="76" y="14"/>
                  </a:lnTo>
                  <a:lnTo>
                    <a:pt x="81" y="20"/>
                  </a:lnTo>
                  <a:lnTo>
                    <a:pt x="85" y="27"/>
                  </a:lnTo>
                  <a:lnTo>
                    <a:pt x="87" y="36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7" y="53"/>
                  </a:lnTo>
                  <a:lnTo>
                    <a:pt x="85" y="60"/>
                  </a:lnTo>
                  <a:lnTo>
                    <a:pt x="81" y="68"/>
                  </a:lnTo>
                  <a:lnTo>
                    <a:pt x="76" y="75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2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68" y="69"/>
                  </a:lnTo>
                  <a:lnTo>
                    <a:pt x="71" y="63"/>
                  </a:lnTo>
                  <a:lnTo>
                    <a:pt x="73" y="57"/>
                  </a:lnTo>
                  <a:lnTo>
                    <a:pt x="74" y="5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3" y="31"/>
                  </a:lnTo>
                  <a:lnTo>
                    <a:pt x="71" y="25"/>
                  </a:lnTo>
                  <a:lnTo>
                    <a:pt x="68" y="18"/>
                  </a:lnTo>
                  <a:lnTo>
                    <a:pt x="63" y="14"/>
                  </a:lnTo>
                  <a:lnTo>
                    <a:pt x="57" y="10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6" y="6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8"/>
            <p:cNvSpPr/>
            <p:nvPr/>
          </p:nvSpPr>
          <p:spPr>
            <a:xfrm>
              <a:off x="2762250" y="1157288"/>
              <a:ext cx="114300" cy="138113"/>
            </a:xfrm>
            <a:custGeom>
              <a:avLst/>
              <a:gdLst/>
              <a:ahLst/>
              <a:cxnLst/>
              <a:rect l="l" t="t" r="r" b="b"/>
              <a:pathLst>
                <a:path w="72" h="87" extrusionOk="0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9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6" y="6"/>
                  </a:lnTo>
                  <a:lnTo>
                    <a:pt x="26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3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8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6" y="4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29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6" y="76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8"/>
            <p:cNvSpPr/>
            <p:nvPr/>
          </p:nvSpPr>
          <p:spPr>
            <a:xfrm>
              <a:off x="2906713" y="1157288"/>
              <a:ext cx="141288" cy="138113"/>
            </a:xfrm>
            <a:custGeom>
              <a:avLst/>
              <a:gdLst/>
              <a:ahLst/>
              <a:cxnLst/>
              <a:rect l="l" t="t" r="r" b="b"/>
              <a:pathLst>
                <a:path w="89" h="87" extrusionOk="0">
                  <a:moveTo>
                    <a:pt x="25" y="84"/>
                  </a:moveTo>
                  <a:lnTo>
                    <a:pt x="25" y="84"/>
                  </a:lnTo>
                  <a:lnTo>
                    <a:pt x="32" y="84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7" y="9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1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5" y="87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8"/>
            <p:cNvSpPr/>
            <p:nvPr/>
          </p:nvSpPr>
          <p:spPr>
            <a:xfrm>
              <a:off x="695325" y="625475"/>
              <a:ext cx="661988" cy="900113"/>
            </a:xfrm>
            <a:custGeom>
              <a:avLst/>
              <a:gdLst/>
              <a:ahLst/>
              <a:cxnLst/>
              <a:rect l="l" t="t" r="r" b="b"/>
              <a:pathLst>
                <a:path w="417" h="567" extrusionOk="0">
                  <a:moveTo>
                    <a:pt x="114" y="529"/>
                  </a:moveTo>
                  <a:lnTo>
                    <a:pt x="114" y="529"/>
                  </a:lnTo>
                  <a:lnTo>
                    <a:pt x="128" y="539"/>
                  </a:lnTo>
                  <a:lnTo>
                    <a:pt x="140" y="546"/>
                  </a:lnTo>
                  <a:lnTo>
                    <a:pt x="140" y="546"/>
                  </a:lnTo>
                  <a:lnTo>
                    <a:pt x="161" y="554"/>
                  </a:lnTo>
                  <a:lnTo>
                    <a:pt x="175" y="558"/>
                  </a:lnTo>
                  <a:lnTo>
                    <a:pt x="189" y="562"/>
                  </a:lnTo>
                  <a:lnTo>
                    <a:pt x="207" y="565"/>
                  </a:lnTo>
                  <a:lnTo>
                    <a:pt x="225" y="567"/>
                  </a:lnTo>
                  <a:lnTo>
                    <a:pt x="245" y="567"/>
                  </a:lnTo>
                  <a:lnTo>
                    <a:pt x="267" y="566"/>
                  </a:lnTo>
                  <a:lnTo>
                    <a:pt x="267" y="566"/>
                  </a:lnTo>
                  <a:lnTo>
                    <a:pt x="286" y="563"/>
                  </a:lnTo>
                  <a:lnTo>
                    <a:pt x="302" y="560"/>
                  </a:lnTo>
                  <a:lnTo>
                    <a:pt x="317" y="556"/>
                  </a:lnTo>
                  <a:lnTo>
                    <a:pt x="328" y="552"/>
                  </a:lnTo>
                  <a:lnTo>
                    <a:pt x="344" y="544"/>
                  </a:lnTo>
                  <a:lnTo>
                    <a:pt x="349" y="541"/>
                  </a:lnTo>
                  <a:lnTo>
                    <a:pt x="349" y="541"/>
                  </a:lnTo>
                  <a:lnTo>
                    <a:pt x="342" y="539"/>
                  </a:lnTo>
                  <a:lnTo>
                    <a:pt x="336" y="535"/>
                  </a:lnTo>
                  <a:lnTo>
                    <a:pt x="326" y="527"/>
                  </a:lnTo>
                  <a:lnTo>
                    <a:pt x="326" y="527"/>
                  </a:lnTo>
                  <a:lnTo>
                    <a:pt x="325" y="531"/>
                  </a:lnTo>
                  <a:lnTo>
                    <a:pt x="325" y="531"/>
                  </a:lnTo>
                  <a:lnTo>
                    <a:pt x="323" y="540"/>
                  </a:lnTo>
                  <a:lnTo>
                    <a:pt x="323" y="540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5" y="536"/>
                  </a:lnTo>
                  <a:lnTo>
                    <a:pt x="311" y="533"/>
                  </a:lnTo>
                  <a:lnTo>
                    <a:pt x="309" y="528"/>
                  </a:lnTo>
                  <a:lnTo>
                    <a:pt x="307" y="522"/>
                  </a:lnTo>
                  <a:lnTo>
                    <a:pt x="307" y="522"/>
                  </a:lnTo>
                  <a:lnTo>
                    <a:pt x="307" y="520"/>
                  </a:lnTo>
                  <a:lnTo>
                    <a:pt x="307" y="520"/>
                  </a:lnTo>
                  <a:lnTo>
                    <a:pt x="297" y="524"/>
                  </a:lnTo>
                  <a:lnTo>
                    <a:pt x="284" y="528"/>
                  </a:lnTo>
                  <a:lnTo>
                    <a:pt x="268" y="531"/>
                  </a:lnTo>
                  <a:lnTo>
                    <a:pt x="252" y="533"/>
                  </a:lnTo>
                  <a:lnTo>
                    <a:pt x="252" y="533"/>
                  </a:lnTo>
                  <a:lnTo>
                    <a:pt x="222" y="531"/>
                  </a:lnTo>
                  <a:lnTo>
                    <a:pt x="208" y="530"/>
                  </a:lnTo>
                  <a:lnTo>
                    <a:pt x="193" y="528"/>
                  </a:lnTo>
                  <a:lnTo>
                    <a:pt x="178" y="525"/>
                  </a:lnTo>
                  <a:lnTo>
                    <a:pt x="163" y="520"/>
                  </a:lnTo>
                  <a:lnTo>
                    <a:pt x="149" y="515"/>
                  </a:lnTo>
                  <a:lnTo>
                    <a:pt x="135" y="511"/>
                  </a:lnTo>
                  <a:lnTo>
                    <a:pt x="135" y="511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24" y="507"/>
                  </a:lnTo>
                  <a:lnTo>
                    <a:pt x="124" y="509"/>
                  </a:lnTo>
                  <a:lnTo>
                    <a:pt x="127" y="515"/>
                  </a:lnTo>
                  <a:lnTo>
                    <a:pt x="132" y="523"/>
                  </a:lnTo>
                  <a:lnTo>
                    <a:pt x="132" y="523"/>
                  </a:lnTo>
                  <a:lnTo>
                    <a:pt x="125" y="522"/>
                  </a:lnTo>
                  <a:lnTo>
                    <a:pt x="119" y="524"/>
                  </a:lnTo>
                  <a:lnTo>
                    <a:pt x="119" y="524"/>
                  </a:lnTo>
                  <a:lnTo>
                    <a:pt x="116" y="527"/>
                  </a:lnTo>
                  <a:lnTo>
                    <a:pt x="114" y="529"/>
                  </a:lnTo>
                  <a:close/>
                  <a:moveTo>
                    <a:pt x="293" y="329"/>
                  </a:moveTo>
                  <a:lnTo>
                    <a:pt x="293" y="329"/>
                  </a:lnTo>
                  <a:lnTo>
                    <a:pt x="286" y="324"/>
                  </a:lnTo>
                  <a:lnTo>
                    <a:pt x="280" y="322"/>
                  </a:lnTo>
                  <a:lnTo>
                    <a:pt x="269" y="317"/>
                  </a:lnTo>
                  <a:lnTo>
                    <a:pt x="269" y="317"/>
                  </a:lnTo>
                  <a:lnTo>
                    <a:pt x="274" y="313"/>
                  </a:lnTo>
                  <a:lnTo>
                    <a:pt x="277" y="311"/>
                  </a:lnTo>
                  <a:lnTo>
                    <a:pt x="277" y="309"/>
                  </a:lnTo>
                  <a:lnTo>
                    <a:pt x="277" y="309"/>
                  </a:lnTo>
                  <a:lnTo>
                    <a:pt x="273" y="308"/>
                  </a:lnTo>
                  <a:lnTo>
                    <a:pt x="270" y="308"/>
                  </a:lnTo>
                  <a:lnTo>
                    <a:pt x="270" y="308"/>
                  </a:lnTo>
                  <a:lnTo>
                    <a:pt x="250" y="317"/>
                  </a:lnTo>
                  <a:lnTo>
                    <a:pt x="231" y="325"/>
                  </a:lnTo>
                  <a:lnTo>
                    <a:pt x="214" y="335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197" y="346"/>
                  </a:lnTo>
                  <a:lnTo>
                    <a:pt x="193" y="346"/>
                  </a:lnTo>
                  <a:lnTo>
                    <a:pt x="186" y="345"/>
                  </a:lnTo>
                  <a:lnTo>
                    <a:pt x="179" y="344"/>
                  </a:lnTo>
                  <a:lnTo>
                    <a:pt x="178" y="342"/>
                  </a:lnTo>
                  <a:lnTo>
                    <a:pt x="176" y="353"/>
                  </a:lnTo>
                  <a:lnTo>
                    <a:pt x="176" y="353"/>
                  </a:lnTo>
                  <a:lnTo>
                    <a:pt x="183" y="356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81" y="360"/>
                  </a:lnTo>
                  <a:lnTo>
                    <a:pt x="177" y="361"/>
                  </a:lnTo>
                  <a:lnTo>
                    <a:pt x="175" y="363"/>
                  </a:lnTo>
                  <a:lnTo>
                    <a:pt x="178" y="373"/>
                  </a:lnTo>
                  <a:lnTo>
                    <a:pt x="178" y="373"/>
                  </a:lnTo>
                  <a:lnTo>
                    <a:pt x="183" y="371"/>
                  </a:lnTo>
                  <a:lnTo>
                    <a:pt x="188" y="369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74"/>
                  </a:lnTo>
                  <a:lnTo>
                    <a:pt x="192" y="379"/>
                  </a:lnTo>
                  <a:lnTo>
                    <a:pt x="188" y="385"/>
                  </a:lnTo>
                  <a:lnTo>
                    <a:pt x="183" y="390"/>
                  </a:lnTo>
                  <a:lnTo>
                    <a:pt x="172" y="400"/>
                  </a:lnTo>
                  <a:lnTo>
                    <a:pt x="166" y="404"/>
                  </a:lnTo>
                  <a:lnTo>
                    <a:pt x="160" y="406"/>
                  </a:lnTo>
                  <a:lnTo>
                    <a:pt x="160" y="406"/>
                  </a:lnTo>
                  <a:lnTo>
                    <a:pt x="148" y="410"/>
                  </a:lnTo>
                  <a:lnTo>
                    <a:pt x="136" y="412"/>
                  </a:lnTo>
                  <a:lnTo>
                    <a:pt x="129" y="412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18" y="405"/>
                  </a:lnTo>
                  <a:lnTo>
                    <a:pt x="114" y="400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3"/>
                  </a:lnTo>
                  <a:lnTo>
                    <a:pt x="107" y="393"/>
                  </a:lnTo>
                  <a:lnTo>
                    <a:pt x="104" y="393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95" y="393"/>
                  </a:lnTo>
                  <a:lnTo>
                    <a:pt x="89" y="394"/>
                  </a:lnTo>
                  <a:lnTo>
                    <a:pt x="84" y="396"/>
                  </a:lnTo>
                  <a:lnTo>
                    <a:pt x="81" y="398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9" y="400"/>
                  </a:lnTo>
                  <a:lnTo>
                    <a:pt x="93" y="401"/>
                  </a:lnTo>
                  <a:lnTo>
                    <a:pt x="93" y="403"/>
                  </a:lnTo>
                  <a:lnTo>
                    <a:pt x="92" y="404"/>
                  </a:lnTo>
                  <a:lnTo>
                    <a:pt x="92" y="404"/>
                  </a:lnTo>
                  <a:lnTo>
                    <a:pt x="90" y="406"/>
                  </a:lnTo>
                  <a:lnTo>
                    <a:pt x="91" y="409"/>
                  </a:lnTo>
                  <a:lnTo>
                    <a:pt x="92" y="411"/>
                  </a:lnTo>
                  <a:lnTo>
                    <a:pt x="96" y="414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07" y="423"/>
                  </a:lnTo>
                  <a:lnTo>
                    <a:pt x="101" y="421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85" y="416"/>
                  </a:lnTo>
                  <a:lnTo>
                    <a:pt x="82" y="416"/>
                  </a:lnTo>
                  <a:lnTo>
                    <a:pt x="80" y="419"/>
                  </a:lnTo>
                  <a:lnTo>
                    <a:pt x="80" y="419"/>
                  </a:lnTo>
                  <a:lnTo>
                    <a:pt x="77" y="419"/>
                  </a:lnTo>
                  <a:lnTo>
                    <a:pt x="74" y="419"/>
                  </a:lnTo>
                  <a:lnTo>
                    <a:pt x="69" y="421"/>
                  </a:lnTo>
                  <a:lnTo>
                    <a:pt x="66" y="423"/>
                  </a:lnTo>
                  <a:lnTo>
                    <a:pt x="63" y="426"/>
                  </a:lnTo>
                  <a:lnTo>
                    <a:pt x="61" y="430"/>
                  </a:lnTo>
                  <a:lnTo>
                    <a:pt x="61" y="433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66" y="433"/>
                  </a:lnTo>
                  <a:lnTo>
                    <a:pt x="70" y="430"/>
                  </a:lnTo>
                  <a:lnTo>
                    <a:pt x="73" y="430"/>
                  </a:lnTo>
                  <a:lnTo>
                    <a:pt x="75" y="430"/>
                  </a:lnTo>
                  <a:lnTo>
                    <a:pt x="75" y="430"/>
                  </a:lnTo>
                  <a:lnTo>
                    <a:pt x="76" y="431"/>
                  </a:lnTo>
                  <a:lnTo>
                    <a:pt x="76" y="434"/>
                  </a:lnTo>
                  <a:lnTo>
                    <a:pt x="76" y="437"/>
                  </a:lnTo>
                  <a:lnTo>
                    <a:pt x="77" y="439"/>
                  </a:lnTo>
                  <a:lnTo>
                    <a:pt x="79" y="441"/>
                  </a:lnTo>
                  <a:lnTo>
                    <a:pt x="79" y="441"/>
                  </a:lnTo>
                  <a:lnTo>
                    <a:pt x="81" y="442"/>
                  </a:lnTo>
                  <a:lnTo>
                    <a:pt x="86" y="442"/>
                  </a:lnTo>
                  <a:lnTo>
                    <a:pt x="96" y="441"/>
                  </a:lnTo>
                  <a:lnTo>
                    <a:pt x="106" y="439"/>
                  </a:lnTo>
                  <a:lnTo>
                    <a:pt x="111" y="439"/>
                  </a:lnTo>
                  <a:lnTo>
                    <a:pt x="112" y="439"/>
                  </a:lnTo>
                  <a:lnTo>
                    <a:pt x="112" y="439"/>
                  </a:lnTo>
                  <a:lnTo>
                    <a:pt x="112" y="441"/>
                  </a:lnTo>
                  <a:lnTo>
                    <a:pt x="109" y="442"/>
                  </a:lnTo>
                  <a:lnTo>
                    <a:pt x="101" y="443"/>
                  </a:lnTo>
                  <a:lnTo>
                    <a:pt x="91" y="444"/>
                  </a:lnTo>
                  <a:lnTo>
                    <a:pt x="87" y="447"/>
                  </a:lnTo>
                  <a:lnTo>
                    <a:pt x="86" y="448"/>
                  </a:lnTo>
                  <a:lnTo>
                    <a:pt x="86" y="448"/>
                  </a:lnTo>
                  <a:lnTo>
                    <a:pt x="86" y="452"/>
                  </a:lnTo>
                  <a:lnTo>
                    <a:pt x="86" y="452"/>
                  </a:lnTo>
                  <a:lnTo>
                    <a:pt x="86" y="453"/>
                  </a:lnTo>
                  <a:lnTo>
                    <a:pt x="84" y="455"/>
                  </a:lnTo>
                  <a:lnTo>
                    <a:pt x="81" y="460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80" y="468"/>
                  </a:lnTo>
                  <a:lnTo>
                    <a:pt x="81" y="471"/>
                  </a:lnTo>
                  <a:lnTo>
                    <a:pt x="85" y="475"/>
                  </a:lnTo>
                  <a:lnTo>
                    <a:pt x="89" y="479"/>
                  </a:lnTo>
                  <a:lnTo>
                    <a:pt x="89" y="479"/>
                  </a:lnTo>
                  <a:lnTo>
                    <a:pt x="90" y="477"/>
                  </a:lnTo>
                  <a:lnTo>
                    <a:pt x="89" y="473"/>
                  </a:lnTo>
                  <a:lnTo>
                    <a:pt x="89" y="469"/>
                  </a:lnTo>
                  <a:lnTo>
                    <a:pt x="90" y="468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3" y="468"/>
                  </a:lnTo>
                  <a:lnTo>
                    <a:pt x="96" y="470"/>
                  </a:lnTo>
                  <a:lnTo>
                    <a:pt x="98" y="471"/>
                  </a:lnTo>
                  <a:lnTo>
                    <a:pt x="98" y="471"/>
                  </a:lnTo>
                  <a:lnTo>
                    <a:pt x="101" y="470"/>
                  </a:lnTo>
                  <a:lnTo>
                    <a:pt x="103" y="469"/>
                  </a:lnTo>
                  <a:lnTo>
                    <a:pt x="109" y="464"/>
                  </a:lnTo>
                  <a:lnTo>
                    <a:pt x="116" y="458"/>
                  </a:lnTo>
                  <a:lnTo>
                    <a:pt x="119" y="454"/>
                  </a:lnTo>
                  <a:lnTo>
                    <a:pt x="124" y="452"/>
                  </a:lnTo>
                  <a:lnTo>
                    <a:pt x="124" y="452"/>
                  </a:lnTo>
                  <a:lnTo>
                    <a:pt x="130" y="449"/>
                  </a:lnTo>
                  <a:lnTo>
                    <a:pt x="133" y="448"/>
                  </a:lnTo>
                  <a:lnTo>
                    <a:pt x="134" y="449"/>
                  </a:lnTo>
                  <a:lnTo>
                    <a:pt x="134" y="450"/>
                  </a:lnTo>
                  <a:lnTo>
                    <a:pt x="134" y="454"/>
                  </a:lnTo>
                  <a:lnTo>
                    <a:pt x="134" y="457"/>
                  </a:lnTo>
                  <a:lnTo>
                    <a:pt x="135" y="458"/>
                  </a:lnTo>
                  <a:lnTo>
                    <a:pt x="135" y="458"/>
                  </a:lnTo>
                  <a:lnTo>
                    <a:pt x="139" y="459"/>
                  </a:lnTo>
                  <a:lnTo>
                    <a:pt x="140" y="460"/>
                  </a:lnTo>
                  <a:lnTo>
                    <a:pt x="140" y="463"/>
                  </a:lnTo>
                  <a:lnTo>
                    <a:pt x="139" y="465"/>
                  </a:lnTo>
                  <a:lnTo>
                    <a:pt x="136" y="469"/>
                  </a:lnTo>
                  <a:lnTo>
                    <a:pt x="134" y="471"/>
                  </a:lnTo>
                  <a:lnTo>
                    <a:pt x="134" y="471"/>
                  </a:lnTo>
                  <a:lnTo>
                    <a:pt x="138" y="471"/>
                  </a:lnTo>
                  <a:lnTo>
                    <a:pt x="143" y="470"/>
                  </a:lnTo>
                  <a:lnTo>
                    <a:pt x="148" y="465"/>
                  </a:lnTo>
                  <a:lnTo>
                    <a:pt x="150" y="463"/>
                  </a:lnTo>
                  <a:lnTo>
                    <a:pt x="152" y="459"/>
                  </a:lnTo>
                  <a:lnTo>
                    <a:pt x="152" y="459"/>
                  </a:lnTo>
                  <a:lnTo>
                    <a:pt x="152" y="457"/>
                  </a:lnTo>
                  <a:lnTo>
                    <a:pt x="154" y="457"/>
                  </a:lnTo>
                  <a:lnTo>
                    <a:pt x="156" y="455"/>
                  </a:lnTo>
                  <a:lnTo>
                    <a:pt x="157" y="454"/>
                  </a:lnTo>
                  <a:lnTo>
                    <a:pt x="157" y="454"/>
                  </a:lnTo>
                  <a:lnTo>
                    <a:pt x="159" y="453"/>
                  </a:lnTo>
                  <a:lnTo>
                    <a:pt x="159" y="450"/>
                  </a:lnTo>
                  <a:lnTo>
                    <a:pt x="159" y="448"/>
                  </a:lnTo>
                  <a:lnTo>
                    <a:pt x="159" y="446"/>
                  </a:lnTo>
                  <a:lnTo>
                    <a:pt x="159" y="446"/>
                  </a:lnTo>
                  <a:lnTo>
                    <a:pt x="160" y="443"/>
                  </a:lnTo>
                  <a:lnTo>
                    <a:pt x="162" y="442"/>
                  </a:lnTo>
                  <a:lnTo>
                    <a:pt x="167" y="441"/>
                  </a:lnTo>
                  <a:lnTo>
                    <a:pt x="172" y="439"/>
                  </a:lnTo>
                  <a:lnTo>
                    <a:pt x="173" y="438"/>
                  </a:lnTo>
                  <a:lnTo>
                    <a:pt x="173" y="437"/>
                  </a:lnTo>
                  <a:lnTo>
                    <a:pt x="173" y="437"/>
                  </a:lnTo>
                  <a:lnTo>
                    <a:pt x="173" y="433"/>
                  </a:lnTo>
                  <a:lnTo>
                    <a:pt x="176" y="430"/>
                  </a:lnTo>
                  <a:lnTo>
                    <a:pt x="179" y="428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3" y="428"/>
                  </a:lnTo>
                  <a:lnTo>
                    <a:pt x="184" y="432"/>
                  </a:lnTo>
                  <a:lnTo>
                    <a:pt x="188" y="436"/>
                  </a:lnTo>
                  <a:lnTo>
                    <a:pt x="192" y="438"/>
                  </a:lnTo>
                  <a:lnTo>
                    <a:pt x="195" y="441"/>
                  </a:lnTo>
                  <a:lnTo>
                    <a:pt x="195" y="441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6" y="431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6" y="425"/>
                  </a:lnTo>
                  <a:lnTo>
                    <a:pt x="214" y="422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211" y="415"/>
                  </a:lnTo>
                  <a:lnTo>
                    <a:pt x="211" y="412"/>
                  </a:lnTo>
                  <a:lnTo>
                    <a:pt x="211" y="412"/>
                  </a:lnTo>
                  <a:lnTo>
                    <a:pt x="215" y="417"/>
                  </a:lnTo>
                  <a:lnTo>
                    <a:pt x="220" y="421"/>
                  </a:lnTo>
                  <a:lnTo>
                    <a:pt x="226" y="425"/>
                  </a:lnTo>
                  <a:lnTo>
                    <a:pt x="226" y="425"/>
                  </a:lnTo>
                  <a:lnTo>
                    <a:pt x="243" y="414"/>
                  </a:lnTo>
                  <a:lnTo>
                    <a:pt x="243" y="414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5" y="409"/>
                  </a:lnTo>
                  <a:lnTo>
                    <a:pt x="241" y="405"/>
                  </a:lnTo>
                  <a:lnTo>
                    <a:pt x="237" y="400"/>
                  </a:lnTo>
                  <a:lnTo>
                    <a:pt x="237" y="398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40" y="395"/>
                  </a:lnTo>
                  <a:lnTo>
                    <a:pt x="240" y="393"/>
                  </a:lnTo>
                  <a:lnTo>
                    <a:pt x="237" y="385"/>
                  </a:lnTo>
                  <a:lnTo>
                    <a:pt x="235" y="379"/>
                  </a:lnTo>
                  <a:lnTo>
                    <a:pt x="235" y="376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72" y="357"/>
                  </a:lnTo>
                  <a:lnTo>
                    <a:pt x="301" y="342"/>
                  </a:lnTo>
                  <a:lnTo>
                    <a:pt x="301" y="342"/>
                  </a:lnTo>
                  <a:lnTo>
                    <a:pt x="299" y="339"/>
                  </a:lnTo>
                  <a:lnTo>
                    <a:pt x="296" y="334"/>
                  </a:lnTo>
                  <a:lnTo>
                    <a:pt x="293" y="329"/>
                  </a:lnTo>
                  <a:close/>
                  <a:moveTo>
                    <a:pt x="27" y="490"/>
                  </a:moveTo>
                  <a:lnTo>
                    <a:pt x="27" y="490"/>
                  </a:lnTo>
                  <a:lnTo>
                    <a:pt x="27" y="493"/>
                  </a:lnTo>
                  <a:lnTo>
                    <a:pt x="28" y="496"/>
                  </a:lnTo>
                  <a:lnTo>
                    <a:pt x="30" y="500"/>
                  </a:lnTo>
                  <a:lnTo>
                    <a:pt x="30" y="500"/>
                  </a:lnTo>
                  <a:lnTo>
                    <a:pt x="34" y="501"/>
                  </a:lnTo>
                  <a:lnTo>
                    <a:pt x="37" y="502"/>
                  </a:lnTo>
                  <a:lnTo>
                    <a:pt x="39" y="501"/>
                  </a:lnTo>
                  <a:lnTo>
                    <a:pt x="39" y="501"/>
                  </a:lnTo>
                  <a:lnTo>
                    <a:pt x="41" y="498"/>
                  </a:lnTo>
                  <a:lnTo>
                    <a:pt x="41" y="496"/>
                  </a:lnTo>
                  <a:lnTo>
                    <a:pt x="41" y="493"/>
                  </a:lnTo>
                  <a:lnTo>
                    <a:pt x="42" y="491"/>
                  </a:lnTo>
                  <a:lnTo>
                    <a:pt x="42" y="491"/>
                  </a:lnTo>
                  <a:lnTo>
                    <a:pt x="43" y="490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45" y="488"/>
                  </a:lnTo>
                  <a:lnTo>
                    <a:pt x="45" y="488"/>
                  </a:lnTo>
                  <a:lnTo>
                    <a:pt x="59" y="495"/>
                  </a:lnTo>
                  <a:lnTo>
                    <a:pt x="73" y="502"/>
                  </a:lnTo>
                  <a:lnTo>
                    <a:pt x="98" y="519"/>
                  </a:lnTo>
                  <a:lnTo>
                    <a:pt x="98" y="519"/>
                  </a:lnTo>
                  <a:lnTo>
                    <a:pt x="102" y="522"/>
                  </a:lnTo>
                  <a:lnTo>
                    <a:pt x="102" y="522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2" y="541"/>
                  </a:lnTo>
                  <a:lnTo>
                    <a:pt x="91" y="547"/>
                  </a:lnTo>
                  <a:lnTo>
                    <a:pt x="90" y="552"/>
                  </a:lnTo>
                  <a:lnTo>
                    <a:pt x="90" y="552"/>
                  </a:lnTo>
                  <a:lnTo>
                    <a:pt x="91" y="555"/>
                  </a:lnTo>
                  <a:lnTo>
                    <a:pt x="92" y="557"/>
                  </a:lnTo>
                  <a:lnTo>
                    <a:pt x="95" y="558"/>
                  </a:lnTo>
                  <a:lnTo>
                    <a:pt x="97" y="558"/>
                  </a:lnTo>
                  <a:lnTo>
                    <a:pt x="97" y="558"/>
                  </a:lnTo>
                  <a:lnTo>
                    <a:pt x="101" y="558"/>
                  </a:lnTo>
                  <a:lnTo>
                    <a:pt x="103" y="557"/>
                  </a:lnTo>
                  <a:lnTo>
                    <a:pt x="106" y="555"/>
                  </a:lnTo>
                  <a:lnTo>
                    <a:pt x="107" y="552"/>
                  </a:lnTo>
                  <a:lnTo>
                    <a:pt x="107" y="552"/>
                  </a:lnTo>
                  <a:lnTo>
                    <a:pt x="107" y="550"/>
                  </a:lnTo>
                  <a:lnTo>
                    <a:pt x="107" y="549"/>
                  </a:lnTo>
                  <a:lnTo>
                    <a:pt x="104" y="545"/>
                  </a:lnTo>
                  <a:lnTo>
                    <a:pt x="102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4" y="535"/>
                  </a:lnTo>
                  <a:lnTo>
                    <a:pt x="104" y="535"/>
                  </a:lnTo>
                  <a:lnTo>
                    <a:pt x="107" y="529"/>
                  </a:lnTo>
                  <a:lnTo>
                    <a:pt x="109" y="524"/>
                  </a:lnTo>
                  <a:lnTo>
                    <a:pt x="113" y="522"/>
                  </a:lnTo>
                  <a:lnTo>
                    <a:pt x="116" y="519"/>
                  </a:lnTo>
                  <a:lnTo>
                    <a:pt x="119" y="518"/>
                  </a:lnTo>
                  <a:lnTo>
                    <a:pt x="122" y="518"/>
                  </a:lnTo>
                  <a:lnTo>
                    <a:pt x="122" y="518"/>
                  </a:lnTo>
                  <a:lnTo>
                    <a:pt x="120" y="515"/>
                  </a:lnTo>
                  <a:lnTo>
                    <a:pt x="118" y="512"/>
                  </a:lnTo>
                  <a:lnTo>
                    <a:pt x="118" y="508"/>
                  </a:lnTo>
                  <a:lnTo>
                    <a:pt x="118" y="504"/>
                  </a:lnTo>
                  <a:lnTo>
                    <a:pt x="119" y="500"/>
                  </a:lnTo>
                  <a:lnTo>
                    <a:pt x="122" y="495"/>
                  </a:lnTo>
                  <a:lnTo>
                    <a:pt x="122" y="495"/>
                  </a:lnTo>
                  <a:lnTo>
                    <a:pt x="127" y="482"/>
                  </a:lnTo>
                  <a:lnTo>
                    <a:pt x="129" y="474"/>
                  </a:lnTo>
                  <a:lnTo>
                    <a:pt x="129" y="474"/>
                  </a:lnTo>
                  <a:lnTo>
                    <a:pt x="129" y="470"/>
                  </a:lnTo>
                  <a:lnTo>
                    <a:pt x="128" y="468"/>
                  </a:lnTo>
                  <a:lnTo>
                    <a:pt x="125" y="465"/>
                  </a:lnTo>
                  <a:lnTo>
                    <a:pt x="122" y="464"/>
                  </a:lnTo>
                  <a:lnTo>
                    <a:pt x="122" y="464"/>
                  </a:lnTo>
                  <a:lnTo>
                    <a:pt x="119" y="465"/>
                  </a:lnTo>
                  <a:lnTo>
                    <a:pt x="116" y="466"/>
                  </a:lnTo>
                  <a:lnTo>
                    <a:pt x="114" y="469"/>
                  </a:lnTo>
                  <a:lnTo>
                    <a:pt x="113" y="471"/>
                  </a:lnTo>
                  <a:lnTo>
                    <a:pt x="113" y="471"/>
                  </a:lnTo>
                  <a:lnTo>
                    <a:pt x="113" y="475"/>
                  </a:lnTo>
                  <a:lnTo>
                    <a:pt x="114" y="477"/>
                  </a:lnTo>
                  <a:lnTo>
                    <a:pt x="117" y="480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6" y="492"/>
                  </a:lnTo>
                  <a:lnTo>
                    <a:pt x="111" y="498"/>
                  </a:lnTo>
                  <a:lnTo>
                    <a:pt x="111" y="498"/>
                  </a:lnTo>
                  <a:lnTo>
                    <a:pt x="106" y="496"/>
                  </a:lnTo>
                  <a:lnTo>
                    <a:pt x="106" y="496"/>
                  </a:lnTo>
                  <a:lnTo>
                    <a:pt x="81" y="482"/>
                  </a:lnTo>
                  <a:lnTo>
                    <a:pt x="68" y="477"/>
                  </a:lnTo>
                  <a:lnTo>
                    <a:pt x="54" y="474"/>
                  </a:lnTo>
                  <a:lnTo>
                    <a:pt x="54" y="474"/>
                  </a:lnTo>
                  <a:lnTo>
                    <a:pt x="55" y="470"/>
                  </a:lnTo>
                  <a:lnTo>
                    <a:pt x="55" y="470"/>
                  </a:lnTo>
                  <a:lnTo>
                    <a:pt x="59" y="464"/>
                  </a:lnTo>
                  <a:lnTo>
                    <a:pt x="60" y="461"/>
                  </a:lnTo>
                  <a:lnTo>
                    <a:pt x="60" y="461"/>
                  </a:lnTo>
                  <a:lnTo>
                    <a:pt x="58" y="463"/>
                  </a:lnTo>
                  <a:lnTo>
                    <a:pt x="53" y="465"/>
                  </a:lnTo>
                  <a:lnTo>
                    <a:pt x="53" y="465"/>
                  </a:lnTo>
                  <a:lnTo>
                    <a:pt x="47" y="468"/>
                  </a:lnTo>
                  <a:lnTo>
                    <a:pt x="43" y="469"/>
                  </a:lnTo>
                  <a:lnTo>
                    <a:pt x="43" y="469"/>
                  </a:lnTo>
                  <a:lnTo>
                    <a:pt x="39" y="469"/>
                  </a:lnTo>
                  <a:lnTo>
                    <a:pt x="37" y="469"/>
                  </a:lnTo>
                  <a:lnTo>
                    <a:pt x="37" y="469"/>
                  </a:lnTo>
                  <a:lnTo>
                    <a:pt x="36" y="470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1" y="484"/>
                  </a:lnTo>
                  <a:lnTo>
                    <a:pt x="31" y="484"/>
                  </a:lnTo>
                  <a:lnTo>
                    <a:pt x="28" y="487"/>
                  </a:lnTo>
                  <a:lnTo>
                    <a:pt x="27" y="490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80"/>
                  </a:lnTo>
                  <a:lnTo>
                    <a:pt x="49" y="79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0" y="53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5" y="60"/>
                  </a:lnTo>
                  <a:lnTo>
                    <a:pt x="25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5"/>
                  </a:lnTo>
                  <a:lnTo>
                    <a:pt x="28" y="79"/>
                  </a:lnTo>
                  <a:lnTo>
                    <a:pt x="31" y="80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4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4" y="50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7" y="47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9" y="7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3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80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3" y="75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7" y="80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1" y="75"/>
                  </a:lnTo>
                  <a:lnTo>
                    <a:pt x="92" y="71"/>
                  </a:lnTo>
                  <a:close/>
                  <a:moveTo>
                    <a:pt x="106" y="85"/>
                  </a:moveTo>
                  <a:lnTo>
                    <a:pt x="106" y="76"/>
                  </a:lnTo>
                  <a:lnTo>
                    <a:pt x="106" y="76"/>
                  </a:lnTo>
                  <a:lnTo>
                    <a:pt x="104" y="75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4" y="60"/>
                  </a:lnTo>
                  <a:lnTo>
                    <a:pt x="106" y="58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3" y="48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7" y="77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76" y="86"/>
                  </a:lnTo>
                  <a:lnTo>
                    <a:pt x="68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6" y="85"/>
                  </a:lnTo>
                  <a:close/>
                  <a:moveTo>
                    <a:pt x="65" y="117"/>
                  </a:moveTo>
                  <a:lnTo>
                    <a:pt x="97" y="117"/>
                  </a:lnTo>
                  <a:lnTo>
                    <a:pt x="97" y="117"/>
                  </a:lnTo>
                  <a:lnTo>
                    <a:pt x="100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3" y="110"/>
                  </a:lnTo>
                  <a:lnTo>
                    <a:pt x="65" y="117"/>
                  </a:lnTo>
                  <a:close/>
                  <a:moveTo>
                    <a:pt x="97" y="123"/>
                  </a:moveTo>
                  <a:lnTo>
                    <a:pt x="65" y="123"/>
                  </a:lnTo>
                  <a:lnTo>
                    <a:pt x="65" y="164"/>
                  </a:lnTo>
                  <a:lnTo>
                    <a:pt x="93" y="166"/>
                  </a:lnTo>
                  <a:lnTo>
                    <a:pt x="102" y="158"/>
                  </a:lnTo>
                  <a:lnTo>
                    <a:pt x="97" y="123"/>
                  </a:lnTo>
                  <a:close/>
                  <a:moveTo>
                    <a:pt x="113" y="176"/>
                  </a:moveTo>
                  <a:lnTo>
                    <a:pt x="113" y="176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6" y="164"/>
                  </a:lnTo>
                  <a:lnTo>
                    <a:pt x="96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64" y="195"/>
                  </a:lnTo>
                  <a:lnTo>
                    <a:pt x="64" y="195"/>
                  </a:lnTo>
                  <a:lnTo>
                    <a:pt x="71" y="201"/>
                  </a:lnTo>
                  <a:lnTo>
                    <a:pt x="80" y="207"/>
                  </a:lnTo>
                  <a:lnTo>
                    <a:pt x="101" y="182"/>
                  </a:lnTo>
                  <a:lnTo>
                    <a:pt x="113" y="176"/>
                  </a:lnTo>
                  <a:close/>
                  <a:moveTo>
                    <a:pt x="106" y="185"/>
                  </a:moveTo>
                  <a:lnTo>
                    <a:pt x="87" y="210"/>
                  </a:lnTo>
                  <a:lnTo>
                    <a:pt x="118" y="223"/>
                  </a:lnTo>
                  <a:lnTo>
                    <a:pt x="118" y="223"/>
                  </a:lnTo>
                  <a:lnTo>
                    <a:pt x="132" y="215"/>
                  </a:lnTo>
                  <a:lnTo>
                    <a:pt x="145" y="206"/>
                  </a:lnTo>
                  <a:lnTo>
                    <a:pt x="160" y="196"/>
                  </a:lnTo>
                  <a:lnTo>
                    <a:pt x="117" y="180"/>
                  </a:lnTo>
                  <a:lnTo>
                    <a:pt x="106" y="185"/>
                  </a:lnTo>
                  <a:close/>
                  <a:moveTo>
                    <a:pt x="123" y="59"/>
                  </a:moveTo>
                  <a:lnTo>
                    <a:pt x="123" y="59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4"/>
                  </a:lnTo>
                  <a:lnTo>
                    <a:pt x="112" y="7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8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3" y="97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4" y="61"/>
                  </a:lnTo>
                  <a:lnTo>
                    <a:pt x="123" y="59"/>
                  </a:lnTo>
                  <a:close/>
                  <a:moveTo>
                    <a:pt x="155" y="80"/>
                  </a:moveTo>
                  <a:lnTo>
                    <a:pt x="178" y="55"/>
                  </a:lnTo>
                  <a:lnTo>
                    <a:pt x="178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0" y="54"/>
                  </a:lnTo>
                  <a:lnTo>
                    <a:pt x="136" y="52"/>
                  </a:lnTo>
                  <a:lnTo>
                    <a:pt x="132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71"/>
                  </a:lnTo>
                  <a:lnTo>
                    <a:pt x="129" y="75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5" y="83"/>
                  </a:lnTo>
                  <a:lnTo>
                    <a:pt x="145" y="80"/>
                  </a:lnTo>
                  <a:lnTo>
                    <a:pt x="145" y="80"/>
                  </a:lnTo>
                  <a:lnTo>
                    <a:pt x="155" y="80"/>
                  </a:lnTo>
                  <a:close/>
                  <a:moveTo>
                    <a:pt x="262" y="80"/>
                  </a:moveTo>
                  <a:lnTo>
                    <a:pt x="293" y="41"/>
                  </a:lnTo>
                  <a:lnTo>
                    <a:pt x="293" y="41"/>
                  </a:lnTo>
                  <a:lnTo>
                    <a:pt x="290" y="39"/>
                  </a:lnTo>
                  <a:lnTo>
                    <a:pt x="288" y="4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1" y="43"/>
                  </a:lnTo>
                  <a:lnTo>
                    <a:pt x="280" y="47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78" y="48"/>
                  </a:lnTo>
                  <a:lnTo>
                    <a:pt x="277" y="47"/>
                  </a:lnTo>
                  <a:lnTo>
                    <a:pt x="272" y="47"/>
                  </a:lnTo>
                  <a:lnTo>
                    <a:pt x="268" y="47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58"/>
                  </a:lnTo>
                  <a:lnTo>
                    <a:pt x="267" y="60"/>
                  </a:lnTo>
                  <a:lnTo>
                    <a:pt x="264" y="60"/>
                  </a:lnTo>
                  <a:lnTo>
                    <a:pt x="264" y="60"/>
                  </a:lnTo>
                  <a:lnTo>
                    <a:pt x="261" y="59"/>
                  </a:lnTo>
                  <a:lnTo>
                    <a:pt x="259" y="56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6" y="55"/>
                  </a:lnTo>
                  <a:lnTo>
                    <a:pt x="253" y="55"/>
                  </a:lnTo>
                  <a:lnTo>
                    <a:pt x="250" y="53"/>
                  </a:lnTo>
                  <a:lnTo>
                    <a:pt x="250" y="53"/>
                  </a:lnTo>
                  <a:lnTo>
                    <a:pt x="248" y="50"/>
                  </a:lnTo>
                  <a:lnTo>
                    <a:pt x="251" y="47"/>
                  </a:lnTo>
                  <a:lnTo>
                    <a:pt x="254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1"/>
                  </a:lnTo>
                  <a:lnTo>
                    <a:pt x="258" y="38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52" y="34"/>
                  </a:lnTo>
                  <a:lnTo>
                    <a:pt x="250" y="34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0" y="32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0" y="21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6"/>
                  </a:lnTo>
                  <a:lnTo>
                    <a:pt x="235" y="28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2" y="27"/>
                  </a:lnTo>
                  <a:lnTo>
                    <a:pt x="231" y="25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9" y="26"/>
                  </a:lnTo>
                  <a:lnTo>
                    <a:pt x="222" y="31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19" y="39"/>
                  </a:lnTo>
                  <a:lnTo>
                    <a:pt x="219" y="39"/>
                  </a:lnTo>
                  <a:lnTo>
                    <a:pt x="215" y="38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2"/>
                  </a:lnTo>
                  <a:lnTo>
                    <a:pt x="210" y="34"/>
                  </a:lnTo>
                  <a:lnTo>
                    <a:pt x="208" y="36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5" y="26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0" y="22"/>
                  </a:lnTo>
                  <a:lnTo>
                    <a:pt x="209" y="18"/>
                  </a:lnTo>
                  <a:lnTo>
                    <a:pt x="205" y="16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3" y="12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3" y="4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1" y="49"/>
                  </a:lnTo>
                  <a:lnTo>
                    <a:pt x="214" y="59"/>
                  </a:lnTo>
                  <a:lnTo>
                    <a:pt x="214" y="59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0" y="53"/>
                  </a:lnTo>
                  <a:lnTo>
                    <a:pt x="235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7" y="64"/>
                  </a:lnTo>
                  <a:lnTo>
                    <a:pt x="247" y="66"/>
                  </a:lnTo>
                  <a:lnTo>
                    <a:pt x="247" y="66"/>
                  </a:lnTo>
                  <a:lnTo>
                    <a:pt x="247" y="70"/>
                  </a:lnTo>
                  <a:lnTo>
                    <a:pt x="245" y="74"/>
                  </a:lnTo>
                  <a:lnTo>
                    <a:pt x="262" y="80"/>
                  </a:lnTo>
                  <a:close/>
                  <a:moveTo>
                    <a:pt x="375" y="74"/>
                  </a:moveTo>
                  <a:lnTo>
                    <a:pt x="395" y="65"/>
                  </a:lnTo>
                  <a:lnTo>
                    <a:pt x="375" y="56"/>
                  </a:lnTo>
                  <a:lnTo>
                    <a:pt x="375" y="56"/>
                  </a:lnTo>
                  <a:lnTo>
                    <a:pt x="342" y="56"/>
                  </a:lnTo>
                  <a:lnTo>
                    <a:pt x="289" y="55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375" y="74"/>
                  </a:lnTo>
                  <a:close/>
                  <a:moveTo>
                    <a:pt x="349" y="179"/>
                  </a:moveTo>
                  <a:lnTo>
                    <a:pt x="349" y="179"/>
                  </a:lnTo>
                  <a:lnTo>
                    <a:pt x="338" y="173"/>
                  </a:lnTo>
                  <a:lnTo>
                    <a:pt x="329" y="168"/>
                  </a:lnTo>
                  <a:lnTo>
                    <a:pt x="321" y="162"/>
                  </a:lnTo>
                  <a:lnTo>
                    <a:pt x="315" y="155"/>
                  </a:lnTo>
                  <a:lnTo>
                    <a:pt x="315" y="155"/>
                  </a:lnTo>
                  <a:lnTo>
                    <a:pt x="312" y="150"/>
                  </a:lnTo>
                  <a:lnTo>
                    <a:pt x="312" y="144"/>
                  </a:lnTo>
                  <a:lnTo>
                    <a:pt x="312" y="139"/>
                  </a:lnTo>
                  <a:lnTo>
                    <a:pt x="312" y="133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22" y="117"/>
                  </a:lnTo>
                  <a:lnTo>
                    <a:pt x="327" y="113"/>
                  </a:lnTo>
                  <a:lnTo>
                    <a:pt x="327" y="113"/>
                  </a:lnTo>
                  <a:lnTo>
                    <a:pt x="329" y="115"/>
                  </a:lnTo>
                  <a:lnTo>
                    <a:pt x="331" y="118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7" y="114"/>
                  </a:lnTo>
                  <a:lnTo>
                    <a:pt x="347" y="110"/>
                  </a:lnTo>
                  <a:lnTo>
                    <a:pt x="345" y="108"/>
                  </a:lnTo>
                  <a:lnTo>
                    <a:pt x="345" y="108"/>
                  </a:lnTo>
                  <a:lnTo>
                    <a:pt x="350" y="112"/>
                  </a:lnTo>
                  <a:lnTo>
                    <a:pt x="352" y="115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68" y="120"/>
                  </a:lnTo>
                  <a:lnTo>
                    <a:pt x="368" y="120"/>
                  </a:lnTo>
                  <a:lnTo>
                    <a:pt x="368" y="115"/>
                  </a:lnTo>
                  <a:lnTo>
                    <a:pt x="365" y="110"/>
                  </a:lnTo>
                  <a:lnTo>
                    <a:pt x="365" y="110"/>
                  </a:lnTo>
                  <a:lnTo>
                    <a:pt x="370" y="114"/>
                  </a:lnTo>
                  <a:lnTo>
                    <a:pt x="375" y="117"/>
                  </a:lnTo>
                  <a:lnTo>
                    <a:pt x="379" y="122"/>
                  </a:lnTo>
                  <a:lnTo>
                    <a:pt x="381" y="125"/>
                  </a:lnTo>
                  <a:lnTo>
                    <a:pt x="384" y="134"/>
                  </a:lnTo>
                  <a:lnTo>
                    <a:pt x="385" y="141"/>
                  </a:lnTo>
                  <a:lnTo>
                    <a:pt x="385" y="141"/>
                  </a:lnTo>
                  <a:lnTo>
                    <a:pt x="384" y="150"/>
                  </a:lnTo>
                  <a:lnTo>
                    <a:pt x="381" y="157"/>
                  </a:lnTo>
                  <a:lnTo>
                    <a:pt x="376" y="163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59" y="174"/>
                  </a:lnTo>
                  <a:lnTo>
                    <a:pt x="349" y="179"/>
                  </a:lnTo>
                  <a:close/>
                  <a:moveTo>
                    <a:pt x="334" y="284"/>
                  </a:moveTo>
                  <a:lnTo>
                    <a:pt x="334" y="284"/>
                  </a:lnTo>
                  <a:lnTo>
                    <a:pt x="333" y="282"/>
                  </a:lnTo>
                  <a:lnTo>
                    <a:pt x="333" y="282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34" y="284"/>
                  </a:lnTo>
                  <a:close/>
                  <a:moveTo>
                    <a:pt x="189" y="88"/>
                  </a:moveTo>
                  <a:lnTo>
                    <a:pt x="189" y="88"/>
                  </a:lnTo>
                  <a:lnTo>
                    <a:pt x="188" y="88"/>
                  </a:lnTo>
                  <a:lnTo>
                    <a:pt x="183" y="90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6" y="87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3" y="83"/>
                  </a:lnTo>
                  <a:lnTo>
                    <a:pt x="187" y="85"/>
                  </a:lnTo>
                  <a:lnTo>
                    <a:pt x="189" y="88"/>
                  </a:lnTo>
                  <a:close/>
                  <a:moveTo>
                    <a:pt x="406" y="243"/>
                  </a:moveTo>
                  <a:lnTo>
                    <a:pt x="406" y="243"/>
                  </a:lnTo>
                  <a:lnTo>
                    <a:pt x="412" y="244"/>
                  </a:lnTo>
                  <a:lnTo>
                    <a:pt x="417" y="243"/>
                  </a:lnTo>
                  <a:lnTo>
                    <a:pt x="417" y="243"/>
                  </a:lnTo>
                  <a:lnTo>
                    <a:pt x="415" y="236"/>
                  </a:lnTo>
                  <a:lnTo>
                    <a:pt x="414" y="225"/>
                  </a:lnTo>
                  <a:lnTo>
                    <a:pt x="414" y="225"/>
                  </a:lnTo>
                  <a:lnTo>
                    <a:pt x="411" y="225"/>
                  </a:lnTo>
                  <a:lnTo>
                    <a:pt x="407" y="225"/>
                  </a:lnTo>
                  <a:lnTo>
                    <a:pt x="403" y="223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6" y="215"/>
                  </a:lnTo>
                  <a:lnTo>
                    <a:pt x="396" y="215"/>
                  </a:lnTo>
                  <a:lnTo>
                    <a:pt x="388" y="205"/>
                  </a:lnTo>
                  <a:lnTo>
                    <a:pt x="380" y="198"/>
                  </a:lnTo>
                  <a:lnTo>
                    <a:pt x="371" y="191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76" y="179"/>
                  </a:lnTo>
                  <a:lnTo>
                    <a:pt x="385" y="172"/>
                  </a:lnTo>
                  <a:lnTo>
                    <a:pt x="391" y="166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6" y="156"/>
                  </a:lnTo>
                  <a:lnTo>
                    <a:pt x="398" y="149"/>
                  </a:lnTo>
                  <a:lnTo>
                    <a:pt x="398" y="141"/>
                  </a:lnTo>
                  <a:lnTo>
                    <a:pt x="398" y="133"/>
                  </a:lnTo>
                  <a:lnTo>
                    <a:pt x="396" y="124"/>
                  </a:lnTo>
                  <a:lnTo>
                    <a:pt x="392" y="115"/>
                  </a:lnTo>
                  <a:lnTo>
                    <a:pt x="386" y="108"/>
                  </a:lnTo>
                  <a:lnTo>
                    <a:pt x="381" y="104"/>
                  </a:lnTo>
                  <a:lnTo>
                    <a:pt x="376" y="101"/>
                  </a:lnTo>
                  <a:lnTo>
                    <a:pt x="376" y="101"/>
                  </a:lnTo>
                  <a:lnTo>
                    <a:pt x="369" y="97"/>
                  </a:lnTo>
                  <a:lnTo>
                    <a:pt x="360" y="95"/>
                  </a:lnTo>
                  <a:lnTo>
                    <a:pt x="353" y="93"/>
                  </a:lnTo>
                  <a:lnTo>
                    <a:pt x="345" y="93"/>
                  </a:lnTo>
                  <a:lnTo>
                    <a:pt x="333" y="96"/>
                  </a:lnTo>
                  <a:lnTo>
                    <a:pt x="323" y="98"/>
                  </a:lnTo>
                  <a:lnTo>
                    <a:pt x="323" y="98"/>
                  </a:lnTo>
                  <a:lnTo>
                    <a:pt x="317" y="102"/>
                  </a:lnTo>
                  <a:lnTo>
                    <a:pt x="311" y="107"/>
                  </a:lnTo>
                  <a:lnTo>
                    <a:pt x="306" y="112"/>
                  </a:lnTo>
                  <a:lnTo>
                    <a:pt x="302" y="118"/>
                  </a:lnTo>
                  <a:lnTo>
                    <a:pt x="300" y="125"/>
                  </a:lnTo>
                  <a:lnTo>
                    <a:pt x="297" y="133"/>
                  </a:lnTo>
                  <a:lnTo>
                    <a:pt x="297" y="14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300" y="156"/>
                  </a:lnTo>
                  <a:lnTo>
                    <a:pt x="302" y="162"/>
                  </a:lnTo>
                  <a:lnTo>
                    <a:pt x="306" y="168"/>
                  </a:lnTo>
                  <a:lnTo>
                    <a:pt x="310" y="172"/>
                  </a:lnTo>
                  <a:lnTo>
                    <a:pt x="321" y="179"/>
                  </a:lnTo>
                  <a:lnTo>
                    <a:pt x="333" y="187"/>
                  </a:lnTo>
                  <a:lnTo>
                    <a:pt x="333" y="187"/>
                  </a:lnTo>
                  <a:lnTo>
                    <a:pt x="323" y="191"/>
                  </a:lnTo>
                  <a:lnTo>
                    <a:pt x="316" y="199"/>
                  </a:lnTo>
                  <a:lnTo>
                    <a:pt x="313" y="203"/>
                  </a:lnTo>
                  <a:lnTo>
                    <a:pt x="312" y="207"/>
                  </a:lnTo>
                  <a:lnTo>
                    <a:pt x="311" y="212"/>
                  </a:lnTo>
                  <a:lnTo>
                    <a:pt x="310" y="218"/>
                  </a:lnTo>
                  <a:lnTo>
                    <a:pt x="310" y="218"/>
                  </a:lnTo>
                  <a:lnTo>
                    <a:pt x="311" y="226"/>
                  </a:lnTo>
                  <a:lnTo>
                    <a:pt x="313" y="234"/>
                  </a:lnTo>
                  <a:lnTo>
                    <a:pt x="315" y="244"/>
                  </a:lnTo>
                  <a:lnTo>
                    <a:pt x="315" y="250"/>
                  </a:lnTo>
                  <a:lnTo>
                    <a:pt x="313" y="257"/>
                  </a:lnTo>
                  <a:lnTo>
                    <a:pt x="313" y="257"/>
                  </a:lnTo>
                  <a:lnTo>
                    <a:pt x="315" y="257"/>
                  </a:lnTo>
                  <a:lnTo>
                    <a:pt x="320" y="255"/>
                  </a:lnTo>
                  <a:lnTo>
                    <a:pt x="326" y="250"/>
                  </a:lnTo>
                  <a:lnTo>
                    <a:pt x="326" y="250"/>
                  </a:lnTo>
                  <a:lnTo>
                    <a:pt x="328" y="243"/>
                  </a:lnTo>
                  <a:lnTo>
                    <a:pt x="329" y="23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32" y="231"/>
                  </a:lnTo>
                  <a:lnTo>
                    <a:pt x="333" y="237"/>
                  </a:lnTo>
                  <a:lnTo>
                    <a:pt x="333" y="242"/>
                  </a:lnTo>
                  <a:lnTo>
                    <a:pt x="332" y="247"/>
                  </a:lnTo>
                  <a:lnTo>
                    <a:pt x="332" y="247"/>
                  </a:lnTo>
                  <a:lnTo>
                    <a:pt x="337" y="244"/>
                  </a:lnTo>
                  <a:lnTo>
                    <a:pt x="339" y="242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3" y="231"/>
                  </a:lnTo>
                  <a:lnTo>
                    <a:pt x="343" y="222"/>
                  </a:lnTo>
                  <a:lnTo>
                    <a:pt x="340" y="216"/>
                  </a:lnTo>
                  <a:lnTo>
                    <a:pt x="339" y="211"/>
                  </a:lnTo>
                  <a:lnTo>
                    <a:pt x="339" y="211"/>
                  </a:lnTo>
                  <a:lnTo>
                    <a:pt x="338" y="206"/>
                  </a:lnTo>
                  <a:lnTo>
                    <a:pt x="339" y="201"/>
                  </a:lnTo>
                  <a:lnTo>
                    <a:pt x="343" y="196"/>
                  </a:lnTo>
                  <a:lnTo>
                    <a:pt x="347" y="194"/>
                  </a:lnTo>
                  <a:lnTo>
                    <a:pt x="347" y="194"/>
                  </a:lnTo>
                  <a:lnTo>
                    <a:pt x="359" y="200"/>
                  </a:lnTo>
                  <a:lnTo>
                    <a:pt x="359" y="200"/>
                  </a:lnTo>
                  <a:lnTo>
                    <a:pt x="364" y="204"/>
                  </a:lnTo>
                  <a:lnTo>
                    <a:pt x="371" y="210"/>
                  </a:lnTo>
                  <a:lnTo>
                    <a:pt x="379" y="218"/>
                  </a:lnTo>
                  <a:lnTo>
                    <a:pt x="382" y="223"/>
                  </a:lnTo>
                  <a:lnTo>
                    <a:pt x="385" y="230"/>
                  </a:lnTo>
                  <a:lnTo>
                    <a:pt x="385" y="230"/>
                  </a:lnTo>
                  <a:lnTo>
                    <a:pt x="388" y="237"/>
                  </a:lnTo>
                  <a:lnTo>
                    <a:pt x="390" y="244"/>
                  </a:lnTo>
                  <a:lnTo>
                    <a:pt x="390" y="250"/>
                  </a:lnTo>
                  <a:lnTo>
                    <a:pt x="390" y="257"/>
                  </a:lnTo>
                  <a:lnTo>
                    <a:pt x="387" y="265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0" y="276"/>
                  </a:lnTo>
                  <a:lnTo>
                    <a:pt x="375" y="282"/>
                  </a:lnTo>
                  <a:lnTo>
                    <a:pt x="368" y="286"/>
                  </a:lnTo>
                  <a:lnTo>
                    <a:pt x="359" y="287"/>
                  </a:lnTo>
                  <a:lnTo>
                    <a:pt x="359" y="287"/>
                  </a:lnTo>
                  <a:lnTo>
                    <a:pt x="358" y="287"/>
                  </a:lnTo>
                  <a:lnTo>
                    <a:pt x="358" y="287"/>
                  </a:lnTo>
                  <a:lnTo>
                    <a:pt x="348" y="287"/>
                  </a:lnTo>
                  <a:lnTo>
                    <a:pt x="348" y="287"/>
                  </a:lnTo>
                  <a:lnTo>
                    <a:pt x="339" y="285"/>
                  </a:lnTo>
                  <a:lnTo>
                    <a:pt x="339" y="285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25" y="279"/>
                  </a:lnTo>
                  <a:lnTo>
                    <a:pt x="313" y="271"/>
                  </a:lnTo>
                  <a:lnTo>
                    <a:pt x="301" y="263"/>
                  </a:lnTo>
                  <a:lnTo>
                    <a:pt x="289" y="250"/>
                  </a:lnTo>
                  <a:lnTo>
                    <a:pt x="289" y="250"/>
                  </a:lnTo>
                  <a:lnTo>
                    <a:pt x="273" y="231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8" y="220"/>
                  </a:lnTo>
                  <a:lnTo>
                    <a:pt x="273" y="220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80" y="209"/>
                  </a:lnTo>
                  <a:lnTo>
                    <a:pt x="280" y="198"/>
                  </a:lnTo>
                  <a:lnTo>
                    <a:pt x="280" y="19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77" y="188"/>
                  </a:lnTo>
                  <a:lnTo>
                    <a:pt x="268" y="185"/>
                  </a:lnTo>
                  <a:lnTo>
                    <a:pt x="264" y="184"/>
                  </a:lnTo>
                  <a:lnTo>
                    <a:pt x="259" y="182"/>
                  </a:lnTo>
                  <a:lnTo>
                    <a:pt x="256" y="179"/>
                  </a:lnTo>
                  <a:lnTo>
                    <a:pt x="253" y="176"/>
                  </a:lnTo>
                  <a:lnTo>
                    <a:pt x="253" y="176"/>
                  </a:lnTo>
                  <a:lnTo>
                    <a:pt x="257" y="177"/>
                  </a:lnTo>
                  <a:lnTo>
                    <a:pt x="261" y="178"/>
                  </a:lnTo>
                  <a:lnTo>
                    <a:pt x="266" y="179"/>
                  </a:lnTo>
                  <a:lnTo>
                    <a:pt x="266" y="179"/>
                  </a:lnTo>
                  <a:lnTo>
                    <a:pt x="277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3" y="16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47"/>
                  </a:lnTo>
                  <a:lnTo>
                    <a:pt x="283" y="147"/>
                  </a:lnTo>
                  <a:lnTo>
                    <a:pt x="275" y="147"/>
                  </a:lnTo>
                  <a:lnTo>
                    <a:pt x="267" y="146"/>
                  </a:lnTo>
                  <a:lnTo>
                    <a:pt x="267" y="146"/>
                  </a:lnTo>
                  <a:lnTo>
                    <a:pt x="258" y="142"/>
                  </a:lnTo>
                  <a:lnTo>
                    <a:pt x="254" y="140"/>
                  </a:lnTo>
                  <a:lnTo>
                    <a:pt x="252" y="136"/>
                  </a:lnTo>
                  <a:lnTo>
                    <a:pt x="252" y="136"/>
                  </a:lnTo>
                  <a:lnTo>
                    <a:pt x="256" y="137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72" y="140"/>
                  </a:lnTo>
                  <a:lnTo>
                    <a:pt x="278" y="139"/>
                  </a:lnTo>
                  <a:lnTo>
                    <a:pt x="283" y="139"/>
                  </a:lnTo>
                  <a:lnTo>
                    <a:pt x="284" y="137"/>
                  </a:lnTo>
                  <a:lnTo>
                    <a:pt x="284" y="137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5" y="113"/>
                  </a:lnTo>
                  <a:lnTo>
                    <a:pt x="285" y="107"/>
                  </a:lnTo>
                  <a:lnTo>
                    <a:pt x="285" y="107"/>
                  </a:lnTo>
                  <a:lnTo>
                    <a:pt x="281" y="107"/>
                  </a:lnTo>
                  <a:lnTo>
                    <a:pt x="274" y="106"/>
                  </a:lnTo>
                  <a:lnTo>
                    <a:pt x="266" y="102"/>
                  </a:lnTo>
                  <a:lnTo>
                    <a:pt x="262" y="99"/>
                  </a:lnTo>
                  <a:lnTo>
                    <a:pt x="257" y="96"/>
                  </a:lnTo>
                  <a:lnTo>
                    <a:pt x="257" y="96"/>
                  </a:lnTo>
                  <a:lnTo>
                    <a:pt x="256" y="93"/>
                  </a:lnTo>
                  <a:lnTo>
                    <a:pt x="256" y="91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7" y="74"/>
                  </a:lnTo>
                  <a:lnTo>
                    <a:pt x="240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61"/>
                  </a:lnTo>
                  <a:lnTo>
                    <a:pt x="231" y="60"/>
                  </a:lnTo>
                  <a:lnTo>
                    <a:pt x="226" y="60"/>
                  </a:lnTo>
                  <a:lnTo>
                    <a:pt x="226" y="60"/>
                  </a:lnTo>
                  <a:lnTo>
                    <a:pt x="221" y="61"/>
                  </a:lnTo>
                  <a:lnTo>
                    <a:pt x="219" y="64"/>
                  </a:lnTo>
                  <a:lnTo>
                    <a:pt x="215" y="68"/>
                  </a:lnTo>
                  <a:lnTo>
                    <a:pt x="188" y="55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5" y="79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5"/>
                  </a:lnTo>
                  <a:lnTo>
                    <a:pt x="163" y="86"/>
                  </a:lnTo>
                  <a:lnTo>
                    <a:pt x="163" y="86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104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49" y="109"/>
                  </a:lnTo>
                  <a:lnTo>
                    <a:pt x="149" y="112"/>
                  </a:lnTo>
                  <a:lnTo>
                    <a:pt x="151" y="117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5" y="123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71" y="114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81" y="108"/>
                  </a:lnTo>
                  <a:lnTo>
                    <a:pt x="186" y="108"/>
                  </a:lnTo>
                  <a:lnTo>
                    <a:pt x="186" y="108"/>
                  </a:lnTo>
                  <a:lnTo>
                    <a:pt x="191" y="108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7" y="114"/>
                  </a:lnTo>
                  <a:lnTo>
                    <a:pt x="198" y="119"/>
                  </a:lnTo>
                  <a:lnTo>
                    <a:pt x="198" y="124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2" y="124"/>
                  </a:lnTo>
                  <a:lnTo>
                    <a:pt x="186" y="123"/>
                  </a:lnTo>
                  <a:lnTo>
                    <a:pt x="178" y="123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62" y="128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8" y="131"/>
                  </a:lnTo>
                  <a:lnTo>
                    <a:pt x="136" y="129"/>
                  </a:lnTo>
                  <a:lnTo>
                    <a:pt x="136" y="129"/>
                  </a:lnTo>
                  <a:lnTo>
                    <a:pt x="136" y="125"/>
                  </a:lnTo>
                  <a:lnTo>
                    <a:pt x="136" y="123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28" y="134"/>
                  </a:lnTo>
                  <a:lnTo>
                    <a:pt x="129" y="139"/>
                  </a:lnTo>
                  <a:lnTo>
                    <a:pt x="132" y="141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40" y="144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30"/>
                  </a:lnTo>
                  <a:lnTo>
                    <a:pt x="177" y="129"/>
                  </a:lnTo>
                  <a:lnTo>
                    <a:pt x="182" y="130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92" y="135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2" y="140"/>
                  </a:lnTo>
                  <a:lnTo>
                    <a:pt x="189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6" y="141"/>
                  </a:lnTo>
                  <a:lnTo>
                    <a:pt x="172" y="139"/>
                  </a:lnTo>
                  <a:lnTo>
                    <a:pt x="171" y="136"/>
                  </a:lnTo>
                  <a:lnTo>
                    <a:pt x="171" y="136"/>
                  </a:lnTo>
                  <a:lnTo>
                    <a:pt x="168" y="141"/>
                  </a:lnTo>
                  <a:lnTo>
                    <a:pt x="168" y="141"/>
                  </a:lnTo>
                  <a:lnTo>
                    <a:pt x="167" y="144"/>
                  </a:lnTo>
                  <a:lnTo>
                    <a:pt x="167" y="146"/>
                  </a:lnTo>
                  <a:lnTo>
                    <a:pt x="168" y="147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66" y="151"/>
                  </a:lnTo>
                  <a:lnTo>
                    <a:pt x="165" y="153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52" y="161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6" y="180"/>
                  </a:lnTo>
                  <a:lnTo>
                    <a:pt x="159" y="185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6" y="188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1" y="179"/>
                  </a:lnTo>
                  <a:lnTo>
                    <a:pt x="184" y="174"/>
                  </a:lnTo>
                  <a:lnTo>
                    <a:pt x="184" y="174"/>
                  </a:lnTo>
                  <a:lnTo>
                    <a:pt x="179" y="185"/>
                  </a:lnTo>
                  <a:lnTo>
                    <a:pt x="176" y="191"/>
                  </a:lnTo>
                  <a:lnTo>
                    <a:pt x="171" y="196"/>
                  </a:lnTo>
                  <a:lnTo>
                    <a:pt x="167" y="200"/>
                  </a:lnTo>
                  <a:lnTo>
                    <a:pt x="167" y="200"/>
                  </a:lnTo>
                  <a:lnTo>
                    <a:pt x="151" y="211"/>
                  </a:lnTo>
                  <a:lnTo>
                    <a:pt x="129" y="223"/>
                  </a:lnTo>
                  <a:lnTo>
                    <a:pt x="116" y="231"/>
                  </a:lnTo>
                  <a:lnTo>
                    <a:pt x="103" y="236"/>
                  </a:lnTo>
                  <a:lnTo>
                    <a:pt x="90" y="241"/>
                  </a:lnTo>
                  <a:lnTo>
                    <a:pt x="76" y="243"/>
                  </a:lnTo>
                  <a:lnTo>
                    <a:pt x="76" y="243"/>
                  </a:lnTo>
                  <a:lnTo>
                    <a:pt x="73" y="242"/>
                  </a:lnTo>
                  <a:lnTo>
                    <a:pt x="68" y="241"/>
                  </a:lnTo>
                  <a:lnTo>
                    <a:pt x="59" y="234"/>
                  </a:lnTo>
                  <a:lnTo>
                    <a:pt x="50" y="228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4" y="222"/>
                  </a:lnTo>
                  <a:lnTo>
                    <a:pt x="42" y="221"/>
                  </a:lnTo>
                  <a:lnTo>
                    <a:pt x="39" y="222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28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6" y="231"/>
                  </a:lnTo>
                  <a:lnTo>
                    <a:pt x="16" y="231"/>
                  </a:lnTo>
                  <a:lnTo>
                    <a:pt x="16" y="232"/>
                  </a:lnTo>
                  <a:lnTo>
                    <a:pt x="20" y="232"/>
                  </a:lnTo>
                  <a:lnTo>
                    <a:pt x="23" y="231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0" y="233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9"/>
                  </a:lnTo>
                  <a:lnTo>
                    <a:pt x="30" y="242"/>
                  </a:lnTo>
                  <a:lnTo>
                    <a:pt x="36" y="244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9" y="250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41" y="250"/>
                  </a:lnTo>
                  <a:lnTo>
                    <a:pt x="34" y="248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0" y="243"/>
                  </a:lnTo>
                  <a:lnTo>
                    <a:pt x="16" y="243"/>
                  </a:lnTo>
                  <a:lnTo>
                    <a:pt x="15" y="245"/>
                  </a:lnTo>
                  <a:lnTo>
                    <a:pt x="14" y="248"/>
                  </a:lnTo>
                  <a:lnTo>
                    <a:pt x="14" y="248"/>
                  </a:lnTo>
                  <a:lnTo>
                    <a:pt x="12" y="249"/>
                  </a:lnTo>
                  <a:lnTo>
                    <a:pt x="11" y="249"/>
                  </a:lnTo>
                  <a:lnTo>
                    <a:pt x="7" y="252"/>
                  </a:lnTo>
                  <a:lnTo>
                    <a:pt x="5" y="253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65"/>
                  </a:lnTo>
                  <a:lnTo>
                    <a:pt x="6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9"/>
                  </a:lnTo>
                  <a:lnTo>
                    <a:pt x="12" y="259"/>
                  </a:lnTo>
                  <a:lnTo>
                    <a:pt x="15" y="264"/>
                  </a:lnTo>
                  <a:lnTo>
                    <a:pt x="18" y="266"/>
                  </a:lnTo>
                  <a:lnTo>
                    <a:pt x="23" y="266"/>
                  </a:lnTo>
                  <a:lnTo>
                    <a:pt x="28" y="266"/>
                  </a:lnTo>
                  <a:lnTo>
                    <a:pt x="39" y="265"/>
                  </a:lnTo>
                  <a:lnTo>
                    <a:pt x="44" y="265"/>
                  </a:lnTo>
                  <a:lnTo>
                    <a:pt x="47" y="265"/>
                  </a:lnTo>
                  <a:lnTo>
                    <a:pt x="47" y="265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4" y="268"/>
                  </a:lnTo>
                  <a:lnTo>
                    <a:pt x="36" y="269"/>
                  </a:lnTo>
                  <a:lnTo>
                    <a:pt x="31" y="270"/>
                  </a:lnTo>
                  <a:lnTo>
                    <a:pt x="26" y="272"/>
                  </a:lnTo>
                  <a:lnTo>
                    <a:pt x="25" y="274"/>
                  </a:lnTo>
                  <a:lnTo>
                    <a:pt x="23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2" y="280"/>
                  </a:lnTo>
                  <a:lnTo>
                    <a:pt x="20" y="285"/>
                  </a:lnTo>
                  <a:lnTo>
                    <a:pt x="18" y="287"/>
                  </a:lnTo>
                  <a:lnTo>
                    <a:pt x="18" y="291"/>
                  </a:lnTo>
                  <a:lnTo>
                    <a:pt x="20" y="295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25" y="292"/>
                  </a:lnTo>
                  <a:lnTo>
                    <a:pt x="27" y="288"/>
                  </a:lnTo>
                  <a:lnTo>
                    <a:pt x="28" y="287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6" y="287"/>
                  </a:lnTo>
                  <a:lnTo>
                    <a:pt x="39" y="290"/>
                  </a:lnTo>
                  <a:lnTo>
                    <a:pt x="43" y="290"/>
                  </a:lnTo>
                  <a:lnTo>
                    <a:pt x="48" y="287"/>
                  </a:lnTo>
                  <a:lnTo>
                    <a:pt x="48" y="287"/>
                  </a:lnTo>
                  <a:lnTo>
                    <a:pt x="53" y="284"/>
                  </a:lnTo>
                  <a:lnTo>
                    <a:pt x="57" y="281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66" y="285"/>
                  </a:lnTo>
                  <a:lnTo>
                    <a:pt x="69" y="286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69" y="291"/>
                  </a:lnTo>
                  <a:lnTo>
                    <a:pt x="66" y="295"/>
                  </a:lnTo>
                  <a:lnTo>
                    <a:pt x="64" y="297"/>
                  </a:lnTo>
                  <a:lnTo>
                    <a:pt x="64" y="297"/>
                  </a:lnTo>
                  <a:lnTo>
                    <a:pt x="65" y="297"/>
                  </a:lnTo>
                  <a:lnTo>
                    <a:pt x="69" y="297"/>
                  </a:lnTo>
                  <a:lnTo>
                    <a:pt x="73" y="296"/>
                  </a:lnTo>
                  <a:lnTo>
                    <a:pt x="75" y="293"/>
                  </a:lnTo>
                  <a:lnTo>
                    <a:pt x="77" y="290"/>
                  </a:lnTo>
                  <a:lnTo>
                    <a:pt x="77" y="290"/>
                  </a:lnTo>
                  <a:lnTo>
                    <a:pt x="79" y="288"/>
                  </a:lnTo>
                  <a:lnTo>
                    <a:pt x="80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6" y="287"/>
                  </a:lnTo>
                  <a:lnTo>
                    <a:pt x="87" y="286"/>
                  </a:lnTo>
                  <a:lnTo>
                    <a:pt x="87" y="282"/>
                  </a:lnTo>
                  <a:lnTo>
                    <a:pt x="87" y="279"/>
                  </a:lnTo>
                  <a:lnTo>
                    <a:pt x="87" y="276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93" y="271"/>
                  </a:lnTo>
                  <a:lnTo>
                    <a:pt x="98" y="268"/>
                  </a:lnTo>
                  <a:lnTo>
                    <a:pt x="109" y="263"/>
                  </a:lnTo>
                  <a:lnTo>
                    <a:pt x="109" y="263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1" y="279"/>
                  </a:lnTo>
                  <a:lnTo>
                    <a:pt x="138" y="271"/>
                  </a:lnTo>
                  <a:lnTo>
                    <a:pt x="138" y="271"/>
                  </a:lnTo>
                  <a:lnTo>
                    <a:pt x="136" y="265"/>
                  </a:lnTo>
                  <a:lnTo>
                    <a:pt x="138" y="260"/>
                  </a:lnTo>
                  <a:lnTo>
                    <a:pt x="141" y="254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45" y="250"/>
                  </a:lnTo>
                  <a:lnTo>
                    <a:pt x="144" y="257"/>
                  </a:lnTo>
                  <a:lnTo>
                    <a:pt x="144" y="264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3" y="245"/>
                  </a:lnTo>
                  <a:lnTo>
                    <a:pt x="173" y="245"/>
                  </a:lnTo>
                  <a:lnTo>
                    <a:pt x="176" y="255"/>
                  </a:lnTo>
                  <a:lnTo>
                    <a:pt x="181" y="264"/>
                  </a:lnTo>
                  <a:lnTo>
                    <a:pt x="187" y="271"/>
                  </a:lnTo>
                  <a:lnTo>
                    <a:pt x="191" y="274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9" y="282"/>
                  </a:lnTo>
                  <a:lnTo>
                    <a:pt x="225" y="287"/>
                  </a:lnTo>
                  <a:lnTo>
                    <a:pt x="263" y="298"/>
                  </a:lnTo>
                  <a:lnTo>
                    <a:pt x="263" y="298"/>
                  </a:lnTo>
                  <a:lnTo>
                    <a:pt x="274" y="302"/>
                  </a:lnTo>
                  <a:lnTo>
                    <a:pt x="283" y="306"/>
                  </a:lnTo>
                  <a:lnTo>
                    <a:pt x="283" y="306"/>
                  </a:lnTo>
                  <a:lnTo>
                    <a:pt x="285" y="307"/>
                  </a:lnTo>
                  <a:lnTo>
                    <a:pt x="285" y="308"/>
                  </a:lnTo>
                  <a:lnTo>
                    <a:pt x="284" y="312"/>
                  </a:lnTo>
                  <a:lnTo>
                    <a:pt x="280" y="314"/>
                  </a:lnTo>
                  <a:lnTo>
                    <a:pt x="280" y="314"/>
                  </a:lnTo>
                  <a:lnTo>
                    <a:pt x="285" y="318"/>
                  </a:lnTo>
                  <a:lnTo>
                    <a:pt x="295" y="324"/>
                  </a:lnTo>
                  <a:lnTo>
                    <a:pt x="295" y="324"/>
                  </a:lnTo>
                  <a:lnTo>
                    <a:pt x="301" y="330"/>
                  </a:lnTo>
                  <a:lnTo>
                    <a:pt x="305" y="338"/>
                  </a:lnTo>
                  <a:lnTo>
                    <a:pt x="309" y="347"/>
                  </a:lnTo>
                  <a:lnTo>
                    <a:pt x="311" y="357"/>
                  </a:lnTo>
                  <a:lnTo>
                    <a:pt x="311" y="357"/>
                  </a:lnTo>
                  <a:lnTo>
                    <a:pt x="313" y="366"/>
                  </a:lnTo>
                  <a:lnTo>
                    <a:pt x="313" y="374"/>
                  </a:lnTo>
                  <a:lnTo>
                    <a:pt x="313" y="382"/>
                  </a:lnTo>
                  <a:lnTo>
                    <a:pt x="313" y="385"/>
                  </a:lnTo>
                  <a:lnTo>
                    <a:pt x="312" y="387"/>
                  </a:lnTo>
                  <a:lnTo>
                    <a:pt x="312" y="387"/>
                  </a:lnTo>
                  <a:lnTo>
                    <a:pt x="310" y="389"/>
                  </a:lnTo>
                  <a:lnTo>
                    <a:pt x="307" y="390"/>
                  </a:lnTo>
                  <a:lnTo>
                    <a:pt x="304" y="392"/>
                  </a:lnTo>
                  <a:lnTo>
                    <a:pt x="296" y="394"/>
                  </a:lnTo>
                  <a:lnTo>
                    <a:pt x="299" y="404"/>
                  </a:lnTo>
                  <a:lnTo>
                    <a:pt x="299" y="404"/>
                  </a:lnTo>
                  <a:lnTo>
                    <a:pt x="304" y="404"/>
                  </a:lnTo>
                  <a:lnTo>
                    <a:pt x="309" y="403"/>
                  </a:lnTo>
                  <a:lnTo>
                    <a:pt x="313" y="401"/>
                  </a:lnTo>
                  <a:lnTo>
                    <a:pt x="313" y="401"/>
                  </a:lnTo>
                  <a:lnTo>
                    <a:pt x="312" y="403"/>
                  </a:lnTo>
                  <a:lnTo>
                    <a:pt x="312" y="403"/>
                  </a:lnTo>
                  <a:lnTo>
                    <a:pt x="309" y="409"/>
                  </a:lnTo>
                  <a:lnTo>
                    <a:pt x="307" y="414"/>
                  </a:lnTo>
                  <a:lnTo>
                    <a:pt x="318" y="421"/>
                  </a:lnTo>
                  <a:lnTo>
                    <a:pt x="318" y="421"/>
                  </a:lnTo>
                  <a:lnTo>
                    <a:pt x="323" y="409"/>
                  </a:lnTo>
                  <a:lnTo>
                    <a:pt x="326" y="405"/>
                  </a:lnTo>
                  <a:lnTo>
                    <a:pt x="328" y="403"/>
                  </a:lnTo>
                  <a:lnTo>
                    <a:pt x="328" y="403"/>
                  </a:lnTo>
                  <a:lnTo>
                    <a:pt x="331" y="403"/>
                  </a:lnTo>
                  <a:lnTo>
                    <a:pt x="334" y="404"/>
                  </a:lnTo>
                  <a:lnTo>
                    <a:pt x="339" y="406"/>
                  </a:lnTo>
                  <a:lnTo>
                    <a:pt x="344" y="409"/>
                  </a:lnTo>
                  <a:lnTo>
                    <a:pt x="350" y="414"/>
                  </a:lnTo>
                  <a:lnTo>
                    <a:pt x="355" y="420"/>
                  </a:lnTo>
                  <a:lnTo>
                    <a:pt x="360" y="426"/>
                  </a:lnTo>
                  <a:lnTo>
                    <a:pt x="364" y="433"/>
                  </a:lnTo>
                  <a:lnTo>
                    <a:pt x="364" y="433"/>
                  </a:lnTo>
                  <a:lnTo>
                    <a:pt x="365" y="439"/>
                  </a:lnTo>
                  <a:lnTo>
                    <a:pt x="366" y="446"/>
                  </a:lnTo>
                  <a:lnTo>
                    <a:pt x="366" y="452"/>
                  </a:lnTo>
                  <a:lnTo>
                    <a:pt x="365" y="459"/>
                  </a:lnTo>
                  <a:lnTo>
                    <a:pt x="364" y="465"/>
                  </a:lnTo>
                  <a:lnTo>
                    <a:pt x="361" y="470"/>
                  </a:lnTo>
                  <a:lnTo>
                    <a:pt x="358" y="474"/>
                  </a:lnTo>
                  <a:lnTo>
                    <a:pt x="354" y="476"/>
                  </a:lnTo>
                  <a:lnTo>
                    <a:pt x="354" y="476"/>
                  </a:lnTo>
                  <a:lnTo>
                    <a:pt x="350" y="476"/>
                  </a:lnTo>
                  <a:lnTo>
                    <a:pt x="348" y="475"/>
                  </a:lnTo>
                  <a:lnTo>
                    <a:pt x="339" y="471"/>
                  </a:lnTo>
                  <a:lnTo>
                    <a:pt x="332" y="468"/>
                  </a:lnTo>
                  <a:lnTo>
                    <a:pt x="329" y="468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6" y="471"/>
                  </a:lnTo>
                  <a:lnTo>
                    <a:pt x="322" y="474"/>
                  </a:lnTo>
                  <a:lnTo>
                    <a:pt x="316" y="477"/>
                  </a:lnTo>
                  <a:lnTo>
                    <a:pt x="313" y="480"/>
                  </a:lnTo>
                  <a:lnTo>
                    <a:pt x="311" y="484"/>
                  </a:lnTo>
                  <a:lnTo>
                    <a:pt x="311" y="488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8" y="488"/>
                  </a:lnTo>
                  <a:lnTo>
                    <a:pt x="321" y="486"/>
                  </a:lnTo>
                  <a:lnTo>
                    <a:pt x="323" y="486"/>
                  </a:lnTo>
                  <a:lnTo>
                    <a:pt x="323" y="486"/>
                  </a:lnTo>
                  <a:lnTo>
                    <a:pt x="325" y="487"/>
                  </a:lnTo>
                  <a:lnTo>
                    <a:pt x="325" y="488"/>
                  </a:lnTo>
                  <a:lnTo>
                    <a:pt x="327" y="491"/>
                  </a:lnTo>
                  <a:lnTo>
                    <a:pt x="327" y="491"/>
                  </a:lnTo>
                  <a:lnTo>
                    <a:pt x="328" y="492"/>
                  </a:lnTo>
                  <a:lnTo>
                    <a:pt x="331" y="492"/>
                  </a:lnTo>
                  <a:lnTo>
                    <a:pt x="338" y="492"/>
                  </a:lnTo>
                  <a:lnTo>
                    <a:pt x="344" y="491"/>
                  </a:lnTo>
                  <a:lnTo>
                    <a:pt x="347" y="491"/>
                  </a:lnTo>
                  <a:lnTo>
                    <a:pt x="348" y="492"/>
                  </a:lnTo>
                  <a:lnTo>
                    <a:pt x="348" y="492"/>
                  </a:lnTo>
                  <a:lnTo>
                    <a:pt x="348" y="493"/>
                  </a:lnTo>
                  <a:lnTo>
                    <a:pt x="347" y="493"/>
                  </a:lnTo>
                  <a:lnTo>
                    <a:pt x="343" y="493"/>
                  </a:lnTo>
                  <a:lnTo>
                    <a:pt x="343" y="493"/>
                  </a:lnTo>
                  <a:lnTo>
                    <a:pt x="331" y="496"/>
                  </a:lnTo>
                  <a:lnTo>
                    <a:pt x="326" y="498"/>
                  </a:lnTo>
                  <a:lnTo>
                    <a:pt x="322" y="501"/>
                  </a:lnTo>
                  <a:lnTo>
                    <a:pt x="322" y="501"/>
                  </a:lnTo>
                  <a:lnTo>
                    <a:pt x="322" y="502"/>
                  </a:lnTo>
                  <a:lnTo>
                    <a:pt x="322" y="504"/>
                  </a:lnTo>
                  <a:lnTo>
                    <a:pt x="322" y="504"/>
                  </a:lnTo>
                  <a:lnTo>
                    <a:pt x="320" y="508"/>
                  </a:lnTo>
                  <a:lnTo>
                    <a:pt x="316" y="511"/>
                  </a:lnTo>
                  <a:lnTo>
                    <a:pt x="313" y="514"/>
                  </a:lnTo>
                  <a:lnTo>
                    <a:pt x="312" y="518"/>
                  </a:lnTo>
                  <a:lnTo>
                    <a:pt x="312" y="522"/>
                  </a:lnTo>
                  <a:lnTo>
                    <a:pt x="312" y="522"/>
                  </a:lnTo>
                  <a:lnTo>
                    <a:pt x="313" y="527"/>
                  </a:lnTo>
                  <a:lnTo>
                    <a:pt x="316" y="529"/>
                  </a:lnTo>
                  <a:lnTo>
                    <a:pt x="320" y="533"/>
                  </a:lnTo>
                  <a:lnTo>
                    <a:pt x="320" y="533"/>
                  </a:lnTo>
                  <a:lnTo>
                    <a:pt x="320" y="530"/>
                  </a:lnTo>
                  <a:lnTo>
                    <a:pt x="321" y="527"/>
                  </a:lnTo>
                  <a:lnTo>
                    <a:pt x="322" y="522"/>
                  </a:lnTo>
                  <a:lnTo>
                    <a:pt x="322" y="519"/>
                  </a:lnTo>
                  <a:lnTo>
                    <a:pt x="325" y="519"/>
                  </a:lnTo>
                  <a:lnTo>
                    <a:pt x="325" y="519"/>
                  </a:lnTo>
                  <a:lnTo>
                    <a:pt x="326" y="519"/>
                  </a:lnTo>
                  <a:lnTo>
                    <a:pt x="328" y="520"/>
                  </a:lnTo>
                  <a:lnTo>
                    <a:pt x="329" y="523"/>
                  </a:lnTo>
                  <a:lnTo>
                    <a:pt x="332" y="523"/>
                  </a:lnTo>
                  <a:lnTo>
                    <a:pt x="332" y="523"/>
                  </a:lnTo>
                  <a:lnTo>
                    <a:pt x="334" y="523"/>
                  </a:lnTo>
                  <a:lnTo>
                    <a:pt x="338" y="520"/>
                  </a:lnTo>
                  <a:lnTo>
                    <a:pt x="345" y="513"/>
                  </a:lnTo>
                  <a:lnTo>
                    <a:pt x="353" y="507"/>
                  </a:lnTo>
                  <a:lnTo>
                    <a:pt x="355" y="504"/>
                  </a:lnTo>
                  <a:lnTo>
                    <a:pt x="358" y="504"/>
                  </a:lnTo>
                  <a:lnTo>
                    <a:pt x="358" y="504"/>
                  </a:lnTo>
                  <a:lnTo>
                    <a:pt x="359" y="506"/>
                  </a:lnTo>
                  <a:lnTo>
                    <a:pt x="358" y="507"/>
                  </a:lnTo>
                  <a:lnTo>
                    <a:pt x="353" y="511"/>
                  </a:lnTo>
                  <a:lnTo>
                    <a:pt x="348" y="515"/>
                  </a:lnTo>
                  <a:lnTo>
                    <a:pt x="345" y="518"/>
                  </a:lnTo>
                  <a:lnTo>
                    <a:pt x="344" y="522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8"/>
                  </a:lnTo>
                  <a:lnTo>
                    <a:pt x="349" y="530"/>
                  </a:lnTo>
                  <a:lnTo>
                    <a:pt x="350" y="533"/>
                  </a:lnTo>
                  <a:lnTo>
                    <a:pt x="350" y="533"/>
                  </a:lnTo>
                  <a:lnTo>
                    <a:pt x="352" y="535"/>
                  </a:lnTo>
                  <a:lnTo>
                    <a:pt x="354" y="539"/>
                  </a:lnTo>
                  <a:lnTo>
                    <a:pt x="356" y="541"/>
                  </a:lnTo>
                  <a:lnTo>
                    <a:pt x="360" y="542"/>
                  </a:lnTo>
                  <a:lnTo>
                    <a:pt x="368" y="545"/>
                  </a:lnTo>
                  <a:lnTo>
                    <a:pt x="371" y="545"/>
                  </a:lnTo>
                  <a:lnTo>
                    <a:pt x="371" y="545"/>
                  </a:lnTo>
                  <a:lnTo>
                    <a:pt x="370" y="542"/>
                  </a:lnTo>
                  <a:lnTo>
                    <a:pt x="366" y="539"/>
                  </a:lnTo>
                  <a:lnTo>
                    <a:pt x="363" y="534"/>
                  </a:lnTo>
                  <a:lnTo>
                    <a:pt x="363" y="533"/>
                  </a:lnTo>
                  <a:lnTo>
                    <a:pt x="363" y="530"/>
                  </a:lnTo>
                  <a:lnTo>
                    <a:pt x="363" y="530"/>
                  </a:lnTo>
                  <a:lnTo>
                    <a:pt x="364" y="529"/>
                  </a:lnTo>
                  <a:lnTo>
                    <a:pt x="366" y="530"/>
                  </a:lnTo>
                  <a:lnTo>
                    <a:pt x="369" y="530"/>
                  </a:lnTo>
                  <a:lnTo>
                    <a:pt x="371" y="529"/>
                  </a:lnTo>
                  <a:lnTo>
                    <a:pt x="371" y="529"/>
                  </a:lnTo>
                  <a:lnTo>
                    <a:pt x="371" y="527"/>
                  </a:lnTo>
                  <a:lnTo>
                    <a:pt x="371" y="519"/>
                  </a:lnTo>
                  <a:lnTo>
                    <a:pt x="371" y="515"/>
                  </a:lnTo>
                  <a:lnTo>
                    <a:pt x="372" y="511"/>
                  </a:lnTo>
                  <a:lnTo>
                    <a:pt x="376" y="506"/>
                  </a:lnTo>
                  <a:lnTo>
                    <a:pt x="381" y="500"/>
                  </a:lnTo>
                  <a:lnTo>
                    <a:pt x="381" y="500"/>
                  </a:lnTo>
                  <a:lnTo>
                    <a:pt x="384" y="503"/>
                  </a:lnTo>
                  <a:lnTo>
                    <a:pt x="386" y="504"/>
                  </a:lnTo>
                  <a:lnTo>
                    <a:pt x="391" y="506"/>
                  </a:lnTo>
                  <a:lnTo>
                    <a:pt x="391" y="506"/>
                  </a:lnTo>
                  <a:lnTo>
                    <a:pt x="392" y="507"/>
                  </a:lnTo>
                  <a:lnTo>
                    <a:pt x="393" y="508"/>
                  </a:lnTo>
                  <a:lnTo>
                    <a:pt x="393" y="513"/>
                  </a:lnTo>
                  <a:lnTo>
                    <a:pt x="393" y="519"/>
                  </a:lnTo>
                  <a:lnTo>
                    <a:pt x="393" y="519"/>
                  </a:lnTo>
                  <a:lnTo>
                    <a:pt x="395" y="518"/>
                  </a:lnTo>
                  <a:lnTo>
                    <a:pt x="397" y="514"/>
                  </a:lnTo>
                  <a:lnTo>
                    <a:pt x="399" y="508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402" y="500"/>
                  </a:lnTo>
                  <a:lnTo>
                    <a:pt x="404" y="495"/>
                  </a:lnTo>
                  <a:lnTo>
                    <a:pt x="404" y="495"/>
                  </a:lnTo>
                  <a:lnTo>
                    <a:pt x="406" y="492"/>
                  </a:lnTo>
                  <a:lnTo>
                    <a:pt x="404" y="491"/>
                  </a:lnTo>
                  <a:lnTo>
                    <a:pt x="401" y="487"/>
                  </a:lnTo>
                  <a:lnTo>
                    <a:pt x="399" y="485"/>
                  </a:lnTo>
                  <a:lnTo>
                    <a:pt x="398" y="481"/>
                  </a:lnTo>
                  <a:lnTo>
                    <a:pt x="397" y="475"/>
                  </a:lnTo>
                  <a:lnTo>
                    <a:pt x="397" y="468"/>
                  </a:lnTo>
                  <a:lnTo>
                    <a:pt x="397" y="468"/>
                  </a:lnTo>
                  <a:lnTo>
                    <a:pt x="397" y="465"/>
                  </a:lnTo>
                  <a:lnTo>
                    <a:pt x="396" y="464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0" y="458"/>
                  </a:lnTo>
                  <a:lnTo>
                    <a:pt x="390" y="457"/>
                  </a:lnTo>
                  <a:lnTo>
                    <a:pt x="391" y="457"/>
                  </a:lnTo>
                  <a:lnTo>
                    <a:pt x="391" y="457"/>
                  </a:lnTo>
                  <a:lnTo>
                    <a:pt x="396" y="458"/>
                  </a:lnTo>
                  <a:lnTo>
                    <a:pt x="401" y="458"/>
                  </a:lnTo>
                  <a:lnTo>
                    <a:pt x="406" y="457"/>
                  </a:lnTo>
                  <a:lnTo>
                    <a:pt x="406" y="457"/>
                  </a:lnTo>
                  <a:lnTo>
                    <a:pt x="406" y="442"/>
                  </a:lnTo>
                  <a:lnTo>
                    <a:pt x="407" y="434"/>
                  </a:lnTo>
                  <a:lnTo>
                    <a:pt x="406" y="431"/>
                  </a:lnTo>
                  <a:lnTo>
                    <a:pt x="406" y="431"/>
                  </a:lnTo>
                  <a:lnTo>
                    <a:pt x="401" y="431"/>
                  </a:lnTo>
                  <a:lnTo>
                    <a:pt x="396" y="430"/>
                  </a:lnTo>
                  <a:lnTo>
                    <a:pt x="393" y="428"/>
                  </a:lnTo>
                  <a:lnTo>
                    <a:pt x="391" y="426"/>
                  </a:lnTo>
                  <a:lnTo>
                    <a:pt x="391" y="426"/>
                  </a:lnTo>
                  <a:lnTo>
                    <a:pt x="395" y="426"/>
                  </a:lnTo>
                  <a:lnTo>
                    <a:pt x="399" y="426"/>
                  </a:lnTo>
                  <a:lnTo>
                    <a:pt x="403" y="426"/>
                  </a:lnTo>
                  <a:lnTo>
                    <a:pt x="406" y="423"/>
                  </a:lnTo>
                  <a:lnTo>
                    <a:pt x="406" y="423"/>
                  </a:lnTo>
                  <a:lnTo>
                    <a:pt x="406" y="411"/>
                  </a:lnTo>
                  <a:lnTo>
                    <a:pt x="404" y="403"/>
                  </a:lnTo>
                  <a:lnTo>
                    <a:pt x="404" y="400"/>
                  </a:lnTo>
                  <a:lnTo>
                    <a:pt x="403" y="399"/>
                  </a:lnTo>
                  <a:lnTo>
                    <a:pt x="403" y="399"/>
                  </a:lnTo>
                  <a:lnTo>
                    <a:pt x="398" y="400"/>
                  </a:lnTo>
                  <a:lnTo>
                    <a:pt x="395" y="400"/>
                  </a:lnTo>
                  <a:lnTo>
                    <a:pt x="391" y="399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86" y="396"/>
                  </a:lnTo>
                  <a:lnTo>
                    <a:pt x="385" y="394"/>
                  </a:lnTo>
                  <a:lnTo>
                    <a:pt x="385" y="390"/>
                  </a:lnTo>
                  <a:lnTo>
                    <a:pt x="384" y="388"/>
                  </a:lnTo>
                  <a:lnTo>
                    <a:pt x="384" y="387"/>
                  </a:lnTo>
                  <a:lnTo>
                    <a:pt x="382" y="385"/>
                  </a:lnTo>
                  <a:lnTo>
                    <a:pt x="382" y="385"/>
                  </a:lnTo>
                  <a:lnTo>
                    <a:pt x="375" y="383"/>
                  </a:lnTo>
                  <a:lnTo>
                    <a:pt x="368" y="379"/>
                  </a:lnTo>
                  <a:lnTo>
                    <a:pt x="364" y="376"/>
                  </a:lnTo>
                  <a:lnTo>
                    <a:pt x="360" y="373"/>
                  </a:lnTo>
                  <a:lnTo>
                    <a:pt x="360" y="373"/>
                  </a:lnTo>
                  <a:lnTo>
                    <a:pt x="358" y="369"/>
                  </a:lnTo>
                  <a:lnTo>
                    <a:pt x="358" y="366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4" y="366"/>
                  </a:lnTo>
                  <a:lnTo>
                    <a:pt x="366" y="366"/>
                  </a:lnTo>
                  <a:lnTo>
                    <a:pt x="370" y="365"/>
                  </a:lnTo>
                  <a:lnTo>
                    <a:pt x="371" y="345"/>
                  </a:lnTo>
                  <a:lnTo>
                    <a:pt x="371" y="345"/>
                  </a:lnTo>
                  <a:lnTo>
                    <a:pt x="369" y="345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1" y="341"/>
                  </a:lnTo>
                  <a:lnTo>
                    <a:pt x="359" y="339"/>
                  </a:lnTo>
                  <a:lnTo>
                    <a:pt x="358" y="336"/>
                  </a:lnTo>
                  <a:lnTo>
                    <a:pt x="358" y="336"/>
                  </a:lnTo>
                  <a:lnTo>
                    <a:pt x="360" y="338"/>
                  </a:lnTo>
                  <a:lnTo>
                    <a:pt x="365" y="339"/>
                  </a:lnTo>
                  <a:lnTo>
                    <a:pt x="365" y="339"/>
                  </a:lnTo>
                  <a:lnTo>
                    <a:pt x="370" y="339"/>
                  </a:lnTo>
                  <a:lnTo>
                    <a:pt x="372" y="338"/>
                  </a:lnTo>
                  <a:lnTo>
                    <a:pt x="375" y="315"/>
                  </a:lnTo>
                  <a:lnTo>
                    <a:pt x="375" y="315"/>
                  </a:lnTo>
                  <a:lnTo>
                    <a:pt x="371" y="315"/>
                  </a:lnTo>
                  <a:lnTo>
                    <a:pt x="368" y="314"/>
                  </a:lnTo>
                  <a:lnTo>
                    <a:pt x="364" y="313"/>
                  </a:lnTo>
                  <a:lnTo>
                    <a:pt x="363" y="309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71" y="306"/>
                  </a:lnTo>
                  <a:lnTo>
                    <a:pt x="379" y="302"/>
                  </a:lnTo>
                  <a:lnTo>
                    <a:pt x="385" y="297"/>
                  </a:lnTo>
                  <a:lnTo>
                    <a:pt x="390" y="292"/>
                  </a:lnTo>
                  <a:lnTo>
                    <a:pt x="395" y="286"/>
                  </a:lnTo>
                  <a:lnTo>
                    <a:pt x="398" y="279"/>
                  </a:lnTo>
                  <a:lnTo>
                    <a:pt x="402" y="272"/>
                  </a:lnTo>
                  <a:lnTo>
                    <a:pt x="403" y="265"/>
                  </a:lnTo>
                  <a:lnTo>
                    <a:pt x="403" y="265"/>
                  </a:lnTo>
                  <a:lnTo>
                    <a:pt x="409" y="268"/>
                  </a:lnTo>
                  <a:lnTo>
                    <a:pt x="413" y="268"/>
                  </a:lnTo>
                  <a:lnTo>
                    <a:pt x="415" y="268"/>
                  </a:lnTo>
                  <a:lnTo>
                    <a:pt x="415" y="268"/>
                  </a:lnTo>
                  <a:lnTo>
                    <a:pt x="417" y="259"/>
                  </a:lnTo>
                  <a:lnTo>
                    <a:pt x="417" y="249"/>
                  </a:lnTo>
                  <a:lnTo>
                    <a:pt x="417" y="249"/>
                  </a:lnTo>
                  <a:lnTo>
                    <a:pt x="411" y="248"/>
                  </a:lnTo>
                  <a:lnTo>
                    <a:pt x="408" y="247"/>
                  </a:lnTo>
                  <a:lnTo>
                    <a:pt x="406" y="24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8"/>
            <p:cNvSpPr/>
            <p:nvPr/>
          </p:nvSpPr>
          <p:spPr>
            <a:xfrm>
              <a:off x="876300" y="1428750"/>
              <a:ext cx="373063" cy="96838"/>
            </a:xfrm>
            <a:custGeom>
              <a:avLst/>
              <a:gdLst/>
              <a:ahLst/>
              <a:cxnLst/>
              <a:rect l="l" t="t" r="r" b="b"/>
              <a:pathLst>
                <a:path w="235" h="61" extrusionOk="0">
                  <a:moveTo>
                    <a:pt x="0" y="23"/>
                  </a:moveTo>
                  <a:lnTo>
                    <a:pt x="0" y="23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47" y="48"/>
                  </a:lnTo>
                  <a:lnTo>
                    <a:pt x="61" y="52"/>
                  </a:lnTo>
                  <a:lnTo>
                    <a:pt x="75" y="56"/>
                  </a:lnTo>
                  <a:lnTo>
                    <a:pt x="93" y="59"/>
                  </a:lnTo>
                  <a:lnTo>
                    <a:pt x="111" y="61"/>
                  </a:lnTo>
                  <a:lnTo>
                    <a:pt x="131" y="61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72" y="57"/>
                  </a:lnTo>
                  <a:lnTo>
                    <a:pt x="188" y="54"/>
                  </a:lnTo>
                  <a:lnTo>
                    <a:pt x="203" y="50"/>
                  </a:lnTo>
                  <a:lnTo>
                    <a:pt x="214" y="46"/>
                  </a:lnTo>
                  <a:lnTo>
                    <a:pt x="230" y="3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28" y="33"/>
                  </a:lnTo>
                  <a:lnTo>
                    <a:pt x="222" y="29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1" y="25"/>
                  </a:lnTo>
                  <a:lnTo>
                    <a:pt x="211" y="25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4" y="33"/>
                  </a:lnTo>
                  <a:lnTo>
                    <a:pt x="204" y="33"/>
                  </a:lnTo>
                  <a:lnTo>
                    <a:pt x="201" y="30"/>
                  </a:lnTo>
                  <a:lnTo>
                    <a:pt x="197" y="27"/>
                  </a:lnTo>
                  <a:lnTo>
                    <a:pt x="195" y="22"/>
                  </a:lnTo>
                  <a:lnTo>
                    <a:pt x="193" y="16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3" y="14"/>
                  </a:lnTo>
                  <a:lnTo>
                    <a:pt x="183" y="18"/>
                  </a:lnTo>
                  <a:lnTo>
                    <a:pt x="170" y="22"/>
                  </a:lnTo>
                  <a:lnTo>
                    <a:pt x="154" y="25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08" y="25"/>
                  </a:lnTo>
                  <a:lnTo>
                    <a:pt x="94" y="24"/>
                  </a:lnTo>
                  <a:lnTo>
                    <a:pt x="79" y="22"/>
                  </a:lnTo>
                  <a:lnTo>
                    <a:pt x="64" y="19"/>
                  </a:lnTo>
                  <a:lnTo>
                    <a:pt x="49" y="14"/>
                  </a:lnTo>
                  <a:lnTo>
                    <a:pt x="35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3" y="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8"/>
            <p:cNvSpPr/>
            <p:nvPr/>
          </p:nvSpPr>
          <p:spPr>
            <a:xfrm>
              <a:off x="792163" y="1114425"/>
              <a:ext cx="381000" cy="271463"/>
            </a:xfrm>
            <a:custGeom>
              <a:avLst/>
              <a:gdLst/>
              <a:ahLst/>
              <a:cxnLst/>
              <a:rect l="l" t="t" r="r" b="b"/>
              <a:pathLst>
                <a:path w="240" h="171" extrusionOk="0">
                  <a:moveTo>
                    <a:pt x="232" y="21"/>
                  </a:moveTo>
                  <a:lnTo>
                    <a:pt x="232" y="21"/>
                  </a:lnTo>
                  <a:lnTo>
                    <a:pt x="225" y="16"/>
                  </a:lnTo>
                  <a:lnTo>
                    <a:pt x="219" y="14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5"/>
                  </a:lnTo>
                  <a:lnTo>
                    <a:pt x="216" y="3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89" y="9"/>
                  </a:lnTo>
                  <a:lnTo>
                    <a:pt x="170" y="17"/>
                  </a:lnTo>
                  <a:lnTo>
                    <a:pt x="153" y="27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25" y="37"/>
                  </a:lnTo>
                  <a:lnTo>
                    <a:pt x="118" y="36"/>
                  </a:lnTo>
                  <a:lnTo>
                    <a:pt x="117" y="34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22" y="48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0" y="52"/>
                  </a:lnTo>
                  <a:lnTo>
                    <a:pt x="116" y="53"/>
                  </a:lnTo>
                  <a:lnTo>
                    <a:pt x="114" y="55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22" y="63"/>
                  </a:lnTo>
                  <a:lnTo>
                    <a:pt x="127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6"/>
                  </a:lnTo>
                  <a:lnTo>
                    <a:pt x="131" y="71"/>
                  </a:lnTo>
                  <a:lnTo>
                    <a:pt x="127" y="77"/>
                  </a:lnTo>
                  <a:lnTo>
                    <a:pt x="122" y="82"/>
                  </a:lnTo>
                  <a:lnTo>
                    <a:pt x="111" y="92"/>
                  </a:lnTo>
                  <a:lnTo>
                    <a:pt x="105" y="96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87" y="102"/>
                  </a:lnTo>
                  <a:lnTo>
                    <a:pt x="75" y="104"/>
                  </a:lnTo>
                  <a:lnTo>
                    <a:pt x="68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7" y="97"/>
                  </a:lnTo>
                  <a:lnTo>
                    <a:pt x="53" y="92"/>
                  </a:lnTo>
                  <a:lnTo>
                    <a:pt x="50" y="87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4" y="85"/>
                  </a:lnTo>
                  <a:lnTo>
                    <a:pt x="28" y="86"/>
                  </a:lnTo>
                  <a:lnTo>
                    <a:pt x="23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8" y="92"/>
                  </a:lnTo>
                  <a:lnTo>
                    <a:pt x="32" y="93"/>
                  </a:lnTo>
                  <a:lnTo>
                    <a:pt x="32" y="95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5" y="106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6" y="115"/>
                  </a:lnTo>
                  <a:lnTo>
                    <a:pt x="40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1" y="108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6" y="111"/>
                  </a:lnTo>
                  <a:lnTo>
                    <a:pt x="13" y="111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9" y="122"/>
                  </a:lnTo>
                  <a:lnTo>
                    <a:pt x="12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20" y="134"/>
                  </a:lnTo>
                  <a:lnTo>
                    <a:pt x="25" y="134"/>
                  </a:lnTo>
                  <a:lnTo>
                    <a:pt x="35" y="133"/>
                  </a:lnTo>
                  <a:lnTo>
                    <a:pt x="45" y="131"/>
                  </a:lnTo>
                  <a:lnTo>
                    <a:pt x="50" y="131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3"/>
                  </a:lnTo>
                  <a:lnTo>
                    <a:pt x="48" y="134"/>
                  </a:lnTo>
                  <a:lnTo>
                    <a:pt x="40" y="135"/>
                  </a:lnTo>
                  <a:lnTo>
                    <a:pt x="30" y="136"/>
                  </a:lnTo>
                  <a:lnTo>
                    <a:pt x="26" y="139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3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60"/>
                  </a:lnTo>
                  <a:lnTo>
                    <a:pt x="20" y="163"/>
                  </a:lnTo>
                  <a:lnTo>
                    <a:pt x="24" y="167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9" y="169"/>
                  </a:lnTo>
                  <a:lnTo>
                    <a:pt x="28" y="165"/>
                  </a:lnTo>
                  <a:lnTo>
                    <a:pt x="28" y="161"/>
                  </a:lnTo>
                  <a:lnTo>
                    <a:pt x="29" y="160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2" y="160"/>
                  </a:lnTo>
                  <a:lnTo>
                    <a:pt x="35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40" y="162"/>
                  </a:lnTo>
                  <a:lnTo>
                    <a:pt x="42" y="161"/>
                  </a:lnTo>
                  <a:lnTo>
                    <a:pt x="48" y="156"/>
                  </a:lnTo>
                  <a:lnTo>
                    <a:pt x="55" y="150"/>
                  </a:lnTo>
                  <a:lnTo>
                    <a:pt x="58" y="146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9" y="141"/>
                  </a:lnTo>
                  <a:lnTo>
                    <a:pt x="72" y="140"/>
                  </a:lnTo>
                  <a:lnTo>
                    <a:pt x="73" y="141"/>
                  </a:lnTo>
                  <a:lnTo>
                    <a:pt x="73" y="142"/>
                  </a:lnTo>
                  <a:lnTo>
                    <a:pt x="73" y="146"/>
                  </a:lnTo>
                  <a:lnTo>
                    <a:pt x="73" y="149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8" y="151"/>
                  </a:lnTo>
                  <a:lnTo>
                    <a:pt x="79" y="152"/>
                  </a:lnTo>
                  <a:lnTo>
                    <a:pt x="79" y="155"/>
                  </a:lnTo>
                  <a:lnTo>
                    <a:pt x="78" y="157"/>
                  </a:lnTo>
                  <a:lnTo>
                    <a:pt x="75" y="161"/>
                  </a:lnTo>
                  <a:lnTo>
                    <a:pt x="73" y="163"/>
                  </a:lnTo>
                  <a:lnTo>
                    <a:pt x="73" y="163"/>
                  </a:lnTo>
                  <a:lnTo>
                    <a:pt x="77" y="163"/>
                  </a:lnTo>
                  <a:lnTo>
                    <a:pt x="82" y="162"/>
                  </a:lnTo>
                  <a:lnTo>
                    <a:pt x="87" y="157"/>
                  </a:lnTo>
                  <a:lnTo>
                    <a:pt x="89" y="155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9"/>
                  </a:lnTo>
                  <a:lnTo>
                    <a:pt x="93" y="149"/>
                  </a:lnTo>
                  <a:lnTo>
                    <a:pt x="95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8" y="145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99" y="135"/>
                  </a:lnTo>
                  <a:lnTo>
                    <a:pt x="101" y="134"/>
                  </a:lnTo>
                  <a:lnTo>
                    <a:pt x="106" y="133"/>
                  </a:lnTo>
                  <a:lnTo>
                    <a:pt x="111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5" y="122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2" y="120"/>
                  </a:lnTo>
                  <a:lnTo>
                    <a:pt x="123" y="124"/>
                  </a:lnTo>
                  <a:lnTo>
                    <a:pt x="127" y="128"/>
                  </a:lnTo>
                  <a:lnTo>
                    <a:pt x="131" y="130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49" y="125"/>
                  </a:lnTo>
                  <a:lnTo>
                    <a:pt x="149" y="125"/>
                  </a:lnTo>
                  <a:lnTo>
                    <a:pt x="155" y="123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55" y="117"/>
                  </a:lnTo>
                  <a:lnTo>
                    <a:pt x="153" y="114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0" y="107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4" y="109"/>
                  </a:lnTo>
                  <a:lnTo>
                    <a:pt x="159" y="113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101"/>
                  </a:lnTo>
                  <a:lnTo>
                    <a:pt x="180" y="97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7"/>
                  </a:lnTo>
                  <a:lnTo>
                    <a:pt x="179" y="85"/>
                  </a:lnTo>
                  <a:lnTo>
                    <a:pt x="176" y="77"/>
                  </a:lnTo>
                  <a:lnTo>
                    <a:pt x="174" y="71"/>
                  </a:lnTo>
                  <a:lnTo>
                    <a:pt x="174" y="68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211" y="49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8" y="31"/>
                  </a:lnTo>
                  <a:lnTo>
                    <a:pt x="235" y="26"/>
                  </a:lnTo>
                  <a:lnTo>
                    <a:pt x="232" y="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8"/>
            <p:cNvSpPr/>
            <p:nvPr/>
          </p:nvSpPr>
          <p:spPr>
            <a:xfrm>
              <a:off x="738188" y="1357313"/>
              <a:ext cx="161925" cy="153988"/>
            </a:xfrm>
            <a:custGeom>
              <a:avLst/>
              <a:gdLst/>
              <a:ahLst/>
              <a:cxnLst/>
              <a:rect l="l" t="t" r="r" b="b"/>
              <a:pathLst>
                <a:path w="102" h="97" extrusionOk="0">
                  <a:moveTo>
                    <a:pt x="0" y="29"/>
                  </a:moveTo>
                  <a:lnTo>
                    <a:pt x="0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4"/>
                  </a:lnTo>
                  <a:lnTo>
                    <a:pt x="46" y="41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5" y="80"/>
                  </a:lnTo>
                  <a:lnTo>
                    <a:pt x="64" y="86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4" y="94"/>
                  </a:lnTo>
                  <a:lnTo>
                    <a:pt x="65" y="96"/>
                  </a:lnTo>
                  <a:lnTo>
                    <a:pt x="68" y="97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9" y="94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84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80" y="68"/>
                  </a:lnTo>
                  <a:lnTo>
                    <a:pt x="82" y="63"/>
                  </a:lnTo>
                  <a:lnTo>
                    <a:pt x="86" y="61"/>
                  </a:lnTo>
                  <a:lnTo>
                    <a:pt x="89" y="58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3" y="54"/>
                  </a:lnTo>
                  <a:lnTo>
                    <a:pt x="91" y="51"/>
                  </a:lnTo>
                  <a:lnTo>
                    <a:pt x="91" y="47"/>
                  </a:lnTo>
                  <a:lnTo>
                    <a:pt x="91" y="43"/>
                  </a:lnTo>
                  <a:lnTo>
                    <a:pt x="92" y="39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100" y="21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9"/>
                  </a:lnTo>
                  <a:lnTo>
                    <a:pt x="101" y="7"/>
                  </a:lnTo>
                  <a:lnTo>
                    <a:pt x="98" y="4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90" y="19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9" y="31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54" y="21"/>
                  </a:lnTo>
                  <a:lnTo>
                    <a:pt x="41" y="1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6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8"/>
            <p:cNvSpPr/>
            <p:nvPr/>
          </p:nvSpPr>
          <p:spPr>
            <a:xfrm>
              <a:off x="735013" y="708025"/>
              <a:ext cx="38100" cy="46038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8" y="29"/>
                  </a:moveTo>
                  <a:lnTo>
                    <a:pt x="8" y="29"/>
                  </a:lnTo>
                  <a:lnTo>
                    <a:pt x="18" y="28"/>
                  </a:lnTo>
                  <a:lnTo>
                    <a:pt x="24" y="2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8"/>
            <p:cNvSpPr/>
            <p:nvPr/>
          </p:nvSpPr>
          <p:spPr>
            <a:xfrm>
              <a:off x="782638" y="696913"/>
              <a:ext cx="58738" cy="5715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7" y="26"/>
                  </a:moveTo>
                  <a:lnTo>
                    <a:pt x="37" y="26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8"/>
            <p:cNvSpPr/>
            <p:nvPr/>
          </p:nvSpPr>
          <p:spPr>
            <a:xfrm>
              <a:off x="790575" y="700088"/>
              <a:ext cx="73025" cy="80963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46" y="38"/>
                  </a:moveTo>
                  <a:lnTo>
                    <a:pt x="46" y="29"/>
                  </a:lnTo>
                  <a:lnTo>
                    <a:pt x="46" y="29"/>
                  </a:lnTo>
                  <a:lnTo>
                    <a:pt x="44" y="28"/>
                  </a:lnTo>
                  <a:lnTo>
                    <a:pt x="43" y="24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37" y="51"/>
                  </a:lnTo>
                  <a:lnTo>
                    <a:pt x="46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8"/>
            <p:cNvSpPr/>
            <p:nvPr/>
          </p:nvSpPr>
          <p:spPr>
            <a:xfrm>
              <a:off x="795338" y="790575"/>
              <a:ext cx="58738" cy="20638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" y="13"/>
                  </a:moveTo>
                  <a:lnTo>
                    <a:pt x="34" y="13"/>
                  </a:lnTo>
                  <a:lnTo>
                    <a:pt x="34" y="13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8"/>
            <p:cNvSpPr/>
            <p:nvPr/>
          </p:nvSpPr>
          <p:spPr>
            <a:xfrm>
              <a:off x="798513" y="820738"/>
              <a:ext cx="58738" cy="68263"/>
            </a:xfrm>
            <a:custGeom>
              <a:avLst/>
              <a:gdLst/>
              <a:ahLst/>
              <a:cxnLst/>
              <a:rect l="l" t="t" r="r" b="b"/>
              <a:pathLst>
                <a:path w="37" h="43" extrusionOk="0">
                  <a:moveTo>
                    <a:pt x="3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8"/>
            <p:cNvSpPr/>
            <p:nvPr/>
          </p:nvSpPr>
          <p:spPr>
            <a:xfrm>
              <a:off x="796925" y="885825"/>
              <a:ext cx="77788" cy="68263"/>
            </a:xfrm>
            <a:custGeom>
              <a:avLst/>
              <a:gdLst/>
              <a:ahLst/>
              <a:cxnLst/>
              <a:rect l="l" t="t" r="r" b="b"/>
              <a:pathLst>
                <a:path w="49" h="43" extrusionOk="0">
                  <a:moveTo>
                    <a:pt x="49" y="12"/>
                  </a:moveTo>
                  <a:lnTo>
                    <a:pt x="49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7"/>
                  </a:lnTo>
                  <a:lnTo>
                    <a:pt x="16" y="43"/>
                  </a:lnTo>
                  <a:lnTo>
                    <a:pt x="37" y="18"/>
                  </a:lnTo>
                  <a:lnTo>
                    <a:pt x="49" y="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8"/>
            <p:cNvSpPr/>
            <p:nvPr/>
          </p:nvSpPr>
          <p:spPr>
            <a:xfrm>
              <a:off x="833438" y="911225"/>
              <a:ext cx="115888" cy="68263"/>
            </a:xfrm>
            <a:custGeom>
              <a:avLst/>
              <a:gdLst/>
              <a:ahLst/>
              <a:cxnLst/>
              <a:rect l="l" t="t" r="r" b="b"/>
              <a:pathLst>
                <a:path w="73" h="43" extrusionOk="0">
                  <a:moveTo>
                    <a:pt x="19" y="5"/>
                  </a:moveTo>
                  <a:lnTo>
                    <a:pt x="0" y="3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45" y="35"/>
                  </a:lnTo>
                  <a:lnTo>
                    <a:pt x="58" y="26"/>
                  </a:lnTo>
                  <a:lnTo>
                    <a:pt x="73" y="16"/>
                  </a:lnTo>
                  <a:lnTo>
                    <a:pt x="30" y="0"/>
                  </a:lnTo>
                  <a:lnTo>
                    <a:pt x="19" y="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8"/>
            <p:cNvSpPr/>
            <p:nvPr/>
          </p:nvSpPr>
          <p:spPr>
            <a:xfrm>
              <a:off x="866775" y="666750"/>
              <a:ext cx="30163" cy="123825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5" y="33"/>
                  </a:moveTo>
                  <a:lnTo>
                    <a:pt x="15" y="3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4" y="50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5" y="7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6" y="35"/>
                  </a:lnTo>
                  <a:lnTo>
                    <a:pt x="15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8"/>
            <p:cNvSpPr/>
            <p:nvPr/>
          </p:nvSpPr>
          <p:spPr>
            <a:xfrm>
              <a:off x="896938" y="703263"/>
              <a:ext cx="80963" cy="58738"/>
            </a:xfrm>
            <a:custGeom>
              <a:avLst/>
              <a:gdLst/>
              <a:ahLst/>
              <a:cxnLst/>
              <a:rect l="l" t="t" r="r" b="b"/>
              <a:pathLst>
                <a:path w="51" h="37" extrusionOk="0">
                  <a:moveTo>
                    <a:pt x="28" y="31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8" y="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8"/>
            <p:cNvSpPr/>
            <p:nvPr/>
          </p:nvSpPr>
          <p:spPr>
            <a:xfrm>
              <a:off x="998538" y="625475"/>
              <a:ext cx="161925" cy="127000"/>
            </a:xfrm>
            <a:custGeom>
              <a:avLst/>
              <a:gdLst/>
              <a:ahLst/>
              <a:cxnLst/>
              <a:rect l="l" t="t" r="r" b="b"/>
              <a:pathLst>
                <a:path w="102" h="80" extrusionOk="0">
                  <a:moveTo>
                    <a:pt x="71" y="80"/>
                  </a:moveTo>
                  <a:lnTo>
                    <a:pt x="102" y="41"/>
                  </a:lnTo>
                  <a:lnTo>
                    <a:pt x="102" y="41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6" y="47"/>
                  </a:lnTo>
                  <a:lnTo>
                    <a:pt x="81" y="47"/>
                  </a:lnTo>
                  <a:lnTo>
                    <a:pt x="77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8" y="54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2" y="55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1"/>
                  </a:lnTo>
                  <a:lnTo>
                    <a:pt x="67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7" y="34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9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3"/>
                  </a:lnTo>
                  <a:lnTo>
                    <a:pt x="39" y="53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4" y="74"/>
                  </a:lnTo>
                  <a:lnTo>
                    <a:pt x="71" y="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8"/>
            <p:cNvSpPr/>
            <p:nvPr/>
          </p:nvSpPr>
          <p:spPr>
            <a:xfrm>
              <a:off x="1128713" y="712788"/>
              <a:ext cx="193675" cy="33338"/>
            </a:xfrm>
            <a:custGeom>
              <a:avLst/>
              <a:gdLst/>
              <a:ahLst/>
              <a:cxnLst/>
              <a:rect l="l" t="t" r="r" b="b"/>
              <a:pathLst>
                <a:path w="122" h="21" extrusionOk="0">
                  <a:moveTo>
                    <a:pt x="102" y="19"/>
                  </a:moveTo>
                  <a:lnTo>
                    <a:pt x="122" y="1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69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2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8"/>
            <p:cNvSpPr/>
            <p:nvPr/>
          </p:nvSpPr>
          <p:spPr>
            <a:xfrm>
              <a:off x="1190625" y="796925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73" h="71" extrusionOk="0">
                  <a:moveTo>
                    <a:pt x="37" y="71"/>
                  </a:moveTo>
                  <a:lnTo>
                    <a:pt x="37" y="71"/>
                  </a:lnTo>
                  <a:lnTo>
                    <a:pt x="26" y="65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7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8" y="6"/>
                  </a:lnTo>
                  <a:lnTo>
                    <a:pt x="63" y="9"/>
                  </a:lnTo>
                  <a:lnTo>
                    <a:pt x="67" y="14"/>
                  </a:lnTo>
                  <a:lnTo>
                    <a:pt x="69" y="17"/>
                  </a:lnTo>
                  <a:lnTo>
                    <a:pt x="72" y="26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4" y="55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7" y="66"/>
                  </a:lnTo>
                  <a:lnTo>
                    <a:pt x="37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8"/>
            <p:cNvSpPr/>
            <p:nvPr/>
          </p:nvSpPr>
          <p:spPr>
            <a:xfrm>
              <a:off x="1222375" y="10731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8"/>
            <p:cNvSpPr/>
            <p:nvPr/>
          </p:nvSpPr>
          <p:spPr>
            <a:xfrm>
              <a:off x="974725" y="755650"/>
              <a:ext cx="20638" cy="127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8"/>
            <p:cNvSpPr/>
            <p:nvPr/>
          </p:nvSpPr>
          <p:spPr>
            <a:xfrm>
              <a:off x="695325" y="712788"/>
              <a:ext cx="661988" cy="777875"/>
            </a:xfrm>
            <a:custGeom>
              <a:avLst/>
              <a:gdLst/>
              <a:ahLst/>
              <a:cxnLst/>
              <a:rect l="l" t="t" r="r" b="b"/>
              <a:pathLst>
                <a:path w="417" h="490" extrusionOk="0">
                  <a:moveTo>
                    <a:pt x="406" y="188"/>
                  </a:moveTo>
                  <a:lnTo>
                    <a:pt x="406" y="188"/>
                  </a:lnTo>
                  <a:lnTo>
                    <a:pt x="412" y="189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15" y="181"/>
                  </a:lnTo>
                  <a:lnTo>
                    <a:pt x="414" y="170"/>
                  </a:lnTo>
                  <a:lnTo>
                    <a:pt x="414" y="170"/>
                  </a:lnTo>
                  <a:lnTo>
                    <a:pt x="411" y="170"/>
                  </a:lnTo>
                  <a:lnTo>
                    <a:pt x="407" y="170"/>
                  </a:lnTo>
                  <a:lnTo>
                    <a:pt x="403" y="168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396" y="160"/>
                  </a:lnTo>
                  <a:lnTo>
                    <a:pt x="396" y="160"/>
                  </a:lnTo>
                  <a:lnTo>
                    <a:pt x="388" y="150"/>
                  </a:lnTo>
                  <a:lnTo>
                    <a:pt x="380" y="143"/>
                  </a:lnTo>
                  <a:lnTo>
                    <a:pt x="371" y="136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76" y="124"/>
                  </a:lnTo>
                  <a:lnTo>
                    <a:pt x="385" y="117"/>
                  </a:lnTo>
                  <a:lnTo>
                    <a:pt x="391" y="111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96" y="101"/>
                  </a:lnTo>
                  <a:lnTo>
                    <a:pt x="398" y="94"/>
                  </a:lnTo>
                  <a:lnTo>
                    <a:pt x="398" y="86"/>
                  </a:lnTo>
                  <a:lnTo>
                    <a:pt x="398" y="78"/>
                  </a:lnTo>
                  <a:lnTo>
                    <a:pt x="396" y="69"/>
                  </a:lnTo>
                  <a:lnTo>
                    <a:pt x="392" y="60"/>
                  </a:lnTo>
                  <a:lnTo>
                    <a:pt x="386" y="53"/>
                  </a:lnTo>
                  <a:lnTo>
                    <a:pt x="381" y="49"/>
                  </a:lnTo>
                  <a:lnTo>
                    <a:pt x="376" y="46"/>
                  </a:lnTo>
                  <a:lnTo>
                    <a:pt x="376" y="46"/>
                  </a:lnTo>
                  <a:lnTo>
                    <a:pt x="369" y="42"/>
                  </a:lnTo>
                  <a:lnTo>
                    <a:pt x="360" y="40"/>
                  </a:lnTo>
                  <a:lnTo>
                    <a:pt x="353" y="38"/>
                  </a:lnTo>
                  <a:lnTo>
                    <a:pt x="345" y="38"/>
                  </a:lnTo>
                  <a:lnTo>
                    <a:pt x="33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7" y="47"/>
                  </a:lnTo>
                  <a:lnTo>
                    <a:pt x="311" y="52"/>
                  </a:lnTo>
                  <a:lnTo>
                    <a:pt x="306" y="57"/>
                  </a:lnTo>
                  <a:lnTo>
                    <a:pt x="302" y="63"/>
                  </a:lnTo>
                  <a:lnTo>
                    <a:pt x="300" y="70"/>
                  </a:lnTo>
                  <a:lnTo>
                    <a:pt x="297" y="78"/>
                  </a:lnTo>
                  <a:lnTo>
                    <a:pt x="297" y="85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300" y="101"/>
                  </a:lnTo>
                  <a:lnTo>
                    <a:pt x="302" y="107"/>
                  </a:lnTo>
                  <a:lnTo>
                    <a:pt x="306" y="113"/>
                  </a:lnTo>
                  <a:lnTo>
                    <a:pt x="310" y="117"/>
                  </a:lnTo>
                  <a:lnTo>
                    <a:pt x="321" y="124"/>
                  </a:lnTo>
                  <a:lnTo>
                    <a:pt x="333" y="132"/>
                  </a:lnTo>
                  <a:lnTo>
                    <a:pt x="333" y="132"/>
                  </a:lnTo>
                  <a:lnTo>
                    <a:pt x="323" y="136"/>
                  </a:lnTo>
                  <a:lnTo>
                    <a:pt x="316" y="144"/>
                  </a:lnTo>
                  <a:lnTo>
                    <a:pt x="313" y="148"/>
                  </a:lnTo>
                  <a:lnTo>
                    <a:pt x="312" y="152"/>
                  </a:lnTo>
                  <a:lnTo>
                    <a:pt x="311" y="157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1" y="171"/>
                  </a:lnTo>
                  <a:lnTo>
                    <a:pt x="313" y="179"/>
                  </a:lnTo>
                  <a:lnTo>
                    <a:pt x="315" y="189"/>
                  </a:lnTo>
                  <a:lnTo>
                    <a:pt x="315" y="195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5" y="202"/>
                  </a:lnTo>
                  <a:lnTo>
                    <a:pt x="320" y="200"/>
                  </a:lnTo>
                  <a:lnTo>
                    <a:pt x="326" y="195"/>
                  </a:lnTo>
                  <a:lnTo>
                    <a:pt x="326" y="195"/>
                  </a:lnTo>
                  <a:lnTo>
                    <a:pt x="328" y="188"/>
                  </a:lnTo>
                  <a:lnTo>
                    <a:pt x="329" y="181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2" y="176"/>
                  </a:lnTo>
                  <a:lnTo>
                    <a:pt x="333" y="182"/>
                  </a:lnTo>
                  <a:lnTo>
                    <a:pt x="333" y="187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7" y="189"/>
                  </a:lnTo>
                  <a:lnTo>
                    <a:pt x="339" y="187"/>
                  </a:lnTo>
                  <a:lnTo>
                    <a:pt x="342" y="184"/>
                  </a:lnTo>
                  <a:lnTo>
                    <a:pt x="342" y="184"/>
                  </a:lnTo>
                  <a:lnTo>
                    <a:pt x="343" y="176"/>
                  </a:lnTo>
                  <a:lnTo>
                    <a:pt x="343" y="167"/>
                  </a:lnTo>
                  <a:lnTo>
                    <a:pt x="340" y="161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38" y="151"/>
                  </a:lnTo>
                  <a:lnTo>
                    <a:pt x="339" y="146"/>
                  </a:lnTo>
                  <a:lnTo>
                    <a:pt x="343" y="141"/>
                  </a:lnTo>
                  <a:lnTo>
                    <a:pt x="347" y="139"/>
                  </a:lnTo>
                  <a:lnTo>
                    <a:pt x="347" y="139"/>
                  </a:lnTo>
                  <a:lnTo>
                    <a:pt x="359" y="145"/>
                  </a:lnTo>
                  <a:lnTo>
                    <a:pt x="359" y="145"/>
                  </a:lnTo>
                  <a:lnTo>
                    <a:pt x="364" y="149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2" y="168"/>
                  </a:lnTo>
                  <a:lnTo>
                    <a:pt x="385" y="175"/>
                  </a:lnTo>
                  <a:lnTo>
                    <a:pt x="385" y="175"/>
                  </a:lnTo>
                  <a:lnTo>
                    <a:pt x="388" y="182"/>
                  </a:lnTo>
                  <a:lnTo>
                    <a:pt x="390" y="189"/>
                  </a:lnTo>
                  <a:lnTo>
                    <a:pt x="390" y="195"/>
                  </a:lnTo>
                  <a:lnTo>
                    <a:pt x="390" y="202"/>
                  </a:lnTo>
                  <a:lnTo>
                    <a:pt x="387" y="210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0" y="221"/>
                  </a:lnTo>
                  <a:lnTo>
                    <a:pt x="375" y="227"/>
                  </a:lnTo>
                  <a:lnTo>
                    <a:pt x="368" y="231"/>
                  </a:lnTo>
                  <a:lnTo>
                    <a:pt x="359" y="232"/>
                  </a:lnTo>
                  <a:lnTo>
                    <a:pt x="359" y="232"/>
                  </a:lnTo>
                  <a:lnTo>
                    <a:pt x="358" y="232"/>
                  </a:lnTo>
                  <a:lnTo>
                    <a:pt x="358" y="232"/>
                  </a:lnTo>
                  <a:lnTo>
                    <a:pt x="348" y="232"/>
                  </a:lnTo>
                  <a:lnTo>
                    <a:pt x="348" y="232"/>
                  </a:lnTo>
                  <a:lnTo>
                    <a:pt x="339" y="230"/>
                  </a:lnTo>
                  <a:lnTo>
                    <a:pt x="339" y="230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25" y="224"/>
                  </a:lnTo>
                  <a:lnTo>
                    <a:pt x="313" y="216"/>
                  </a:lnTo>
                  <a:lnTo>
                    <a:pt x="301" y="208"/>
                  </a:lnTo>
                  <a:lnTo>
                    <a:pt x="289" y="195"/>
                  </a:lnTo>
                  <a:lnTo>
                    <a:pt x="289" y="195"/>
                  </a:lnTo>
                  <a:lnTo>
                    <a:pt x="273" y="176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8" y="165"/>
                  </a:lnTo>
                  <a:lnTo>
                    <a:pt x="273" y="165"/>
                  </a:lnTo>
                  <a:lnTo>
                    <a:pt x="279" y="165"/>
                  </a:lnTo>
                  <a:lnTo>
                    <a:pt x="279" y="165"/>
                  </a:lnTo>
                  <a:lnTo>
                    <a:pt x="280" y="154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33"/>
                  </a:lnTo>
                  <a:lnTo>
                    <a:pt x="280" y="133"/>
                  </a:lnTo>
                  <a:lnTo>
                    <a:pt x="277" y="133"/>
                  </a:lnTo>
                  <a:lnTo>
                    <a:pt x="268" y="130"/>
                  </a:lnTo>
                  <a:lnTo>
                    <a:pt x="264" y="129"/>
                  </a:lnTo>
                  <a:lnTo>
                    <a:pt x="259" y="127"/>
                  </a:lnTo>
                  <a:lnTo>
                    <a:pt x="256" y="124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7" y="122"/>
                  </a:lnTo>
                  <a:lnTo>
                    <a:pt x="261" y="123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77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3" y="112"/>
                  </a:lnTo>
                  <a:lnTo>
                    <a:pt x="283" y="102"/>
                  </a:lnTo>
                  <a:lnTo>
                    <a:pt x="283" y="102"/>
                  </a:lnTo>
                  <a:lnTo>
                    <a:pt x="283" y="92"/>
                  </a:lnTo>
                  <a:lnTo>
                    <a:pt x="283" y="92"/>
                  </a:lnTo>
                  <a:lnTo>
                    <a:pt x="275" y="92"/>
                  </a:lnTo>
                  <a:lnTo>
                    <a:pt x="267" y="91"/>
                  </a:lnTo>
                  <a:lnTo>
                    <a:pt x="267" y="91"/>
                  </a:lnTo>
                  <a:lnTo>
                    <a:pt x="258" y="87"/>
                  </a:lnTo>
                  <a:lnTo>
                    <a:pt x="254" y="85"/>
                  </a:lnTo>
                  <a:lnTo>
                    <a:pt x="252" y="81"/>
                  </a:lnTo>
                  <a:lnTo>
                    <a:pt x="252" y="81"/>
                  </a:lnTo>
                  <a:lnTo>
                    <a:pt x="256" y="82"/>
                  </a:lnTo>
                  <a:lnTo>
                    <a:pt x="266" y="85"/>
                  </a:lnTo>
                  <a:lnTo>
                    <a:pt x="266" y="85"/>
                  </a:lnTo>
                  <a:lnTo>
                    <a:pt x="272" y="85"/>
                  </a:lnTo>
                  <a:lnTo>
                    <a:pt x="278" y="84"/>
                  </a:lnTo>
                  <a:lnTo>
                    <a:pt x="283" y="84"/>
                  </a:lnTo>
                  <a:lnTo>
                    <a:pt x="284" y="82"/>
                  </a:lnTo>
                  <a:lnTo>
                    <a:pt x="284" y="82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5" y="58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1" y="52"/>
                  </a:lnTo>
                  <a:lnTo>
                    <a:pt x="274" y="51"/>
                  </a:lnTo>
                  <a:lnTo>
                    <a:pt x="266" y="47"/>
                  </a:lnTo>
                  <a:lnTo>
                    <a:pt x="262" y="44"/>
                  </a:lnTo>
                  <a:lnTo>
                    <a:pt x="257" y="41"/>
                  </a:lnTo>
                  <a:lnTo>
                    <a:pt x="257" y="41"/>
                  </a:lnTo>
                  <a:lnTo>
                    <a:pt x="256" y="38"/>
                  </a:lnTo>
                  <a:lnTo>
                    <a:pt x="256" y="36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7" y="19"/>
                  </a:lnTo>
                  <a:lnTo>
                    <a:pt x="240" y="15"/>
                  </a:lnTo>
                  <a:lnTo>
                    <a:pt x="240" y="13"/>
                  </a:lnTo>
                  <a:lnTo>
                    <a:pt x="240" y="13"/>
                  </a:lnTo>
                  <a:lnTo>
                    <a:pt x="238" y="9"/>
                  </a:lnTo>
                  <a:lnTo>
                    <a:pt x="235" y="6"/>
                  </a:lnTo>
                  <a:lnTo>
                    <a:pt x="231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1" y="6"/>
                  </a:lnTo>
                  <a:lnTo>
                    <a:pt x="219" y="9"/>
                  </a:lnTo>
                  <a:lnTo>
                    <a:pt x="215" y="13"/>
                  </a:lnTo>
                  <a:lnTo>
                    <a:pt x="188" y="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5" y="24"/>
                  </a:lnTo>
                  <a:lnTo>
                    <a:pt x="165" y="26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30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1" y="49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51" y="62"/>
                  </a:lnTo>
                  <a:lnTo>
                    <a:pt x="157" y="67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9" y="67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5" y="68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71" y="59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1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91" y="53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7" y="59"/>
                  </a:lnTo>
                  <a:lnTo>
                    <a:pt x="198" y="64"/>
                  </a:lnTo>
                  <a:lnTo>
                    <a:pt x="198" y="69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2" y="69"/>
                  </a:lnTo>
                  <a:lnTo>
                    <a:pt x="186" y="68"/>
                  </a:lnTo>
                  <a:lnTo>
                    <a:pt x="178" y="68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2" y="73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4" y="79"/>
                  </a:lnTo>
                  <a:lnTo>
                    <a:pt x="140" y="79"/>
                  </a:lnTo>
                  <a:lnTo>
                    <a:pt x="138" y="76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6" y="70"/>
                  </a:lnTo>
                  <a:lnTo>
                    <a:pt x="136" y="68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4" y="68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9"/>
                  </a:lnTo>
                  <a:lnTo>
                    <a:pt x="129" y="84"/>
                  </a:lnTo>
                  <a:lnTo>
                    <a:pt x="132" y="86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40" y="89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5"/>
                  </a:lnTo>
                  <a:lnTo>
                    <a:pt x="177" y="74"/>
                  </a:lnTo>
                  <a:lnTo>
                    <a:pt x="182" y="75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2" y="80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2" y="85"/>
                  </a:lnTo>
                  <a:lnTo>
                    <a:pt x="189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1" y="81"/>
                  </a:lnTo>
                  <a:lnTo>
                    <a:pt x="171" y="81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8" y="92"/>
                  </a:lnTo>
                  <a:lnTo>
                    <a:pt x="167" y="95"/>
                  </a:lnTo>
                  <a:lnTo>
                    <a:pt x="167" y="95"/>
                  </a:lnTo>
                  <a:lnTo>
                    <a:pt x="166" y="96"/>
                  </a:lnTo>
                  <a:lnTo>
                    <a:pt x="165" y="98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52" y="106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6" y="125"/>
                  </a:lnTo>
                  <a:lnTo>
                    <a:pt x="159" y="130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6" y="133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81" y="124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79" y="130"/>
                  </a:lnTo>
                  <a:lnTo>
                    <a:pt x="176" y="136"/>
                  </a:lnTo>
                  <a:lnTo>
                    <a:pt x="171" y="141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51" y="156"/>
                  </a:lnTo>
                  <a:lnTo>
                    <a:pt x="129" y="168"/>
                  </a:lnTo>
                  <a:lnTo>
                    <a:pt x="116" y="176"/>
                  </a:lnTo>
                  <a:lnTo>
                    <a:pt x="103" y="181"/>
                  </a:lnTo>
                  <a:lnTo>
                    <a:pt x="90" y="186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3" y="187"/>
                  </a:lnTo>
                  <a:lnTo>
                    <a:pt x="68" y="186"/>
                  </a:lnTo>
                  <a:lnTo>
                    <a:pt x="59" y="179"/>
                  </a:lnTo>
                  <a:lnTo>
                    <a:pt x="50" y="173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4" y="167"/>
                  </a:lnTo>
                  <a:lnTo>
                    <a:pt x="42" y="166"/>
                  </a:lnTo>
                  <a:lnTo>
                    <a:pt x="39" y="167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3" y="170"/>
                  </a:lnTo>
                  <a:lnTo>
                    <a:pt x="28" y="170"/>
                  </a:lnTo>
                  <a:lnTo>
                    <a:pt x="21" y="171"/>
                  </a:lnTo>
                  <a:lnTo>
                    <a:pt x="18" y="173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7"/>
                  </a:lnTo>
                  <a:lnTo>
                    <a:pt x="20" y="177"/>
                  </a:lnTo>
                  <a:lnTo>
                    <a:pt x="23" y="176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30" y="178"/>
                  </a:lnTo>
                  <a:lnTo>
                    <a:pt x="28" y="179"/>
                  </a:lnTo>
                  <a:lnTo>
                    <a:pt x="27" y="181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4"/>
                  </a:lnTo>
                  <a:lnTo>
                    <a:pt x="30" y="187"/>
                  </a:lnTo>
                  <a:lnTo>
                    <a:pt x="36" y="189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9" y="195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1" y="195"/>
                  </a:lnTo>
                  <a:lnTo>
                    <a:pt x="34" y="193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188"/>
                  </a:lnTo>
                  <a:lnTo>
                    <a:pt x="16" y="188"/>
                  </a:lnTo>
                  <a:lnTo>
                    <a:pt x="15" y="190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2" y="194"/>
                  </a:lnTo>
                  <a:lnTo>
                    <a:pt x="11" y="194"/>
                  </a:lnTo>
                  <a:lnTo>
                    <a:pt x="7" y="197"/>
                  </a:lnTo>
                  <a:lnTo>
                    <a:pt x="5" y="198"/>
                  </a:lnTo>
                  <a:lnTo>
                    <a:pt x="2" y="202"/>
                  </a:lnTo>
                  <a:lnTo>
                    <a:pt x="1" y="205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0"/>
                  </a:lnTo>
                  <a:lnTo>
                    <a:pt x="6" y="206"/>
                  </a:lnTo>
                  <a:lnTo>
                    <a:pt x="10" y="204"/>
                  </a:lnTo>
                  <a:lnTo>
                    <a:pt x="12" y="203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5" y="209"/>
                  </a:lnTo>
                  <a:lnTo>
                    <a:pt x="18" y="211"/>
                  </a:lnTo>
                  <a:lnTo>
                    <a:pt x="23" y="211"/>
                  </a:lnTo>
                  <a:lnTo>
                    <a:pt x="28" y="211"/>
                  </a:lnTo>
                  <a:lnTo>
                    <a:pt x="39" y="210"/>
                  </a:lnTo>
                  <a:lnTo>
                    <a:pt x="44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4" y="213"/>
                  </a:lnTo>
                  <a:lnTo>
                    <a:pt x="36" y="214"/>
                  </a:lnTo>
                  <a:lnTo>
                    <a:pt x="31" y="215"/>
                  </a:lnTo>
                  <a:lnTo>
                    <a:pt x="26" y="217"/>
                  </a:lnTo>
                  <a:lnTo>
                    <a:pt x="25" y="219"/>
                  </a:lnTo>
                  <a:lnTo>
                    <a:pt x="23" y="221"/>
                  </a:lnTo>
                  <a:lnTo>
                    <a:pt x="25" y="222"/>
                  </a:lnTo>
                  <a:lnTo>
                    <a:pt x="25" y="222"/>
                  </a:lnTo>
                  <a:lnTo>
                    <a:pt x="22" y="225"/>
                  </a:lnTo>
                  <a:lnTo>
                    <a:pt x="20" y="230"/>
                  </a:lnTo>
                  <a:lnTo>
                    <a:pt x="18" y="232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37"/>
                  </a:lnTo>
                  <a:lnTo>
                    <a:pt x="27" y="233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6" y="232"/>
                  </a:lnTo>
                  <a:lnTo>
                    <a:pt x="39" y="235"/>
                  </a:lnTo>
                  <a:lnTo>
                    <a:pt x="43" y="235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3" y="229"/>
                  </a:lnTo>
                  <a:lnTo>
                    <a:pt x="57" y="226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6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9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69" y="236"/>
                  </a:lnTo>
                  <a:lnTo>
                    <a:pt x="66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9" y="242"/>
                  </a:lnTo>
                  <a:lnTo>
                    <a:pt x="73" y="241"/>
                  </a:lnTo>
                  <a:lnTo>
                    <a:pt x="75" y="238"/>
                  </a:lnTo>
                  <a:lnTo>
                    <a:pt x="77" y="235"/>
                  </a:lnTo>
                  <a:lnTo>
                    <a:pt x="77" y="235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87" y="221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3" y="216"/>
                  </a:lnTo>
                  <a:lnTo>
                    <a:pt x="98" y="213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8" y="213"/>
                  </a:lnTo>
                  <a:lnTo>
                    <a:pt x="108" y="217"/>
                  </a:lnTo>
                  <a:lnTo>
                    <a:pt x="111" y="224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0"/>
                  </a:lnTo>
                  <a:lnTo>
                    <a:pt x="138" y="205"/>
                  </a:lnTo>
                  <a:lnTo>
                    <a:pt x="141" y="199"/>
                  </a:lnTo>
                  <a:lnTo>
                    <a:pt x="145" y="193"/>
                  </a:lnTo>
                  <a:lnTo>
                    <a:pt x="145" y="193"/>
                  </a:lnTo>
                  <a:lnTo>
                    <a:pt x="145" y="195"/>
                  </a:lnTo>
                  <a:lnTo>
                    <a:pt x="144" y="202"/>
                  </a:lnTo>
                  <a:lnTo>
                    <a:pt x="144" y="209"/>
                  </a:lnTo>
                  <a:lnTo>
                    <a:pt x="144" y="213"/>
                  </a:lnTo>
                  <a:lnTo>
                    <a:pt x="145" y="214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1" y="199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6" y="200"/>
                  </a:lnTo>
                  <a:lnTo>
                    <a:pt x="181" y="209"/>
                  </a:lnTo>
                  <a:lnTo>
                    <a:pt x="187" y="216"/>
                  </a:lnTo>
                  <a:lnTo>
                    <a:pt x="191" y="219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209" y="227"/>
                  </a:lnTo>
                  <a:lnTo>
                    <a:pt x="225" y="232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74" y="247"/>
                  </a:lnTo>
                  <a:lnTo>
                    <a:pt x="283" y="251"/>
                  </a:lnTo>
                  <a:lnTo>
                    <a:pt x="283" y="251"/>
                  </a:lnTo>
                  <a:lnTo>
                    <a:pt x="285" y="252"/>
                  </a:lnTo>
                  <a:lnTo>
                    <a:pt x="285" y="253"/>
                  </a:lnTo>
                  <a:lnTo>
                    <a:pt x="284" y="257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85" y="263"/>
                  </a:lnTo>
                  <a:lnTo>
                    <a:pt x="295" y="269"/>
                  </a:lnTo>
                  <a:lnTo>
                    <a:pt x="295" y="269"/>
                  </a:lnTo>
                  <a:lnTo>
                    <a:pt x="301" y="275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1" y="302"/>
                  </a:lnTo>
                  <a:lnTo>
                    <a:pt x="311" y="302"/>
                  </a:lnTo>
                  <a:lnTo>
                    <a:pt x="313" y="311"/>
                  </a:lnTo>
                  <a:lnTo>
                    <a:pt x="313" y="319"/>
                  </a:lnTo>
                  <a:lnTo>
                    <a:pt x="313" y="327"/>
                  </a:lnTo>
                  <a:lnTo>
                    <a:pt x="313" y="330"/>
                  </a:lnTo>
                  <a:lnTo>
                    <a:pt x="312" y="332"/>
                  </a:lnTo>
                  <a:lnTo>
                    <a:pt x="312" y="332"/>
                  </a:lnTo>
                  <a:lnTo>
                    <a:pt x="310" y="334"/>
                  </a:lnTo>
                  <a:lnTo>
                    <a:pt x="307" y="335"/>
                  </a:lnTo>
                  <a:lnTo>
                    <a:pt x="304" y="337"/>
                  </a:lnTo>
                  <a:lnTo>
                    <a:pt x="296" y="339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304" y="349"/>
                  </a:lnTo>
                  <a:lnTo>
                    <a:pt x="309" y="348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2" y="348"/>
                  </a:lnTo>
                  <a:lnTo>
                    <a:pt x="312" y="348"/>
                  </a:lnTo>
                  <a:lnTo>
                    <a:pt x="309" y="354"/>
                  </a:lnTo>
                  <a:lnTo>
                    <a:pt x="307" y="359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23" y="354"/>
                  </a:lnTo>
                  <a:lnTo>
                    <a:pt x="326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49"/>
                  </a:lnTo>
                  <a:lnTo>
                    <a:pt x="339" y="351"/>
                  </a:lnTo>
                  <a:lnTo>
                    <a:pt x="344" y="354"/>
                  </a:lnTo>
                  <a:lnTo>
                    <a:pt x="350" y="359"/>
                  </a:lnTo>
                  <a:lnTo>
                    <a:pt x="355" y="365"/>
                  </a:lnTo>
                  <a:lnTo>
                    <a:pt x="360" y="371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5" y="384"/>
                  </a:lnTo>
                  <a:lnTo>
                    <a:pt x="366" y="391"/>
                  </a:lnTo>
                  <a:lnTo>
                    <a:pt x="366" y="397"/>
                  </a:lnTo>
                  <a:lnTo>
                    <a:pt x="365" y="404"/>
                  </a:lnTo>
                  <a:lnTo>
                    <a:pt x="364" y="410"/>
                  </a:lnTo>
                  <a:lnTo>
                    <a:pt x="361" y="415"/>
                  </a:lnTo>
                  <a:lnTo>
                    <a:pt x="358" y="419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0" y="421"/>
                  </a:lnTo>
                  <a:lnTo>
                    <a:pt x="348" y="420"/>
                  </a:lnTo>
                  <a:lnTo>
                    <a:pt x="339" y="416"/>
                  </a:lnTo>
                  <a:lnTo>
                    <a:pt x="332" y="413"/>
                  </a:lnTo>
                  <a:lnTo>
                    <a:pt x="329" y="413"/>
                  </a:lnTo>
                  <a:lnTo>
                    <a:pt x="327" y="415"/>
                  </a:lnTo>
                  <a:lnTo>
                    <a:pt x="327" y="415"/>
                  </a:lnTo>
                  <a:lnTo>
                    <a:pt x="326" y="416"/>
                  </a:lnTo>
                  <a:lnTo>
                    <a:pt x="322" y="419"/>
                  </a:lnTo>
                  <a:lnTo>
                    <a:pt x="316" y="422"/>
                  </a:lnTo>
                  <a:lnTo>
                    <a:pt x="313" y="425"/>
                  </a:lnTo>
                  <a:lnTo>
                    <a:pt x="311" y="429"/>
                  </a:lnTo>
                  <a:lnTo>
                    <a:pt x="311" y="433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8" y="433"/>
                  </a:lnTo>
                  <a:lnTo>
                    <a:pt x="321" y="431"/>
                  </a:lnTo>
                  <a:lnTo>
                    <a:pt x="323" y="431"/>
                  </a:lnTo>
                  <a:lnTo>
                    <a:pt x="323" y="431"/>
                  </a:lnTo>
                  <a:lnTo>
                    <a:pt x="325" y="432"/>
                  </a:lnTo>
                  <a:lnTo>
                    <a:pt x="325" y="433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8" y="437"/>
                  </a:lnTo>
                  <a:lnTo>
                    <a:pt x="331" y="437"/>
                  </a:lnTo>
                  <a:lnTo>
                    <a:pt x="338" y="437"/>
                  </a:lnTo>
                  <a:lnTo>
                    <a:pt x="344" y="436"/>
                  </a:lnTo>
                  <a:lnTo>
                    <a:pt x="347" y="436"/>
                  </a:lnTo>
                  <a:lnTo>
                    <a:pt x="348" y="437"/>
                  </a:lnTo>
                  <a:lnTo>
                    <a:pt x="348" y="437"/>
                  </a:lnTo>
                  <a:lnTo>
                    <a:pt x="348" y="438"/>
                  </a:lnTo>
                  <a:lnTo>
                    <a:pt x="347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1" y="441"/>
                  </a:lnTo>
                  <a:lnTo>
                    <a:pt x="326" y="443"/>
                  </a:lnTo>
                  <a:lnTo>
                    <a:pt x="322" y="446"/>
                  </a:lnTo>
                  <a:lnTo>
                    <a:pt x="322" y="446"/>
                  </a:lnTo>
                  <a:lnTo>
                    <a:pt x="322" y="447"/>
                  </a:lnTo>
                  <a:lnTo>
                    <a:pt x="322" y="449"/>
                  </a:lnTo>
                  <a:lnTo>
                    <a:pt x="322" y="449"/>
                  </a:lnTo>
                  <a:lnTo>
                    <a:pt x="320" y="453"/>
                  </a:lnTo>
                  <a:lnTo>
                    <a:pt x="316" y="456"/>
                  </a:lnTo>
                  <a:lnTo>
                    <a:pt x="313" y="459"/>
                  </a:lnTo>
                  <a:lnTo>
                    <a:pt x="312" y="463"/>
                  </a:lnTo>
                  <a:lnTo>
                    <a:pt x="312" y="467"/>
                  </a:lnTo>
                  <a:lnTo>
                    <a:pt x="312" y="467"/>
                  </a:lnTo>
                  <a:lnTo>
                    <a:pt x="313" y="472"/>
                  </a:lnTo>
                  <a:lnTo>
                    <a:pt x="316" y="474"/>
                  </a:lnTo>
                  <a:lnTo>
                    <a:pt x="320" y="478"/>
                  </a:lnTo>
                  <a:lnTo>
                    <a:pt x="320" y="478"/>
                  </a:lnTo>
                  <a:lnTo>
                    <a:pt x="320" y="475"/>
                  </a:lnTo>
                  <a:lnTo>
                    <a:pt x="321" y="472"/>
                  </a:lnTo>
                  <a:lnTo>
                    <a:pt x="322" y="467"/>
                  </a:lnTo>
                  <a:lnTo>
                    <a:pt x="322" y="464"/>
                  </a:lnTo>
                  <a:lnTo>
                    <a:pt x="325" y="464"/>
                  </a:lnTo>
                  <a:lnTo>
                    <a:pt x="325" y="464"/>
                  </a:lnTo>
                  <a:lnTo>
                    <a:pt x="326" y="464"/>
                  </a:lnTo>
                  <a:lnTo>
                    <a:pt x="328" y="465"/>
                  </a:lnTo>
                  <a:lnTo>
                    <a:pt x="329" y="468"/>
                  </a:lnTo>
                  <a:lnTo>
                    <a:pt x="332" y="468"/>
                  </a:lnTo>
                  <a:lnTo>
                    <a:pt x="332" y="468"/>
                  </a:lnTo>
                  <a:lnTo>
                    <a:pt x="334" y="468"/>
                  </a:lnTo>
                  <a:lnTo>
                    <a:pt x="338" y="465"/>
                  </a:lnTo>
                  <a:lnTo>
                    <a:pt x="345" y="458"/>
                  </a:lnTo>
                  <a:lnTo>
                    <a:pt x="353" y="452"/>
                  </a:lnTo>
                  <a:lnTo>
                    <a:pt x="355" y="449"/>
                  </a:lnTo>
                  <a:lnTo>
                    <a:pt x="358" y="449"/>
                  </a:lnTo>
                  <a:lnTo>
                    <a:pt x="358" y="449"/>
                  </a:lnTo>
                  <a:lnTo>
                    <a:pt x="359" y="451"/>
                  </a:lnTo>
                  <a:lnTo>
                    <a:pt x="358" y="452"/>
                  </a:lnTo>
                  <a:lnTo>
                    <a:pt x="353" y="456"/>
                  </a:lnTo>
                  <a:lnTo>
                    <a:pt x="348" y="460"/>
                  </a:lnTo>
                  <a:lnTo>
                    <a:pt x="345" y="463"/>
                  </a:lnTo>
                  <a:lnTo>
                    <a:pt x="344" y="467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3"/>
                  </a:lnTo>
                  <a:lnTo>
                    <a:pt x="349" y="475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2" y="480"/>
                  </a:lnTo>
                  <a:lnTo>
                    <a:pt x="354" y="484"/>
                  </a:lnTo>
                  <a:lnTo>
                    <a:pt x="356" y="486"/>
                  </a:lnTo>
                  <a:lnTo>
                    <a:pt x="360" y="487"/>
                  </a:lnTo>
                  <a:lnTo>
                    <a:pt x="368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0" y="487"/>
                  </a:lnTo>
                  <a:lnTo>
                    <a:pt x="366" y="484"/>
                  </a:lnTo>
                  <a:lnTo>
                    <a:pt x="363" y="479"/>
                  </a:lnTo>
                  <a:lnTo>
                    <a:pt x="363" y="478"/>
                  </a:lnTo>
                  <a:lnTo>
                    <a:pt x="363" y="475"/>
                  </a:lnTo>
                  <a:lnTo>
                    <a:pt x="363" y="475"/>
                  </a:lnTo>
                  <a:lnTo>
                    <a:pt x="364" y="474"/>
                  </a:lnTo>
                  <a:lnTo>
                    <a:pt x="366" y="475"/>
                  </a:lnTo>
                  <a:lnTo>
                    <a:pt x="369" y="475"/>
                  </a:lnTo>
                  <a:lnTo>
                    <a:pt x="371" y="474"/>
                  </a:lnTo>
                  <a:lnTo>
                    <a:pt x="371" y="474"/>
                  </a:lnTo>
                  <a:lnTo>
                    <a:pt x="371" y="472"/>
                  </a:lnTo>
                  <a:lnTo>
                    <a:pt x="371" y="464"/>
                  </a:lnTo>
                  <a:lnTo>
                    <a:pt x="371" y="460"/>
                  </a:lnTo>
                  <a:lnTo>
                    <a:pt x="372" y="456"/>
                  </a:lnTo>
                  <a:lnTo>
                    <a:pt x="376" y="451"/>
                  </a:lnTo>
                  <a:lnTo>
                    <a:pt x="381" y="445"/>
                  </a:lnTo>
                  <a:lnTo>
                    <a:pt x="381" y="445"/>
                  </a:lnTo>
                  <a:lnTo>
                    <a:pt x="384" y="448"/>
                  </a:lnTo>
                  <a:lnTo>
                    <a:pt x="386" y="449"/>
                  </a:lnTo>
                  <a:lnTo>
                    <a:pt x="391" y="451"/>
                  </a:lnTo>
                  <a:lnTo>
                    <a:pt x="391" y="451"/>
                  </a:lnTo>
                  <a:lnTo>
                    <a:pt x="392" y="452"/>
                  </a:lnTo>
                  <a:lnTo>
                    <a:pt x="393" y="453"/>
                  </a:lnTo>
                  <a:lnTo>
                    <a:pt x="393" y="458"/>
                  </a:lnTo>
                  <a:lnTo>
                    <a:pt x="393" y="464"/>
                  </a:lnTo>
                  <a:lnTo>
                    <a:pt x="393" y="464"/>
                  </a:lnTo>
                  <a:lnTo>
                    <a:pt x="395" y="463"/>
                  </a:lnTo>
                  <a:lnTo>
                    <a:pt x="397" y="459"/>
                  </a:lnTo>
                  <a:lnTo>
                    <a:pt x="399" y="453"/>
                  </a:lnTo>
                  <a:lnTo>
                    <a:pt x="399" y="446"/>
                  </a:lnTo>
                  <a:lnTo>
                    <a:pt x="399" y="446"/>
                  </a:lnTo>
                  <a:lnTo>
                    <a:pt x="402" y="445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6" y="437"/>
                  </a:lnTo>
                  <a:lnTo>
                    <a:pt x="404" y="436"/>
                  </a:lnTo>
                  <a:lnTo>
                    <a:pt x="401" y="432"/>
                  </a:lnTo>
                  <a:lnTo>
                    <a:pt x="399" y="430"/>
                  </a:lnTo>
                  <a:lnTo>
                    <a:pt x="398" y="426"/>
                  </a:lnTo>
                  <a:lnTo>
                    <a:pt x="397" y="420"/>
                  </a:lnTo>
                  <a:lnTo>
                    <a:pt x="397" y="413"/>
                  </a:lnTo>
                  <a:lnTo>
                    <a:pt x="397" y="413"/>
                  </a:lnTo>
                  <a:lnTo>
                    <a:pt x="397" y="410"/>
                  </a:lnTo>
                  <a:lnTo>
                    <a:pt x="396" y="409"/>
                  </a:lnTo>
                  <a:lnTo>
                    <a:pt x="392" y="406"/>
                  </a:lnTo>
                  <a:lnTo>
                    <a:pt x="392" y="406"/>
                  </a:lnTo>
                  <a:lnTo>
                    <a:pt x="390" y="403"/>
                  </a:lnTo>
                  <a:lnTo>
                    <a:pt x="390" y="402"/>
                  </a:lnTo>
                  <a:lnTo>
                    <a:pt x="391" y="402"/>
                  </a:lnTo>
                  <a:lnTo>
                    <a:pt x="391" y="402"/>
                  </a:lnTo>
                  <a:lnTo>
                    <a:pt x="396" y="403"/>
                  </a:lnTo>
                  <a:lnTo>
                    <a:pt x="401" y="403"/>
                  </a:lnTo>
                  <a:lnTo>
                    <a:pt x="406" y="402"/>
                  </a:lnTo>
                  <a:lnTo>
                    <a:pt x="406" y="402"/>
                  </a:lnTo>
                  <a:lnTo>
                    <a:pt x="406" y="387"/>
                  </a:lnTo>
                  <a:lnTo>
                    <a:pt x="407" y="379"/>
                  </a:lnTo>
                  <a:lnTo>
                    <a:pt x="406" y="376"/>
                  </a:lnTo>
                  <a:lnTo>
                    <a:pt x="406" y="376"/>
                  </a:lnTo>
                  <a:lnTo>
                    <a:pt x="401" y="376"/>
                  </a:lnTo>
                  <a:lnTo>
                    <a:pt x="396" y="375"/>
                  </a:lnTo>
                  <a:lnTo>
                    <a:pt x="393" y="373"/>
                  </a:lnTo>
                  <a:lnTo>
                    <a:pt x="391" y="371"/>
                  </a:lnTo>
                  <a:lnTo>
                    <a:pt x="391" y="371"/>
                  </a:lnTo>
                  <a:lnTo>
                    <a:pt x="395" y="371"/>
                  </a:lnTo>
                  <a:lnTo>
                    <a:pt x="399" y="371"/>
                  </a:lnTo>
                  <a:lnTo>
                    <a:pt x="403" y="371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56"/>
                  </a:lnTo>
                  <a:lnTo>
                    <a:pt x="404" y="348"/>
                  </a:lnTo>
                  <a:lnTo>
                    <a:pt x="404" y="345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8" y="345"/>
                  </a:lnTo>
                  <a:lnTo>
                    <a:pt x="395" y="345"/>
                  </a:lnTo>
                  <a:lnTo>
                    <a:pt x="391" y="344"/>
                  </a:lnTo>
                  <a:lnTo>
                    <a:pt x="387" y="343"/>
                  </a:lnTo>
                  <a:lnTo>
                    <a:pt x="387" y="343"/>
                  </a:lnTo>
                  <a:lnTo>
                    <a:pt x="386" y="341"/>
                  </a:lnTo>
                  <a:lnTo>
                    <a:pt x="385" y="339"/>
                  </a:lnTo>
                  <a:lnTo>
                    <a:pt x="385" y="335"/>
                  </a:lnTo>
                  <a:lnTo>
                    <a:pt x="384" y="333"/>
                  </a:lnTo>
                  <a:lnTo>
                    <a:pt x="384" y="332"/>
                  </a:lnTo>
                  <a:lnTo>
                    <a:pt x="382" y="330"/>
                  </a:lnTo>
                  <a:lnTo>
                    <a:pt x="382" y="330"/>
                  </a:lnTo>
                  <a:lnTo>
                    <a:pt x="375" y="328"/>
                  </a:lnTo>
                  <a:lnTo>
                    <a:pt x="368" y="324"/>
                  </a:lnTo>
                  <a:lnTo>
                    <a:pt x="364" y="321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58" y="308"/>
                  </a:lnTo>
                  <a:lnTo>
                    <a:pt x="364" y="311"/>
                  </a:lnTo>
                  <a:lnTo>
                    <a:pt x="366" y="311"/>
                  </a:lnTo>
                  <a:lnTo>
                    <a:pt x="370" y="310"/>
                  </a:lnTo>
                  <a:lnTo>
                    <a:pt x="371" y="290"/>
                  </a:lnTo>
                  <a:lnTo>
                    <a:pt x="371" y="290"/>
                  </a:lnTo>
                  <a:lnTo>
                    <a:pt x="369" y="290"/>
                  </a:lnTo>
                  <a:lnTo>
                    <a:pt x="364" y="289"/>
                  </a:lnTo>
                  <a:lnTo>
                    <a:pt x="364" y="289"/>
                  </a:lnTo>
                  <a:lnTo>
                    <a:pt x="361" y="286"/>
                  </a:lnTo>
                  <a:lnTo>
                    <a:pt x="359" y="284"/>
                  </a:lnTo>
                  <a:lnTo>
                    <a:pt x="358" y="281"/>
                  </a:lnTo>
                  <a:lnTo>
                    <a:pt x="358" y="281"/>
                  </a:lnTo>
                  <a:lnTo>
                    <a:pt x="360" y="283"/>
                  </a:lnTo>
                  <a:lnTo>
                    <a:pt x="365" y="284"/>
                  </a:lnTo>
                  <a:lnTo>
                    <a:pt x="365" y="284"/>
                  </a:lnTo>
                  <a:lnTo>
                    <a:pt x="370" y="284"/>
                  </a:lnTo>
                  <a:lnTo>
                    <a:pt x="372" y="283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71" y="260"/>
                  </a:lnTo>
                  <a:lnTo>
                    <a:pt x="368" y="259"/>
                  </a:lnTo>
                  <a:lnTo>
                    <a:pt x="364" y="258"/>
                  </a:lnTo>
                  <a:lnTo>
                    <a:pt x="363" y="254"/>
                  </a:lnTo>
                  <a:lnTo>
                    <a:pt x="363" y="253"/>
                  </a:lnTo>
                  <a:lnTo>
                    <a:pt x="363" y="253"/>
                  </a:lnTo>
                  <a:lnTo>
                    <a:pt x="371" y="251"/>
                  </a:lnTo>
                  <a:lnTo>
                    <a:pt x="379" y="247"/>
                  </a:lnTo>
                  <a:lnTo>
                    <a:pt x="385" y="242"/>
                  </a:lnTo>
                  <a:lnTo>
                    <a:pt x="390" y="237"/>
                  </a:lnTo>
                  <a:lnTo>
                    <a:pt x="395" y="231"/>
                  </a:lnTo>
                  <a:lnTo>
                    <a:pt x="398" y="224"/>
                  </a:lnTo>
                  <a:lnTo>
                    <a:pt x="402" y="217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409" y="213"/>
                  </a:lnTo>
                  <a:lnTo>
                    <a:pt x="413" y="213"/>
                  </a:lnTo>
                  <a:lnTo>
                    <a:pt x="415" y="213"/>
                  </a:lnTo>
                  <a:lnTo>
                    <a:pt x="415" y="213"/>
                  </a:lnTo>
                  <a:lnTo>
                    <a:pt x="417" y="204"/>
                  </a:lnTo>
                  <a:lnTo>
                    <a:pt x="417" y="194"/>
                  </a:lnTo>
                  <a:lnTo>
                    <a:pt x="417" y="194"/>
                  </a:lnTo>
                  <a:lnTo>
                    <a:pt x="411" y="193"/>
                  </a:lnTo>
                  <a:lnTo>
                    <a:pt x="408" y="192"/>
                  </a:lnTo>
                  <a:lnTo>
                    <a:pt x="406" y="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9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tsikko ja sisältö Teema pieni yläkulma">
  <p:cSld name="4_Otsikko ja sisältö Teema pieni yläkulm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3"/>
          <p:cNvSpPr/>
          <p:nvPr/>
        </p:nvSpPr>
        <p:spPr>
          <a:xfrm>
            <a:off x="10634133" y="1"/>
            <a:ext cx="1557867" cy="1756834"/>
          </a:xfrm>
          <a:custGeom>
            <a:avLst/>
            <a:gdLst/>
            <a:ahLst/>
            <a:cxnLst/>
            <a:rect l="l" t="t" r="r" b="b"/>
            <a:pathLst>
              <a:path w="736" h="830" extrusionOk="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80D3CF"/>
          </a:solidFill>
          <a:ln>
            <a:noFill/>
          </a:ln>
        </p:spPr>
        <p:txBody>
          <a:bodyPr spcFirstLastPara="1" wrap="square" lIns="121862" tIns="60932" rIns="121862" bIns="60932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3"/>
          <p:cNvSpPr txBox="1">
            <a:spLocks noGrp="1"/>
          </p:cNvSpPr>
          <p:nvPr>
            <p:ph type="body" idx="1"/>
          </p:nvPr>
        </p:nvSpPr>
        <p:spPr>
          <a:xfrm>
            <a:off x="577049" y="1881331"/>
            <a:ext cx="10319487" cy="4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1" lvl="0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1pPr>
            <a:lvl2pPr marL="914103" lvl="1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2pPr>
            <a:lvl3pPr marL="1371154" lvl="2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3pPr>
            <a:lvl4pPr marL="1828206" lvl="3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4pPr>
            <a:lvl5pPr marL="2285257" lvl="4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5pPr>
            <a:lvl6pPr marL="2742308" lvl="5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360" lvl="6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411" lvl="7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463" lvl="8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title"/>
          </p:nvPr>
        </p:nvSpPr>
        <p:spPr>
          <a:xfrm>
            <a:off x="577049" y="313788"/>
            <a:ext cx="10319487" cy="129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67"/>
              <a:buFont typeface="Arial Narrow"/>
              <a:buNone/>
              <a:defRPr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ftr" idx="11"/>
          </p:nvPr>
        </p:nvSpPr>
        <p:spPr>
          <a:xfrm>
            <a:off x="1583500" y="6497453"/>
            <a:ext cx="3648405" cy="25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6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2599" y="313787"/>
            <a:ext cx="407327" cy="5593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577047" y="6497452"/>
            <a:ext cx="911424" cy="2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sldNum" idx="12"/>
          </p:nvPr>
        </p:nvSpPr>
        <p:spPr>
          <a:xfrm>
            <a:off x="-1" y="6497455"/>
            <a:ext cx="538948" cy="2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rgbClr val="A5A5A5"/>
                </a:solidFill>
              </a:rPr>
              <a:t>|</a:t>
            </a:r>
            <a:endParaRPr lang="fi-FI" sz="800" b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7C5223-96C5-48F2-0596-C259F9BC1E40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F48E5C-0A3E-9A1B-1673-3E4EE323406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6F270F3D-427E-3EFC-17AD-ED2AAA7C3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6" name="Kuva 31">
                <a:extLst>
                  <a:ext uri="{FF2B5EF4-FFF2-40B4-BE49-F238E27FC236}">
                    <a16:creationId xmlns:a16="http://schemas.microsoft.com/office/drawing/2014/main" id="{34F7DBFE-88DF-A2CA-221F-1A8B98247B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7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4330F7B-0C23-058B-8E71-0AD45E47A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26FFE2-8C27-730D-ECAE-BDB703FAF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08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501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1" y="1714501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 </a:t>
            </a:r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6" y="6055470"/>
            <a:ext cx="1933575" cy="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_otsikko ja kaksi eri 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69C76-75C3-4858-8D2F-9522C018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6477000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A22C10-E2F5-43A4-AD17-D8BF3FF4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7595-28BA-4E10-BA3E-57343DDF2A4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FCCC5F5C-8FE8-4172-92E1-736F4BB43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9E6058E-B87C-44F6-B1E5-E143D14D7F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07188" y="1690689"/>
            <a:ext cx="3733641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670CF1F6-DFB2-480D-8324-CAEABA6827FD}"/>
              </a:ext>
            </a:extLst>
          </p:cNvPr>
          <p:cNvSpPr/>
          <p:nvPr userDrawn="1"/>
        </p:nvSpPr>
        <p:spPr>
          <a:xfrm>
            <a:off x="0" y="6010275"/>
            <a:ext cx="12191999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7AD388-C5A7-9E29-154A-2809593B3C61}"/>
              </a:ext>
            </a:extLst>
          </p:cNvPr>
          <p:cNvGrpSpPr/>
          <p:nvPr userDrawn="1"/>
        </p:nvGrpSpPr>
        <p:grpSpPr>
          <a:xfrm>
            <a:off x="3331817" y="6264544"/>
            <a:ext cx="5526697" cy="321983"/>
            <a:chOff x="3331817" y="6264544"/>
            <a:chExt cx="5526697" cy="3219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06D9870-C383-8053-6BF0-D9F012949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8252" y="6267701"/>
              <a:ext cx="1050262" cy="31566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A68E817-77F7-3122-0E0B-8542FB22BA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9536" t="18597" r="10123" b="20556"/>
            <a:stretch/>
          </p:blipFill>
          <p:spPr>
            <a:xfrm>
              <a:off x="6149266" y="6264544"/>
              <a:ext cx="1308770" cy="32198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AFECEC6-924A-9684-35A9-828E6DDD94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94568" y="6279532"/>
              <a:ext cx="1099317" cy="29200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3342A1A-E034-DB24-341E-62F6B1C422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0850" t="17968" r="10036" b="17864"/>
            <a:stretch/>
          </p:blipFill>
          <p:spPr>
            <a:xfrm>
              <a:off x="3331817" y="6275707"/>
              <a:ext cx="1032916" cy="299656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9DDFA68-8266-F03E-9E34-D7EE405B3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3742"/>
            <a:ext cx="9094694" cy="9041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288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/>
              <a:t>Tähän kirjoitetaan otsikko</a:t>
            </a:r>
          </a:p>
        </p:txBody>
      </p:sp>
    </p:spTree>
    <p:extLst>
      <p:ext uri="{BB962C8B-B14F-4D97-AF65-F5344CB8AC3E}">
        <p14:creationId xmlns:p14="http://schemas.microsoft.com/office/powerpoint/2010/main" val="278922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+one paragraph" type="tx">
  <p:cSld name="1_One line headline+one paragraph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0839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676800" y="1492800"/>
            <a:ext cx="10839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100"/>
              <a:buChar char="•"/>
              <a:defRPr sz="2100"/>
            </a:lvl9pPr>
          </a:lstStyle>
          <a:p>
            <a:endParaRPr/>
          </a:p>
        </p:txBody>
      </p:sp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00" y="6226600"/>
            <a:ext cx="1383500" cy="2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31"/>
          <p:cNvCxnSpPr/>
          <p:nvPr/>
        </p:nvCxnSpPr>
        <p:spPr>
          <a:xfrm>
            <a:off x="676400" y="1171200"/>
            <a:ext cx="1083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84492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3" type="obj">
  <p:cSld name="1_Otsikko ja sisältö 3">
    <p:bg>
      <p:bgPr>
        <a:solidFill>
          <a:srgbClr val="ECC7CD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2" name="Google Shape;132;p32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0" name="Google Shape;1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5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9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1_Väliotsikkodia">
    <p:bg>
      <p:bgPr>
        <a:solidFill>
          <a:schemeClr val="accent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3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Tyhjä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06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Teksti + ku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3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Lopetusdia">
    <p:bg>
      <p:bgPr>
        <a:solidFill>
          <a:srgbClr val="180F7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7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80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36838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89676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1251369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268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641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3226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sitoumus2050.fi/kiertotalouden-green-deal-sitoumukset#/details/1271990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89311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88584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hyperlink" Target="https://sitoumus2050.fi/kiertotalouden-green-deal-sitoumukset#/details/913915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4472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51784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4998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960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3803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hyperlink" Target="https://sitoumus2050.fi/kiertotalouden-green-deal-sitoumukset#/details/1272032" TargetMode="Externa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726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0350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1348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1895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41821" TargetMode="External"/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638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3759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0363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36966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9797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5168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882529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1256847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038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1325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45129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2668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89311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7E892-FBF6-EB2C-BBE7-5AD3B8F42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11" y="2235200"/>
            <a:ext cx="9111757" cy="2387600"/>
          </a:xfrm>
        </p:spPr>
        <p:txBody>
          <a:bodyPr/>
          <a:lstStyle/>
          <a:p>
            <a:r>
              <a:rPr lang="fi-FI" dirty="0"/>
              <a:t>Me olemme mukana kiertotalouden green dealissa</a:t>
            </a:r>
          </a:p>
        </p:txBody>
      </p:sp>
    </p:spTree>
    <p:extLst>
      <p:ext uri="{BB962C8B-B14F-4D97-AF65-F5344CB8AC3E}">
        <p14:creationId xmlns:p14="http://schemas.microsoft.com/office/powerpoint/2010/main" val="173390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pidentämään rakennusten käyttöikää, lisäämään kotimaisten kasvisten ja kalan käyttöä ja vähentämään ruokahävikkiä. </a:t>
            </a:r>
            <a:r>
              <a:rPr lang="fi-FI" sz="1800" kern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Kuopion sitoumuksessa on mukana kaupungin jätehuolto-, vesi- ja energiayhtiö sekä vuokrataloyhtiöitä ja maansiirtoon sekä ruokapalveluihin erikoistuneet yritykset.</a:t>
            </a:r>
            <a:endParaRPr lang="fi-FI" sz="1800" kern="1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31423" y="1324084"/>
            <a:ext cx="657358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Tilapalveluiden rakentamisen budjetista käytämme rakennusten korjaamiseen ja käyttöiän pidentämiseen 35 % (lähtötilanne16 %).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Nostamme </a:t>
            </a:r>
            <a:r>
              <a:rPr lang="fi-FI" sz="1600" kern="0" dirty="0" err="1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infrakentamisessa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uusiomateriaalien osuuden 8 %:iin (lähtötaso 3 %).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Vähennämme koulujen ja päiväkotien ruokien hiilijalanjälkeä 32 %.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Lisäämme koulujen ja päiväkotien ruokapalveluissa kotimaisten kasvisten ja kalan käyttöä ja vähennämme ruokahävikkiä 70 %. 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  <a:tabLst/>
              <a:defRPr/>
            </a:pP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Rakentamisessa ja purkamisessa lisäämme suunnitelmallisuutta ja yhteistyötä.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 Puretut materiaalit valmistamme uusiokäyttöön, kierrätykseen tai </a:t>
            </a: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hyödynnämme muulla tavalla materiaalina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. Uusiomateriaalien käyttöä kokeilemme yhdessä toimittajien kanssa. Massapankin avulla vähennämme maa-ainesten kuljetuksia ja vaihtoja.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  <a:tabLst/>
              <a:defRPr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Korvaamme ruokapalveluissa lihaa kasvis-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ja kalaproteiinilla sekä kehitämme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ruoan laatua ja maistuvuutta.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Kuopion kaupunki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FB8909A4-CED4-6B98-8EA5-5E357C41718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B4466AFA-6887-739D-EEC0-8560E73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41EC4AD-AFFF-C607-1B62-24EF3943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6E42B40D-03BD-985F-D7BE-D3050EAD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45C5D7-A539-8B19-9AD1-BB73AE8F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A079A80-BE9F-9899-EDFA-48D786CC82C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4876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panostamaan teollisten sivuvirtojen jatkojalostukseen tähtäävään tutkimus- ja kehittämis-toimintaan tavoitteena sivuvirtoihin perustuvien tuotteiden tai ratkaisujen kaupallistuminen.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 Lisäksi Metsä Group sitoutuu vähentämään polttoon perus-tuvan bioenergian tuotantoa tehtaillaan.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Kaupallistamme kolme uutta ja volyymiltaan merkittävää sivuvirtaan perustuvan tuotetta tai ratkaisua 2035 mennessä. </a:t>
            </a:r>
            <a:r>
              <a:rPr lang="fi-FI" sz="1600" dirty="0">
                <a:solidFill>
                  <a:schemeClr val="tx1"/>
                </a:solidFill>
              </a:rPr>
              <a:t>Tuote tai ratkaisu voidaan tuoda markkinoille Metsä Groupin tai kumppanimme toimesta niin, että Metsä Groupilla on ollut merkittävä rooli.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Vähennämme sivuvirtojen polttoon perustuvaa bioenergian vuosituotantoa asteittain siten, että vuoden 2035 luku on 1000 GWh pienempi kuin vuoden 2025 luku.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Esimerkkejä sivuvirroista ovat ligniini, sahanpuru, kuoret, tuhkat, lietteet ja bio-CO</a:t>
            </a:r>
            <a:r>
              <a:rPr lang="fi-FI" sz="1600" kern="100" baseline="-25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Uudet niistä jalostettavat tuotteet voivat olla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esimerkiksi kemikaaleja tai polttoaineita rakentamisen, maatalouden, liikenteen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tai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kosmetiikan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sovelluksiin.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Korvaamme polttoon perustuvan bioenergian tuotantoa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sähkökattiloilla ja vähennämme energian-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tuotannon tarvetta esimerkiksi lämmön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talteenotolla ja lämpöpumpuilla </a:t>
            </a:r>
            <a:br>
              <a:rPr lang="fi-FI" sz="1600" dirty="0"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hukkalämmöistä.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Metsä Group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Materiaalitehokas energiajärjestelmä">
            <a:extLst>
              <a:ext uri="{FF2B5EF4-FFF2-40B4-BE49-F238E27FC236}">
                <a16:creationId xmlns:a16="http://schemas.microsoft.com/office/drawing/2014/main" id="{E6858744-9075-CD10-0821-A02A2B520CD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AEC9EBBB-D55B-1247-3DDE-16BC006C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A5A7970-B0FA-1B8C-AECA-C3D27F5C4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5E8BB62C-404A-5377-647C-5E55A41D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71B63BA-E371-04A8-AB0B-869D7A04F0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39FC5B4-62F9-F004-E5C0-F6700C8C1CF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39452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8"/>
            <a:ext cx="4574336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a typeface="Times New Roman" panose="02020603050405020304" pitchFamily="18" charset="0"/>
              </a:rPr>
              <a:t>Sitoudumme edistämään alkutuotannossa syntyvien biomassojen jalostusasteen nostoa </a:t>
            </a:r>
            <a:r>
              <a:rPr lang="fi-FI" sz="1800" dirty="0">
                <a:solidFill>
                  <a:schemeClr val="tx1"/>
                </a:solidFill>
                <a:ea typeface="Times New Roman" panose="02020603050405020304" pitchFamily="18" charset="0"/>
              </a:rPr>
              <a:t>ja käyttöä kierrätysmateriaalina sekä lisäämään biokaasun käyttöä ja tuotantoa agrobiomassoista. </a:t>
            </a:r>
            <a:endParaRPr lang="fi-FI" sz="1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</a:pPr>
            <a:r>
              <a:rPr lang="fi-FI" sz="1200" kern="0" dirty="0">
                <a:effectLst/>
                <a:latin typeface="+mn-lt"/>
                <a:ea typeface="Calibri" panose="020F0502020204030204" pitchFamily="34" charset="0"/>
              </a:rPr>
              <a:t>* Maa- ja metsätaloustuottajain keskusliitto MTK, Svenska lantbruksproducenternas centralförbund SLC ja Suomen Biokierto ja Biokaasu SBB </a:t>
            </a:r>
            <a:endParaRPr lang="fi-FI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87508" y="1408369"/>
            <a:ext cx="6555999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Edistämme biopohjaisten sivuvirtamateriaalien myyntiin ja ostoon tarkoitetun Kiertoasuomesta.fi-kauppapaikan toimintaa, tavoitteena 600 ilmoitusta (lähtötaso 25).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Edistämme biokaasun tuotantoa agrobiomassoista, tavoitteena 5 TWh (lähtötaso 0.1 TWh).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i-FI" sz="1600" b="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i-FI" sz="1600" dirty="0">
                <a:latin typeface="+mn-lt"/>
                <a:ea typeface="Calibri"/>
                <a:cs typeface="Calibri"/>
              </a:rPr>
              <a:t>Edistämme</a:t>
            </a:r>
            <a:r>
              <a:rPr lang="fi-FI" sz="1600" dirty="0">
                <a:effectLst/>
                <a:latin typeface="+mn-lt"/>
                <a:ea typeface="Calibri"/>
                <a:cs typeface="Calibri"/>
              </a:rPr>
              <a:t> tutkimus- ja kehitystoimintaa, jossa kehitetään tuotteita biometaanista sekä sertifioituja laatulannoitteita ja maanparannusaineita.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Calibri"/>
                <a:cs typeface="Calibri"/>
              </a:rPr>
              <a:t>Kehitämme ja juurrutamme digitaalisen 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kiertotalouskauppapaikan biopohjaisille materiaaleille mm.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lisäämällä jäsenorganisaatioiden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/>
              </a:rPr>
              <a:t>kiertotalousosaamista 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sekä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/>
              </a:rPr>
              <a:t>kohdentamalla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/>
              </a:rPr>
              <a:t>viestintää</a:t>
            </a: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  <a:cs typeface="Calibri"/>
              </a:rPr>
              <a:t>ja </a:t>
            </a:r>
            <a:r>
              <a:rPr lang="fi-FI" sz="1600" dirty="0">
                <a:latin typeface="+mn-lt"/>
                <a:ea typeface="Times New Roman" panose="02020603050405020304" pitchFamily="18" charset="0"/>
                <a:cs typeface="Calibri"/>
              </a:rPr>
              <a:t>sidosryhmäyhteistyötä.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MTK, SLC ja SBB*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(konsortiositoumus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)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AD3E448C-B660-4335-814B-18A6CB787BD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B2983B7-D6EF-AD01-36FE-B01DD89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21AB562-D6AE-6B1C-9DDC-A585F5E3A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7A7BE586-4681-8495-61E8-52A7FF55A3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2856E-5C18-3632-890D-956C0DD9B775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 Sitoumus2050-alustalla</a:t>
            </a: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F29E8AA-48CC-2303-A5BD-C1AB86647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037" y="5513972"/>
            <a:ext cx="173751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0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406768"/>
            <a:ext cx="4489575" cy="414242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Sitoudumme edistämään rakennetun ympäristön resurssiviisautta</a:t>
            </a:r>
            <a:r>
              <a:rPr lang="fi-FI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Maankäytön suunnittelussa ja kaupungin infrarakentamisessa otetaan käyttöön uusia kiertotaloutta tukevia toimintatapoja. Lisäksi pyritään tunnistamaan vajaakäytöllä olevat tilat ja löytämään niille tehokkaampaa käyttöä.</a:t>
            </a:r>
            <a:endParaRPr lang="fi-FI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27775" y="1406768"/>
            <a:ext cx="6477232" cy="41424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F0F0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Yhtiömuotoisten asuinrakentamisen hankkeidemme tonttien luovutuksissa 75 prosentissa on käytössä kiertotalouskriteerit.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Kaikissa isoissa kilpailutetuissa katu-urakoissamme on käytössä kiertotalouskriteerit.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Lisäämme kaupungin kiinteistöjen käyttöastetta ja tilatehokkuutta.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Otamme </a:t>
            </a: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käyttöön kiertotalouspisteytyksen tontinluovutuksissa ja isommissa katu-urakoissa. Tavoitteenamme on vähentää neitseellisten materiaalien käyttöä, lisätä kiertotaloutta ja vähentää työmaan päästöjä. 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Ohjaamme kaupungin omaa julkista rakentamista huomioimaan kiertotaloutta tukevat ratkaisut. </a:t>
            </a:r>
            <a:r>
              <a:rPr lang="fi-FI" sz="16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</a:rPr>
              <a:t>T</a:t>
            </a: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avoitteenamme on lisätä omien rakennusten ja tilojen todellista käyttöastetta ja </a:t>
            </a:r>
            <a:b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tilatehokkuutta merkittävästi.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Nokian kaupunki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45ADADD4-E391-B34A-8415-DDE6DAAA3F2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526AAE2-AF6F-7970-1740-0A5EB96A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2B14DE32-2BCC-3918-E90D-85A60668F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ECDA6A0E-4C23-1F74-08A3-DC92A1D983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A673947-D1E8-1E57-5865-7B7E1AA946EF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73178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Sitoudumme edistämään kiertotalouden mukaisia LVI-suunnittelu- ja toteutusratkaisuja </a:t>
            </a:r>
            <a:r>
              <a:rPr lang="fi-FI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asiakashankkeissa. Tavoitteena on varmistaa </a:t>
            </a:r>
            <a:r>
              <a:rPr lang="fi-FI" sz="1800" dirty="0">
                <a:solidFill>
                  <a:schemeClr val="tx1"/>
                </a:solidFill>
                <a:effectLst/>
                <a:latin typeface="+mn-lt"/>
              </a:rPr>
              <a:t>kestävä, joustava ja kehittyvä rakennus- ja infrastruktuuriympäristö.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31423" y="1283240"/>
            <a:ext cx="6573584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Toteutamme kaikissa hankkeissa laajan materiaalikartoituksen ilmanvaihtokoneiden osien uudelleenkäytön lisäämiseksi.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osien uudelleenkäyttöä niin, että 80 prosentissa yrityksen projekteista käytettäisiin uudelleenkäytettyjä osia nykyisen 20 prosentin sijaan.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Luomme digitaalisesti tuetun markkinapaikan käytetyille ja edelleen käyttökelpoisille ilmanvaihtokoneiden osille uudelleenkäytön edistämiseksi yhteistyössä kumppaniverkoston kanssa.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Materiaalikartoituksella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tunnistamme käyttökelpoiset osat, pilotoimme uudelleenkäyttöä projekteissa ja seuraamme uudelleenkäytön vaikutuksia ympäristökuormaan. 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err="1">
                <a:solidFill>
                  <a:schemeClr val="accent6">
                    <a:lumMod val="50000"/>
                  </a:schemeClr>
                </a:solidFill>
              </a:rPr>
              <a:t>nolla_E</a:t>
            </a:r>
            <a:endParaRPr lang="fi-FI" sz="40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Ryhmä 3" descr="Sitoumus liittyy kahteen Kiertotalouden green dealin viidestä muutosalueesta: &#10;- Kiertotalouteen perustuva teollisuus&#10;- Kestävä kulutus ja liiketoiminta">
            <a:extLst>
              <a:ext uri="{FF2B5EF4-FFF2-40B4-BE49-F238E27FC236}">
                <a16:creationId xmlns:a16="http://schemas.microsoft.com/office/drawing/2014/main" id="{68DDBC1A-3F3B-28CA-2993-DB40601E3975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EACEBE5E-08A8-D8BF-D0F2-F892E3BC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A66046F-CAEF-B253-CA5E-8DBF6FF99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5B195706-216C-6CE4-BCB0-84D30F9433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CB1A3E7-DEC8-D74B-79CF-56435C28E1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F242529-C9F6-FBD6-66BE-08059ADA4EA2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15085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tuotteidemme hiilijalanjäljen pienentämiseen korvaamalla tuotannossamme neitseellisistä ja fossiilisista materiaaleista valmistetut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raaka-aineet kierrätetyillä ja uusiutuvilla raaka-aineilla sekä tuomalla markkinoille muovituotteita, jotka on valmistettu näistä vaihtoehtoisista raaka-aineista.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valmistuksessa käytettyjen kierrätettyjen ja uusiutuvien raaka-aineiden osuutta nykyisestä noin 16 prosentista 85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Pienennämme kiertotalouden mukaisten tuotteiden avulla suhteellista hiilijalanjälkeä tuotettua kiloa kohden 75 prosenttia nykyisestä.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Lisäämme kiertotalouden mukaisten tuotteiden tarjontaa markkinoilla mm. lanseeraamalla uusia innovaatioita kierrätysmuovista tai uusiutuvista materiaaleista sekä laajentamalla kierrätys- ja uusiutuvia materiaaleja olemassa oleviin tuotesarjoihin.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Edistämme tutkimushankkeilla uusien menetelmien ja raaka-aineratkaisujen löytämistä, jotta uusien kiertotalous-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tuotteiden hiilijalanjälki on pienempi kuin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neitseellisestä polypropeenista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valmistettujen tuotteiden.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Orthex-konserni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Kestävä kulutus ja liiketoiminta">
            <a:extLst>
              <a:ext uri="{FF2B5EF4-FFF2-40B4-BE49-F238E27FC236}">
                <a16:creationId xmlns:a16="http://schemas.microsoft.com/office/drawing/2014/main" id="{F05AE0D5-83C2-73DB-387F-DDF6E3FCE10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13664BD7-1FFC-33BC-A8E0-C1F5C40B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FC601D2-F609-BFA5-48FA-70783F8CE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D4ED18FC-75AA-270B-FC79-DF219CE2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BF47175-D936-BBDD-776E-8343AC3F26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4BD1027-D0EF-D3AF-2798-B0A1DBD7F157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58629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E4A63-830C-B06A-D53D-FFAEF1A21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E824A88-718B-189D-6DE3-2E0436A3B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D833CED-7E81-0F05-F439-D6E857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suunnittelemaan ja ohjaamaan rakennetun ympäristön hankkeita kiertotalouteen, kasvattamaan kiertotalousmateriaalien käyttöä rakentamisessa sekä uudistamaan tuotantoprosesseja ja lisäämään kiertotalouteen perustuvaa tuotantoa.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964F68-A293-1E95-3444-E1E1C24EDD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9459" y="1329034"/>
            <a:ext cx="6875673" cy="53055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Otamme rakennusprojekteissa</a:t>
            </a:r>
            <a:r>
              <a:rPr lang="fi-FI" sz="16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mme</a:t>
            </a:r>
            <a:r>
              <a:rPr lang="fi-FI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käyttöön vakiotoimintamallin uudelleenkäyttökelpoisten rakennusosien, -tuotteiden ja -materiaalien ilmoittamiseen.</a:t>
            </a:r>
            <a:endParaRPr lang="fi-FI" sz="16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Lisäämme kierrätysasfaltin suhteellista käyttöä asfaltin valmistuksessa 37,5 % vuoden 2025 tasoon verrattuna.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Vähennämme asfaltin valmistuksen energiankulutusta 10 % viimeisen 10 v. keskiarvoon nähden.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Vähennämme asfalttikiviainesten ja hiekoitussepelin tuotannon sivuvirtana syntyvän kivituhkan varastoon jäävää osuutta 20 %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-yksikköä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</a:pPr>
            <a:endParaRPr lang="fi-FI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Kehitämme toimintaohjeistusta kattamaan kiertotalouskriteerit. 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Kartoitamme purkamista sisältävissä hankkeissa uudelleenkäyttöön soveltuvat rakennusosat, -tuotteet ja -materiaalit. 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Lisäämme asfaltin valmistuksen 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energiatehokkuutta ja kivituhkan 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materiaalihyödynnystä.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9ED102-FC64-9A13-9D28-2A57BCE15FD7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Peab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31B50DF-FAA6-466B-E636-E6AA90C99F78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Koko sitoumus Sitoumus2050-alustalla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F13F87F-8DFE-46F7-83C1-4D9B6072392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23" name="Kuva 4">
              <a:extLst>
                <a:ext uri="{FF2B5EF4-FFF2-40B4-BE49-F238E27FC236}">
                  <a16:creationId xmlns:a16="http://schemas.microsoft.com/office/drawing/2014/main" id="{5889B2C5-824A-769F-CADA-A81ECEF40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5E548BBE-EFAE-D1CF-DB95-1208DCF90F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25" name="Kuva 4">
            <a:extLst>
              <a:ext uri="{FF2B5EF4-FFF2-40B4-BE49-F238E27FC236}">
                <a16:creationId xmlns:a16="http://schemas.microsoft.com/office/drawing/2014/main" id="{2598ACBC-C409-F65B-A9AF-BE5268E183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61283F9F-1ECB-537C-EBE8-D5ABA4B90AE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4" y="1324084"/>
            <a:ext cx="4549166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auttamaan alueen kuntia ja toimijoita heidän </a:t>
            </a: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green deal </a:t>
            </a:r>
            <a:b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sitoumustensa valmistelussa sekä toteuttamisessa alueellisella kotipesä-toiminnalla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. Tuemme strategisella </a:t>
            </a:r>
            <a:r>
              <a:rPr lang="fi-FI" sz="1800" dirty="0">
                <a:latin typeface="+mn-lt"/>
                <a:ea typeface="Times New Roman" panose="02020603050405020304" pitchFamily="18" charset="0"/>
              </a:rPr>
              <a:t>tasolla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alueen toimijoita kiertotaloussiirtymän edistämisessä sekä EU-rahan saamisessa kiertotalous-hankkeisiin.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6917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Maakuntamme 23 kunnasta ainakin 12 kuntaa sekä viisi muuta toimijaa ovat laatineet omat green deal -sitoumuksensa.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Sitoutamme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11 kuntaa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alueelliseen maamassakoordinaatioon, jolla halutaan vähentää neitseellisten materiaalien käyttöä ja hiilidioksidipäästöjä sekä kustannuksia.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uusiutuvan energian energiayhteisöjen määrää Pirkanmaalla nykyisestä 41:stä 120:een.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Perustamme alueellisen kiertotalouden kotipesän tukemaan kuntia ja muita toimijoita sitoumusten valmistelussa ja toteutuksessa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 sekä toimenpiteiden pilotoinnissa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Luomme alueellisen massakoordinaation toimintamallin ml. massakoordinaation foorumi sekä hallinnan ja seurannan työkalut.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Rahoitamme energiayhteisöhankkeita mm. EAKR-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rahoituksen avulla sekä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tarjoamme konkreettista 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tukea hankekonsortioiden syntymiseen, 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verkostoitumiseen ja rahoitus-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hakemusten valmisteluun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sz="1600" dirty="0">
              <a:latin typeface="+mn-lt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Pirkanmaan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958FB711-DEFF-270A-B085-0E6AE189D1C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40C5C6-BF0B-0A94-04FE-24FBF59D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48692CF-B7C4-5CB8-E27A-3B487C163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D76621AF-3D82-2BC3-5C33-730B3B8C2B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C4FDEE-4B77-F0A0-C781-4A149DA0E3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DB6CD96-9837-232F-8804-9964783BE42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79436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13030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tehostamaan vajaakäyttöisten tilojemme käyttöä sekä  edistämään maamassojen kiertoa </a:t>
            </a:r>
            <a:r>
              <a:rPr lang="fi-FI" sz="1800" dirty="0">
                <a:effectLst/>
                <a:latin typeface="+mn-lt"/>
              </a:rPr>
              <a:t>kaavoituksen, suunnittelun ja yhteistyön keinoin. Tavoitteenamme on kestävä kasvu kiertotalouden avulla.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51231" y="1324084"/>
            <a:ext cx="6353776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kaupungin omien rakennusten ja tilojen todellista käyttöastetta 25 prosenttiin vuoteen 2035 mennessä.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merkittävästi maamassojen hallinnan hiilikädenjälkeä kaavoituskohteiden toteutusvaihtoehtojen välisen tarkastelun kautta.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Tilojen käyttöasteen kasvua haemme lisäämällä kaupungin omistamien tilojen käyttöä normaalin käyttöajan ulkopuolella sekä tehostamalla toimistotilojen käyttöä entisestään.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(Maamassojen hallinnan toimenpiteitä ovat) mm. kaupungin omien maankaatopaikkojen sekä välivarastointi- ja jalostusalueiden kaavoittaminen, esirakentamisen aikatauluttaminen sekä kiertotalousyhteistyön </a:t>
            </a:r>
            <a:b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kehittäminen naapurikuntien ja alueellisen </a:t>
            </a:r>
            <a:b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jätehuoltoyhtiön kanssa.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Porvoon kaupunki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4325154-1DA7-622F-16A6-12E9E1F04289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CAD8656-D8E0-5A16-089A-ABD9C83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4A028B6-30C9-E837-3246-BE0367ED4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AC322F5B-10F4-6EC4-30F7-BA30B63961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B38D9A0-CA30-3992-FE3F-AF321D3EA522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58640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74757-E052-8495-474A-CE674014D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964DFF9-B006-961B-D1A4-788B6948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DD2CDE1-356E-4AE7-9B62-4A16265A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13030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kannustamaan, edistämään ja tukemaan alueen toimijoiden, kuten kuntien, kaupunkien sekä elinkeinojen kiertotaloussiirtymää. </a:t>
            </a:r>
            <a:r>
              <a:rPr lang="fi-FI" sz="1800" dirty="0">
                <a:latin typeface="+mn-lt"/>
              </a:rPr>
              <a:t>Tuemme ruokajärjestelmän innovaatioita ja kestävyyssiirtymää sekä vahvistamme kiertotalouspalvelujen valtavirtaistumista. 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027C72-43A2-5CAA-D833-2117A457132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35153" y="1324083"/>
            <a:ext cx="6307775" cy="495856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a typeface="Times New Roman" panose="02020603050405020304" pitchFamily="18" charset="0"/>
              </a:rPr>
              <a:t>15 alueen toimijaa on tehnyt omat sitoumuksensa.</a:t>
            </a:r>
            <a:endParaRPr lang="fi-FI" sz="1600" b="1" dirty="0"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Lisäämme kiertotaloutta edistävien kasvipohjaisten innovaatioiden määrän 25:een (lähtötaso 2).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kiertotalouden palvelujen valtavirtaistamista edistävien hankkeiden rahoitusta</a:t>
            </a:r>
            <a:r>
              <a:rPr lang="fi-FI" sz="16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1600" kern="0" dirty="0">
              <a:solidFill>
                <a:srgbClr val="0F0F0F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Kannustamme alueen kuntia, kuntayhtiöitä sekä yrityksiä tekemään omat green deal -sitoumuksensa. </a:t>
            </a:r>
            <a:endParaRPr lang="fi-FI" sz="1600" kern="0" dirty="0">
              <a:solidFill>
                <a:srgbClr val="0F0F0F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Hyödynnämme LAB-ammattikorkeakoulun Food Pilot Plantia (kasvipohjaisten elintarvikkeiden tuotekehitysympäristö) sekä ruokasektorin alueellisia ja kansallisia verkostoja uusien tuotteiden, raaka-aineiden ja valmistustekniikoiden kehittämisessä.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Rahoitamme itse sekä etsimme yhteistyötahoja </a:t>
            </a:r>
            <a:b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uusia rahoituskanavia kiertotalouden </a:t>
            </a:r>
            <a:b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palvelujen lisäämiseen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käyttöön alueella.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016B566-010E-EFB0-D9D7-EA36D5F87B94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Päijät-Hämeen liitto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CB24139-2F8A-07A1-23A6-F1525980A1E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124CF5B6-50AF-B940-5FB9-4829F5B0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217D31A8-4540-0BA2-8A15-2A25613B0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10" name="Tekstiruutu 9">
            <a:extLst>
              <a:ext uri="{FF2B5EF4-FFF2-40B4-BE49-F238E27FC236}">
                <a16:creationId xmlns:a16="http://schemas.microsoft.com/office/drawing/2014/main" id="{C58CB016-63B9-2F2F-A6FF-C5DE2135B19E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Koko sitoumus Sitoumus2050-alustalla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AFB8CD4-AEE4-48BD-7187-3ADB331A96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19A8ABD-7BFF-B259-E223-0B3891A8A5D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545020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edistämään betonin kiertotaloutta Suomen liiketoiminnois-samme </a:t>
            </a:r>
            <a:r>
              <a:rPr lang="fi-FI" sz="1800" dirty="0">
                <a:effectLst/>
                <a:latin typeface="+mn-lt"/>
              </a:rPr>
              <a:t>kaikissa soveltuvissa rakennetun ympäristön, teollisuus- ja energiasektoreiden asiakasprojekteissa.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500082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käyttöön kaikissa soveltuvissa asiakasprojekteissa betonin kiertotalouden periaatteet.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Toteutamme 10 betonin kiertotaloutta edistävää pilottihanketta yhteistyössä arvoverkon eri toimijoiden kanssa.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Otamme käyttöön vähintään yhden betonin kiertotalouden periaatteen kaikissa soveltuvissa asiakasprojekteissa: vanhan betonin uudelleenkäyttö ja säilyttävä korjausrakentaminen, betonin käytön minimointi elinkaarisuunnittelulla sekä puretun betonin uusiokäyttö ja kierrätysmateriaalien hyödyntäminen uusissa betonilaaduissa.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Pilotiksi soveltuvissa hankkeissa vauhditamme betonin kiertotaloussiirtymää: kokeilemme uutta menetelmää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tai ratkaisua asiakasprojektissa ja todennamme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luonnonvarojen käytön vähenemisen.</a:t>
            </a:r>
            <a:r>
              <a:rPr lang="fi-FI" sz="1600" b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AFRY</a:t>
            </a:r>
          </a:p>
        </p:txBody>
      </p:sp>
      <p:grpSp>
        <p:nvGrpSpPr>
          <p:cNvPr id="6" name="Ryhmä 3" descr="Sitoumus liittyy kahteen Kiertotalouden green dealin viidestä muutosalueesta: &#10;- Resurssiviisas rakennettu ympäristö, &#10;- Kestävä kulutus ja liiketoiminta">
            <a:extLst>
              <a:ext uri="{FF2B5EF4-FFF2-40B4-BE49-F238E27FC236}">
                <a16:creationId xmlns:a16="http://schemas.microsoft.com/office/drawing/2014/main" id="{63D9A4D8-DD9F-8497-3ACE-C63B73852CCB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8" name="Kuva 4">
              <a:extLst>
                <a:ext uri="{FF2B5EF4-FFF2-40B4-BE49-F238E27FC236}">
                  <a16:creationId xmlns:a16="http://schemas.microsoft.com/office/drawing/2014/main" id="{40EDB6C8-DCCB-F1CF-3544-1C337692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4BA21C6F-4859-91CD-1454-B9B51542E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11" name="Kuva 4">
            <a:extLst>
              <a:ext uri="{FF2B5EF4-FFF2-40B4-BE49-F238E27FC236}">
                <a16:creationId xmlns:a16="http://schemas.microsoft.com/office/drawing/2014/main" id="{5BA7231A-2941-9C27-2620-F8F73A812A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895BF8-8E9C-C308-9CE4-DF08B960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D9A5EA90-B866-FD53-74A9-702CE09E1CE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11056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24084"/>
            <a:ext cx="4549166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</a:rPr>
              <a:t>Sitoudumme lisäämään maa- ja kiviainesten kiertoa, edistämään kiertotaloutta purkuprojekteissa sekä minimoimaan ostoenergian määrän. </a:t>
            </a:r>
            <a:endParaRPr lang="fi-FI" sz="1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solidFill>
                  <a:schemeClr val="tx1"/>
                </a:solidFill>
              </a:rPr>
              <a:t>Sisällytämme sitoumuksen toimenpiteet osaksi hiilineutraaliusohjelmamme, jonka puitteissa seuraamme niiden toteutusta.</a:t>
            </a:r>
            <a:r>
              <a:rPr lang="fi-FI" sz="18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fi-FI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6917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br>
              <a:rPr lang="fi-FI" sz="1600" b="1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(tarkennetaan lähtötietojen tarkennuttua)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maa- ja kiviaineksista hyödynnetään kohteelta kohteelle.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purkuprojekteista toteuttaa kiertotaloustavoitteet.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projektille asetettu ostoenergian minimoinnin tavoite on saavutettu.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Otamme massatyökalun käyttöön kaikissa hankkeissa vuodesta 2026 alkaen ja johdamme massakoordinointia tiedolla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Teemme kiertotalouskartoitukset kaikissa purkuprojekteissa ja asetamme kunnianhimoiset tavoitteet rakenteiden säilyttämiselle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ja materiaalien uudelleenkäytölle.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</a:rPr>
              <a:t>Selvitämme energiasuunnittelussa kohdekohtaisesti kiinteistön kokonaisuuden ja elinkaaren näkökulmasta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kannattavimmat ratkaisut ja toteutamme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ne </a:t>
            </a:r>
            <a:r>
              <a:rPr lang="fi-FI" sz="1600" dirty="0">
                <a:latin typeface="+mn-lt"/>
              </a:rPr>
              <a:t>(esim. aurinko, maalämpö, hukka-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energia, matalalämmitys).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Pääkaupunkiseudun Kaupunkiliikenne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958FB711-DEFF-270A-B085-0E6AE189D1C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40C5C6-BF0B-0A94-04FE-24FBF59D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48692CF-B7C4-5CB8-E27A-3B487C163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D76621AF-3D82-2BC3-5C33-730B3B8C2B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C4FDEE-4B77-F0A0-C781-4A149DA0E3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DB6CD96-9837-232F-8804-9964783BE42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78719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9"/>
            <a:ext cx="4946236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</a:t>
            </a:r>
            <a:r>
              <a:rPr lang="fi-FI" sz="18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kestävään tuotesuunnitteluun, digitaalisen tuotepassin käyttöönottoon sekä materiaalikierron ja hiilijalanjäljen laskentaan</a:t>
            </a: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Edistämme kiertotaloutta koko arvoverkossa erityisesti liiketoimintamalleilla, jotka tukevat uudelleenvalmistusta, uudelleenkäyttöä, ennakoivaa huoltoa ja kunnossapitoa sekä tuote palveluna </a:t>
            </a:r>
            <a:b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-ratkaisuja.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7415" y="1283239"/>
            <a:ext cx="6107591" cy="42659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Kaikki </a:t>
            </a:r>
            <a:r>
              <a:rPr lang="fi-FI" sz="1600" kern="100" dirty="0">
                <a:solidFill>
                  <a:srgbClr val="0F0F0F"/>
                </a:solidFill>
                <a:effectLst/>
                <a:latin typeface="+mn-lt"/>
                <a:ea typeface="Calibri"/>
                <a:cs typeface="Calibri"/>
              </a:rPr>
              <a:t>kaivostoimintaan tarjoamamme ratkaisut ja laitteet ovat saatavilla sähköisinä.</a:t>
            </a:r>
            <a:endParaRPr lang="fi-FI" sz="1600" kern="100" dirty="0">
              <a:effectLst/>
              <a:latin typeface="+mn-lt"/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Fossiilivapaan teräksen osuus (Suomessa valmistetut laitteet) on 50 %.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Myy</a:t>
            </a: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/>
              </a:rPr>
              <a:t>mistämme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laitteista 30 %:lle on olemassa tuotepassi.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Uusista myymistämme maanalaisen kovakivenlouhinnan laitteista on sähköisiä 50 % (maanalaiset porauslaitteet ja kuormaus- ja lastauslaitteet)</a:t>
            </a: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 </a:t>
            </a:r>
            <a:endParaRPr lang="fi-FI" sz="1600" kern="100" dirty="0">
              <a:latin typeface="+mn-lt"/>
              <a:ea typeface="Calibri"/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/>
                <a:cs typeface="Calibri"/>
              </a:rPr>
              <a:t>Toteutuskeinoja mm.:</a:t>
            </a:r>
            <a:endParaRPr lang="fi-FI" sz="1600" kern="100" dirty="0">
              <a:effectLst/>
              <a:latin typeface="+mn-lt"/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/>
                <a:cs typeface="Times New Roman"/>
              </a:rPr>
              <a:t>Suunnittelemme kestävyyskriteereihin perustuvaa työkalua, </a:t>
            </a: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joka auttaa suunnittelemaan kiertotalouden mukaisia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ratkaisuja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/>
              </a:rPr>
              <a:t>(esim. korjattavuus, kierrätettävyys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).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Kehitämme digitaalista tuotepassia, joka mahdollistaa kiertotalouslaskennan ja elinkaaritiedon jakamisen.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Pilotoimme ja otamme käyttöön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kiertotalouteen liittyviä data-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ja palvelupohjaisia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liiketoimintamalleja.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Sandvik Finland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803F252D-09C4-C7A5-B5C3-5F6163DE3335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4717432F-597A-599C-3580-E0F383A0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866EB69-7F99-294E-D31F-95E66153B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B92A4795-38B9-A9BB-C112-D269D9C115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5875B4E-945F-89EF-019B-408C80A1C89F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78144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rakennustuotteiden uudelleenkäyttöä. </a:t>
            </a:r>
            <a:r>
              <a:rPr lang="fi-FI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Tavoitteena on ke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hittää omaa ja yhteistyökumppaneiden osaamista ja  toimintatapoja siten, että vuoteen 2035 mennessä kaikissa Skanskan hankkeissa kiertotaloustavoitteet ja/tai </a:t>
            </a:r>
            <a:r>
              <a:rPr lang="fi-FI" sz="1800" dirty="0">
                <a:latin typeface="+mn-lt"/>
                <a:ea typeface="Times New Roman" panose="02020603050405020304" pitchFamily="18" charset="0"/>
              </a:rPr>
              <a:t>-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toimet on määritelty.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Käytämme massoiltaan merkittäviä rakennustuotteita uudelleen vähintään 48 hankkeessa.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Määrittelemme kaikissa Skanskan hankkeissa kiertotaloustavoitteita ja/tai -toimenpiteitä.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Asetamme kiertotaloustavoitteet omaperusteiselle tuotannolle sekä kehitämme osaamista ja toimintatapoja, jotta pystymme entistä paremmin tarjoamaan asiakkaille kiertotalousratkaisuja.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betonielementtien ja muiden massoiltaan merkittävien rakennustuotteiden (o</a:t>
            </a:r>
            <a:r>
              <a:rPr lang="fi-FI" sz="1600" b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ntelolaatta, pilari, palkki, seinäelementit, teräsrakenteet, tiili)</a:t>
            </a:r>
            <a:r>
              <a:rPr lang="fi-FI" sz="1600" b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uudelleenkäyttöä hyödyntämällä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ReCreate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-hankkeen oppeja.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Skanska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8130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AC465BD-F3C6-DCC8-3105-8AE423C15B7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1E5D21B4-83BC-A60F-204E-6CED4F41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2D56460-C7D7-A21F-6E29-BD8EB816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25705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Rakennusteollisuus RT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362BD9A5-D73C-F5B0-8338-B424B38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450303"/>
            <a:ext cx="4711118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</a:t>
            </a:r>
            <a:r>
              <a:rPr lang="fi-FI" sz="1800" b="1" dirty="0">
                <a:latin typeface="+mn-lt"/>
              </a:rPr>
              <a:t>viemään eteenpäin Kiertotalouden green dealin tavoitteita rakennusalalla </a:t>
            </a:r>
            <a:r>
              <a:rPr lang="fi-FI" sz="1800" dirty="0">
                <a:latin typeface="+mn-lt"/>
              </a:rPr>
              <a:t>ja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dirty="0">
                <a:latin typeface="+mn-lt"/>
              </a:rPr>
              <a:t>houkuttelemaan erityisesti pk-yrityksiä vähentämään luonnonvarojen käyttöä, asettamaan tavoitteita ja edistämään kiertotaloutta konkreettisilla toimilla. </a:t>
            </a:r>
            <a:endParaRPr lang="fi-FI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638878B-914F-DF79-BC98-AB3175410D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323879"/>
            <a:ext cx="61118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Vähennämme luonnonvarojen käyttöä ja edistämme kiertotaloutta koko rakennusalalla.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Sitoutamme erityisesti pienet ja keskisuuret jäsenyritykset </a:t>
            </a:r>
            <a:r>
              <a:rPr lang="fi-FI" sz="1600" dirty="0">
                <a:latin typeface="+mn-lt"/>
              </a:rPr>
              <a:t>liittymään kattositoumukseen ja Kiertotalouden green dealiin.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Kehitämme seuranta- ja raportointityökalun jäsenyritysten käyttöön.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 Työkalun avulla saadaan kokonaiskuva sitoutuneiden jäsenyritysten hankintakriteerien, luonnonvarojen ja resurssien käytöstä. </a:t>
            </a:r>
            <a:endParaRPr lang="fi-FI" sz="1600" dirty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Parannamme jäsenyritysten ymmärrystä ja tietopohjaa luonnonvarojen käytön merkityksestä ja mahdollisuuksista järjestämällä koulutuksia ja klinikoita.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Tuemme </a:t>
            </a:r>
            <a:r>
              <a:rPr lang="fi-FI" sz="1600" dirty="0">
                <a:latin typeface="+mn-lt"/>
              </a:rPr>
              <a:t>kiertotaloutta edistävien tavoitteiden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asettamista hankinnoille sekä resurs-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sien käyttöasteen ja materiaalien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kiertotalousasteen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kasvattamiselle.</a:t>
            </a:r>
            <a:endParaRPr lang="fi-FI" sz="1600" dirty="0">
              <a:effectLst/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E23F7315-8B23-BA3D-1F3B-0F18CA4D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20A255-8BA0-E51C-464F-914B264E797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0DDAB7-1E4B-9900-7051-679432B5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0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7B61E-2273-90B6-0A2E-47B8F48E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18068BA4-17B9-2B22-8323-09B7D1FD6152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3DCAC2FB-5FE7-F704-F4DD-5B8C695F3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5BB5868A-4353-A2C0-E39D-E270F0E1F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7CB1E940-7195-901E-421A-19155169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130CCB9-0122-D4FD-AA6C-1CAE54B865AE}"/>
              </a:ext>
            </a:extLst>
          </p:cNvPr>
          <p:cNvSpPr txBox="1"/>
          <p:nvPr/>
        </p:nvSpPr>
        <p:spPr>
          <a:xfrm>
            <a:off x="530832" y="525705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Riihimäki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42A036EF-3366-4C41-1C29-AA7CE7F47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94171"/>
            <a:ext cx="4711118" cy="432208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riihimäkeläisten käytössä olevia kiertotalouspalveluja, lisäämään tietoisuutta sekä vahvistamaan yritysten kiertotaloutta ja yhteistyötä. </a:t>
            </a:r>
            <a:endParaRPr lang="fi-FI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7562B69-6822-B1BE-05E8-4CE649E7BBC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233592"/>
            <a:ext cx="6111850" cy="54670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Nostamme kiertotalouskärkien mukaisten pilottien ja hankkeiden määrän 20:een (lähtötaso 0). 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Kasvatamme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kiertotalouspalveluiden käyttömääriä 69 %.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Lisäämme kiertotalousaiheiden viestinnällistä näkyvyyttä kaupungin kanavissa 15 000 katselukertaan vuodessa. 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1 000 kaupunkilaista osallistuu kiertotalouden kokeiluihin, joita toteutetaan kaikkiaan viisi.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Toteutamme konkreettisia kokeiluja yhdessä kaupunkilaisten, yritysten ja yhteisöjen kanssa.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Kehitämme yritysten välistä kiertotalousekosysteemiä.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Teemme kiertotalousmahdollisuuksia tunnetuksi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viestinnällisin keinoin.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F8F285F-2F63-0EF4-6969-91DAE54C74A8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Koko sitoumus Sitoumus2050-alustalla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A92B6B-484F-71A3-018D-1B905AF5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88D455-26A4-53ED-5830-3EC1614D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7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22CAE-ABCF-2379-C194-57AF591D4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1B10744A-C2C6-963E-C4D1-2721EFE48A79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F47B5E2B-7320-A980-A902-278397E8D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0DC5C91-5231-D332-0B68-AB967A05F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482D2077-84E7-9066-0CC6-1FF4298C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4CED98B-94A6-AFEF-772D-E0F184207CF5}"/>
              </a:ext>
            </a:extLst>
          </p:cNvPr>
          <p:cNvSpPr txBox="1"/>
          <p:nvPr/>
        </p:nvSpPr>
        <p:spPr>
          <a:xfrm>
            <a:off x="530832" y="525705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Senaatti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B3C271EF-3DDD-72F9-5E35-2215B47B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94171"/>
            <a:ext cx="4711118" cy="432208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suosimaan korjaamista sekä pidentämään rakennusten ja rakenteiden elinkaarta, pilotoimaan </a:t>
            </a:r>
            <a:r>
              <a:rPr lang="fi-FI" b="1" dirty="0"/>
              <a:t>ja</a:t>
            </a:r>
            <a:r>
              <a:rPr lang="fi-FI" dirty="0"/>
              <a:t> </a:t>
            </a:r>
            <a:r>
              <a:rPr lang="fi-FI" sz="1800" b="1" dirty="0">
                <a:latin typeface="+mn-lt"/>
              </a:rPr>
              <a:t>kehittämään rakennusosien uudelleenkäyttöä sekä kasvattamaan uudelleenkäytettyjen maamassojen sekä muiden uusiomateriaalien käyttöä nykyisestä.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CCB0DBCB-6EDB-1583-372C-CBC1F12B5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51513" y="1394171"/>
            <a:ext cx="6392812" cy="523546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Otamme käyttöön uudelleenkäyttöä tukevat suunnitteluperiaatteet ja asetamme vuonna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2027 tavoitteen niiden toteutumiselle uudishankkeissa.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Olemme pilotoineet rakennusosien uudelleenkäyttöä ja luoneet sille toimintamallin, jonka johdosta uudelleenkäytettyjen rakennustuotteiden osuus rakentamisessa on kasvanut.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Uusiomateriaalien ja kierrätysmaamassojen käyttö on kasvanut ja sille on asetettu määrälliset tavoitteet vuonna 2027.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</a:rPr>
              <a:t>Kehitämme toimintamalleja rakennusosien uudelleenkäytön lisäämiseksi ja toteutamme kiertotalouden pilottihankkeita.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</a:rPr>
              <a:t>Viemme u</a:t>
            </a:r>
            <a:r>
              <a:rPr lang="fi-FI" sz="1600" dirty="0">
                <a:solidFill>
                  <a:schemeClr val="tx1"/>
                </a:solidFill>
                <a:latin typeface="+mn-lt"/>
              </a:rPr>
              <a:t>usiomateriaalien ja kierrätettyjen maamassojen </a:t>
            </a:r>
            <a:br>
              <a:rPr lang="fi-FI" sz="1600" dirty="0">
                <a:solidFill>
                  <a:schemeClr val="tx1"/>
                </a:solidFill>
                <a:latin typeface="+mn-lt"/>
              </a:rPr>
            </a:br>
            <a:r>
              <a:rPr lang="fi-FI" sz="1600" dirty="0">
                <a:solidFill>
                  <a:schemeClr val="tx1"/>
                </a:solidFill>
                <a:latin typeface="+mn-lt"/>
              </a:rPr>
              <a:t>käyttöä edistävät kriteerit s</a:t>
            </a:r>
            <a:r>
              <a:rPr lang="fi-FI" sz="1600" dirty="0">
                <a:solidFill>
                  <a:schemeClr val="tx1"/>
                </a:solidFill>
              </a:rPr>
              <a:t>uunnitteluohjeisiin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ja hankinta-asiakirjoihin</a:t>
            </a:r>
            <a:r>
              <a:rPr lang="fi-FI" sz="1600" dirty="0">
                <a:solidFill>
                  <a:schemeClr val="tx1"/>
                </a:solidFill>
                <a:latin typeface="+mn-lt"/>
              </a:rPr>
              <a:t>. 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highlight>
                <a:srgbClr val="FFFF00"/>
              </a:highlight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CE9BC791-3599-A0FC-BECB-854A0ECA5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E26A01A-41BA-A678-08F7-F61F51C5B6A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Koko sitoumus Sitoumus2050-alustalla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D5D93-1AD9-8BEF-393E-6C619AC94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67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577498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kiertotaloutta suunnittelun ja ohjauksen avulla sekä nostamme kierrätetyn materiaalin osuutta ja uudelleenkäyttöä hankkeissamme.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fi-FI" sz="18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loitamme työn kartoittamalla projektiemme lähtötason, minkä jälkeen asetamme numeraaliset tavoitteet, joita kiristetään porrastetusti.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15697" y="1324084"/>
            <a:ext cx="6389309" cy="422510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Tuotamme p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rojektikohtaisen kiertotalousehdotuksen asiakkaille kaikissa hankkeissa vuoteen 2030 mennessä, ja seuraamme toteutusastetta ja kasvatamme sitä asteittain.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Vuoteen 2027 mennessä asetamme kunnianhimoiset numeeriset tavoitteet kierrätysmateriaalin osuudelle ja uudelleenkäytölle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valikoiduissa kategorioissa.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Kehitämme ja tarjoamme projektikohtaisen kiertotaloustoimenpide-ehdotuksen, joiden toteutumaa seuraamme ja toteutumisastetta parannamme porrastetusti.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Selvitämme 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rtokalusteiden uudelleenkäyttöasteen ja uusien lattiapintojen kierrätetyn materiaalin osuuden 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asetamme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tavoitteet porrastetusta kasvattamisesta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vuoteen 2027 mennessä.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Suunnittelutoimisto Fyra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0E874B42-2D10-9E11-8072-3E75434212E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3CDECE2D-57F4-E053-2E5B-24FC943E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7E4C58D-6269-1976-A8C9-054384BA4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7BFAF673-4A91-8A57-5686-9B789563DF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2D02A3C-6426-EB40-7A85-E9953321A20C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60793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621459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integroimaan kiertotalouden ja kokonaiskestävyyden kaikkeen suunnitteluun, pienentämään materiaalien hiilijalanjälkeä ja tekemään vastuullisuustarkastelut merkittävissä hankkeissa. </a:t>
            </a:r>
            <a:r>
              <a:rPr lang="fi-FI" sz="1800" dirty="0">
                <a:effectLst/>
                <a:latin typeface="+mn-lt"/>
              </a:rPr>
              <a:t>Vahvistamme myös omaa ja asiakkaidemme kiertotalousosaamista.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27775" y="1324084"/>
            <a:ext cx="647723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Teemme vastuullisuustarkastelun hankekehitysvaiheessa 70 prosentille rakentamis- ja infrahankkeita ja kaikissa soveltuvissa energian tuotannon ja teollisuuden hankkeissa.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Rakennesuunnittelua sisältävistä hankkeista 70 prosentissa olemme tehneet kiertotaloustoimenpiteitä tai asettaneet kiertotaloustavoitteita hiilijalanjälkitarkastelun perusteella.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Rakentamis-, infra- ja teollisuushankkeissa teemme vastuullisuustarkastelun, joka asettaa selkeät ja mitattavat kiertotaloustavoitteet ja vertaa ratkaisuja, hankintoja ja materiaalivirtoja.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asiakasyhteistyössä energiahankkeiden kiertotalousratkaisuja, kuten lämmön kierrätystä,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hukkalämmön ja sivuvirtojen hyödyntämistä,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hiilidioksidin talteenottoa ja resurssi-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tehokkaita teollisia symbiooseja.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err="1">
                <a:solidFill>
                  <a:schemeClr val="accent6">
                    <a:lumMod val="50000"/>
                  </a:schemeClr>
                </a:solidFill>
              </a:rPr>
              <a:t>Sweco</a:t>
            </a:r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 Finland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08F57214-D05C-AB71-4FF4-9152F447770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7A9D158-6C4B-7F06-B161-B0A9777E2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91784A2-D6AF-542E-6055-A5E0B847A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520A0E24-B73A-5E69-7828-F51E832D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8603DC-0DF6-E3C6-A2C1-A82D03C5D2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8371801-DC04-CB5A-5C56-BC9663F157E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483872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AC465BD-F3C6-DCC8-3105-8AE423C15B7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1E5D21B4-83BC-A60F-204E-6CED4F41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2D56460-C7D7-A21F-6E29-BD8EB816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Tampereen kaupunki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362BD9A5-D73C-F5B0-8338-B424B38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283239"/>
            <a:ext cx="4711118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vähentämään neitseellisten luonnonvarojen käyttöä kaupungin rakentamishankkeissa.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Tähän pyritään lisäämällä kierrätys- ja uusiomateriaalien käyttöä erityisesti infrarakentamisessa, hyödyntämällä massasuunnittelua ja </a:t>
            </a:r>
            <a:br>
              <a:rPr lang="fi-FI" sz="1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-koordinaatiota sekä edistämällä rakennusosien uudelleenkäyttöä talonrakennuksessa.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638878B-914F-DF79-BC98-AB3175410D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323879"/>
            <a:ext cx="61118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Käytämme kiertotalouskriteerejä 50 %:ssa infrarakentamisen hankinnoista (lähtötilanne 20 %).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Nostamme uusio- ja kierrätysmateriaalien osuuden 30 %:iin kaupungin infrarakentamisessa (lähtötilanne 20 %).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Talonrakennuksessa kehitämme mallin, jolla voimme ennakoida ja kartoittaa tulevaisuudessa vapautuvat rakennusosat ja -materiaalit uudelleenkäyttöä varten.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Hankintojen avulla vähennämme neitseellisten luonnonvarojen käyttöä ja lisäämme kierrätettyjen, uusiokäytettyjen ja vähäpäästöisten materiaalien hyödyntämistä.</a:t>
            </a: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E23F7315-8B23-BA3D-1F3B-0F18CA4D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20A255-8BA0-E51C-464F-914B264E797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189876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resurssiviisauden tiekartan mukaisesti edistämään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ympäristövastuullisia hankintoja, kierrätysmateriaalien käyttöä rakentamisessa, lähienergian kehittämistä ja käyttöä sekä kunnan kiinteistöjen energiansäästöä ja kulutusjoustoa.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huomioon tuotteiden ja palveluiden elinkaariset ympäristövaikutukset vähintään puolessa rakennushankkeiden kilpailutuksista.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kierrätysmateriaalien osuutta tie- ja maarakentamisessa käytetyistä materiaaleista nykyisestä 5 prosentista 30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polttoon perustumattoman uusiutuvan sähkön tuotantomäärää nykyisestä 40 MW:sta 850 MW:iin.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Liitämme kunnan kiinteistöt joustavaan sähköverkkojärjestelmään.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Hyödynnämme kierrätysmateriaaleja tie- ja maarakentamisessa ja kehitämme kunnan omaa laadunvarmistusjärjestelmää.</a:t>
            </a:r>
            <a:endParaRPr lang="fi-FI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Edistämme vierivoiman käyttöä energiayhteisön tai -yrityksen avulla.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Parannamme jäähallin ja kunnan tilojen jäähdytys- </a:t>
            </a:r>
            <a:br>
              <a:rPr lang="fi-FI" sz="1600" dirty="0">
                <a:effectLst/>
                <a:latin typeface="+mn-lt"/>
              </a:rPr>
            </a:br>
            <a:r>
              <a:rPr lang="fi-FI" sz="1600" dirty="0">
                <a:effectLst/>
                <a:latin typeface="+mn-lt"/>
              </a:rPr>
              <a:t>ja lämmitysjärjestelmiä.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Utajärven kunta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4781E13A-6228-4157-895D-F682E78CCF3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C14177BE-F142-23BF-D08F-6E743F35A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A6D4EB5-6089-2877-6644-CA0A3F3DB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BA2D779D-F901-4A03-B33A-6BA8DCB4C2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C8B6E503-7E97-63B2-F222-0234E6A0EE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C3D2B94-C221-471C-4B67-337B1DCD229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4517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tuomaan asiakas-hankkeissa aktiivisesti esiin kiertotalouden mukaisia suunnittelu- ja toteutusratkaisuja.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Kehitämme osaamistamme kiertotalouden edistämisestä, jotta pystymme hankkeissa innovatiivisuuteen ja riman nostamiseen yhdessä tilaajien kanssa.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8074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Meillä on aktiivinen rooli muunto- ja käyttöjoustavuuden, pitkäaikaiskestävyyden, materiaalitehokkuuden ja kiertotalouden edistämisessä 70 prosentissa toimeksiannoista.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korjaussuunnittelutoimialan volyymia 5-10 % vuosittain.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materiaalitehokasta suunnittelua ja neitseellisiä luonnonvaroja säästäviä ratkaisuja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rakennetun ympäristön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asiakashankkeissa.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Toteutamme hankkeissa käyttöikää pidentäviä elinkaariominaisuuksia (mm. pitkäikäisyys, muunneltavuus, monikäyttöisyys) koko rakentamisen ketjussa kaavasta toteutukseen.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tarjonnan luomista uudelleenkäyttö- ja kierrätys-markkinoille kartoittamalla hyvissä ajoin uudelleenkäyttöön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soveltuvat rakennusosat, -tuotteet ja -materiaalit.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rakennustuotteiden uudelleen-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käyttöä selvittämällä kelpoisuus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hankkimalla hyväksyntä.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A-insinöörit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587428D9-0013-3C3C-2B59-26A9ABB59E7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E30AF7B0-C260-0FEA-A0CC-F09917716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7A69ED37-A4B5-D9DD-E66A-DD36A5EA9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70339BAB-25EC-7295-9933-E593765725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7B182FB-44BA-A55D-197A-8238D46724FC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673097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tukemaan kiertotaloussiirtymää erityisesti rakennetun ympäristön ja uudistavan ruokajärjestelmän osa-alueilla.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Kehitämme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 ylikunnallista yhteistyötä, vauhditamme hankkeita ja yrityskumppanuuksia sekä edistämme rahoitusta, innovaatioita ja kansainvälistä verkostoitumista.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25915" y="1100133"/>
            <a:ext cx="7066085" cy="54516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Alueen kunnat ja muut kiertotaloustoimijat laativat omat sitoumuksensa. 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Tuemme ruokajärjestelmän innovaatioiden kasvua sekä minimoimme syntyvän ruokahävikin ja elintarvikejätteen määrän Uudenmaan kunnissa.</a:t>
            </a:r>
            <a:endParaRPr lang="fi-FI" sz="16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Vahvistamme rakennusosien uudelleenkäyttöä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Tehostamme rakennusalueiden massojen uudelleenkäyttöä ja massojen hyödyntämistä</a:t>
            </a: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tavoitteena nostaa niiden hyötykäyttöastetta nykyisestä noin 20:stä 50:een prosenttiin.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oimimme alueellisena kotipesänä, joka tukee Uudenmaan kuntia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ja muita toimijoita</a:t>
            </a:r>
            <a:r>
              <a:rPr lang="fi-FI" sz="16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kiertotaloussiirtymässä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Tuemme ruokajärjestelmän innovaatioiden kehittämistä kohdentamalla rahoitusta kehityshankkeisiin sekä kannustamalla kuntia avaamaan kaupunkitilaa ruokajärjestelmätoimijoiden kokeilukäyttöön.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Käynnistämme alueellisen massakoordinaation yhteistyö-</a:t>
            </a:r>
            <a:b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foorumin tiedon kokoamiseksi ja maamassojen </a:t>
            </a:r>
            <a:b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hallinnan työkalujen kehittämiseksi.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Kehitämme rakennusosapankin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443028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Uudenmaan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D25830DC-00AC-E940-B61A-8029F5C69A7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F974DF3-F227-EC03-8D0A-7160EBBA0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D251FEC-8AE0-0B50-36A5-9D73D362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AE492BA6-0527-7D35-DCA6-EE0FD88AC5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B4CC47D-7363-3E1B-325B-DDEF197ED5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442F1A0-B21E-49E8-4577-39E1DFD29B60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805717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24084"/>
            <a:ext cx="4442383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parantamaan jätehuolto-ketjun kestävyyttä ja kierrätysastetta.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Kehitämme laitosmaista lajittelua sekajätevirroille, tähtäämme täyden mittakaavan hiilidioksidin talteenottoon ja varastointiin sekä rakennamme polttoon perustumattomasta lämmöntuotannosta uuden kivijalan lämmitykseen.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5854" y="1324084"/>
            <a:ext cx="6895322" cy="4225107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hukkaenergian hyödyntämisen määrän 5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GWh:sta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100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GWh:iin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sähkön osuutta 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lämmöntuotannossa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ja korvaamme polttoon perustuvaa tuotantoa ottamalla käyttöön sähkökattiloita ja nostamalla niiden tehon 300 megawattiin.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Vähennämme kierrätyskelvottoman jätteen poltosta syntyviä päästöjä ottamalla talteen noin 640 000 tonnia hiilidioksidia [tCO₂].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Siirrymme matalalämpöiseen kaukolämpöön ja uudistamme sähköinfran energiatehokkuuden parantamiseksi. 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Hyödynnämme kiinteistöjen ja teollisuuden hukkalämpöjä 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ja otamme käyttöön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sähkökattiloita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korvaamaan polttoon perustuvaa tuotantoa.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hiilidioksidin talteenottoa ja varastointia tai käyttöä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käyttöön sekajätteen lajittelulaitoksen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jätevoimalalle,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edistämme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raaka-ainevirtojen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suljettuja kiertoja ja ohjataan muovia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materiaalina hyödyntämiseen.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Vantaan Energia Oy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Materiaalitehokas energiajärjestelmä">
            <a:extLst>
              <a:ext uri="{FF2B5EF4-FFF2-40B4-BE49-F238E27FC236}">
                <a16:creationId xmlns:a16="http://schemas.microsoft.com/office/drawing/2014/main" id="{F85642A2-520E-0897-6BED-97ED361A556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9E535B6-5EF2-FE77-38DA-71779D499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5815F78C-07A1-7720-C5F4-EA241199F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725004B4-F6E2-334E-DBDA-783FA9315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51DB6A2-F41F-B0F6-BA51-3F202A3CDE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A23AE17-4F3B-71B1-634A-EA2764DB942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130065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vähentämään rakennetun ympäristön ja ruokajärjestelmän ympäristövaikutuksia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. Tavoitteena on tehostaa maa- ja rakennusmateriaalien kiertoa, parantaa tilojen käyttöastetta sekä siirtyä kasvis- ja kalapainotteisempaan ruokavalioon, mikä pienentää ilmasto- ja luontovaikutuksia.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06462" y="1168762"/>
            <a:ext cx="657358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Kasvisruoan osuus koulu- ja päiväkotiruoassa on 64 %.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Ateriapalveluiden hiilijalanjälki vähenee 5 % vuosittain.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Kestävien kalatuotteiden käyttö kasvaa ruokalistoilla.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Maa- ja kiviainesten uudelleenkäyttö on 10 %.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dirty="0">
              <a:solidFill>
                <a:srgbClr val="2121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Lisäämme kasvis- ja kalaruokien tarjontaa, kehitämme reseptiikkaa (mm. hybridireseptit) ja kasvatamme kasvisruoan houkuttelevuutta kasvatuksellisin keinoin.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Selvitämme ja vähennämme ruokapalveluiden ilmasto- ja luontovaikutuksia.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Tehostamme maamassojen hyödyntämistä kaavoituksessa, hankkeissa ja seudullisessa koordinoinnissa.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Kehitämme toimintamalleja tyhjien tilojen </a:t>
            </a:r>
            <a:br>
              <a:rPr lang="fi-FI" sz="1600" dirty="0"/>
            </a:br>
            <a:r>
              <a:rPr lang="fi-FI" sz="1600" dirty="0"/>
              <a:t>väliaikaiseen käyttöön, peruskorjauksiin</a:t>
            </a:r>
            <a:br>
              <a:rPr lang="fi-FI" sz="1600" dirty="0"/>
            </a:br>
            <a:r>
              <a:rPr lang="fi-FI" sz="1600" dirty="0"/>
              <a:t>ja käyttöasteiden nostamiseen.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27799" y="577612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Vantaan kaupunki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FB8909A4-CED4-6B98-8EA5-5E357C41718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B4466AFA-6887-739D-EEC0-8560E73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41EC4AD-AFFF-C607-1B62-24EF3943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6E42B40D-03BD-985F-D7BE-D3050EAD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45C5D7-A539-8B19-9AD1-BB73AE8F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A079A80-BE9F-9899-EDFA-48D786CC82C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Koko sitoumus Sitoumus2050-alustalla.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1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3904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vahvistamaan kiertotaloutta väylähankkeissa ja kunnossapidossa </a:t>
            </a:r>
            <a:r>
              <a:rPr lang="fi-FI" sz="1800" dirty="0">
                <a:effectLst/>
                <a:latin typeface="+mn-lt"/>
              </a:rPr>
              <a:t>ottamalla huomioon kiertotalouden suunnittelussa, lisäämällä materiaalien uudelleenkäyttöä, kehittämällä massojen hallintaa ja kehittämällä kiertotalouden mittareita ja määrällisiä tavoitteita. 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39753" y="1324084"/>
            <a:ext cx="5814047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Käytämme k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aikissa infrahankkeissa</a:t>
            </a: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kiertotalouskriteerejä suunnittelu- ja toteutusvaiheessa.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Kaikissa investointihankkeissa on</a:t>
            </a: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kiertotalouskoordinaatio mukana palveluntuottajan tehtävänkuvassa.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Lisäämme maa- ja kiviainesten sekä purkumassojen hyödyntämistä omien hankkeidemme ja muiden toimijoiden välillä.  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Väylänpidossa kehitämme ja lisäämme materiaalien uudelleenkäyttöä.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Väylävirasto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D8D479CF-467C-9384-32EC-29BA8ACA1D97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AE84E5-A23A-4713-6C3D-0D687550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B3E11512-59F1-1F1D-3385-320801FEB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65BC450-DCAE-BB02-4E72-18C23D9DDE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9A32B9-B339-1040-AD86-E18DA3B9448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52776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029" y="1283239"/>
            <a:ext cx="4483293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edelläkävijyyteen rakentamisen kiertotaloudessa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: korvaamme systemaattisesti neitseellisiä maa- ja kiviaineksia sekä rakennusmateriaaleja uudelleenkäytetyillä ja kierrätetyillä ratkaisuilla ja teemme kiertotaloudesta skaalautuvan ja arkipäiväisen osan rakentamista.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4337" y="1324084"/>
            <a:ext cx="6924781" cy="39289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kern="0" dirty="0">
                <a:effectLst/>
                <a:latin typeface="+mn-lt"/>
                <a:ea typeface="Aptos" panose="020B0004020202020204" pitchFamily="34" charset="0"/>
              </a:rPr>
              <a:t>Korvaamme uudelleenkäytetyillä ja kierrätysmateriaaleilla neitseellisiä materiaaleja. Numeeriset tavoitteet asetetaan vuonna 2027.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</a:rPr>
              <a:t>Teemme osana suunnitteluprosessia kiertotaloustarkastelun kaikissa omaperusteisissa asunto- ja toimitilahankkeissa ja asetamme vuonna 2027 numeeriset tavoitteet </a:t>
            </a:r>
            <a:r>
              <a:rPr lang="fi-FI" sz="1600" dirty="0">
                <a:solidFill>
                  <a:schemeClr val="tx1"/>
                </a:solidFill>
                <a:latin typeface="+mn-lt"/>
              </a:rPr>
              <a:t>kiertotaloustarkastelulle myös tilaajille urakoimille hankkeille, joissa meillä on suunnitteluvastuu.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Lisäämme ylijäämämassojen ja uusiokiviainesten käyttöä maarakentamisessa vahvistamalla yhteistyötä ja hyödyntämällä massojen välitysalustoja.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Kehitämme hankkeiden suunnitteluprosesseja siten, että niihin sisältyy kiertotaloustarkastelu (mm. materiaalitehokkuus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, muuntojoustavuus ja resurssien käytön vähentäminen).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Hyödynnämme purkukartoituksia, markkinoilla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olevia ratkaisuja sekä edistämme ylijäämä-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ja kierrätysmateriaalien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kauppapaikkoja ja käyttöä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hankinnoissa.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438029" y="585627"/>
            <a:ext cx="1122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YIT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rgbClr val="CFAFF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249608" y="3755895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558328" y="3755895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110770" y="6272373"/>
            <a:ext cx="193424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 Sitoumus2050-alustalla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37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8"/>
            <a:ext cx="4574336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Sitoudumme nostamaan kiinteistö-kannan vuokraus- ja käyttöastetta, lisäämään korjausrakentamista ja vähentämään luontovaikutuksia. Ruoka-järjestelmää uudistamme kasvattamalla kasvisruoan</a:t>
            </a: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osuutta ravintoloissamme. Ympäristön resurssiviisautta edistämme vaalimalla olemassa olevaa rakennettua ympäristöä.</a:t>
            </a:r>
            <a:r>
              <a:rPr lang="fi-FI" sz="18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49007" y="1283240"/>
            <a:ext cx="6555999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korjausrakentamisen osuuden hankekannasta lähes kaksinkertaiseksi, noin 80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vegaanisen ruoan osuutta myydyistä lounaista 60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toimitilojen teknisen vuokrausasteen 95 prosenttiin.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Korjausrakentamisessa ja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vuokralais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muutoksissa ohjaamme materiaalin uudelleenkäyttöä sekä suosimme vähähiilisiä, kierrätettyjä ja uudelleenkäytettäviä materiaaleja.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Lisäämme vuokraamattomien ja vajaakäytössä olevien rakennusten ja tilojen käyttöä.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Laajennamme tavoitteistoa mittaamalla ja minimoimalla kiinteistökannan käyttöasetetta sekä ruoantuotannon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arvoketjun luontovaikutuksia.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Ylva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AD3E448C-B660-4335-814B-18A6CB787BD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B2983B7-D6EF-AD01-36FE-B01DD89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21AB562-D6AE-6B1C-9DDC-A585F5E3A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B7573BBE-9201-884B-69FF-C509A266F0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A7BE586-4681-8495-61E8-52A7FF55A3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2856E-5C18-3632-890D-956C0DD9B775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28282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029" y="1283239"/>
            <a:ext cx="4483293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Sitoudumme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vuokraus- ja välityspalveluillamme</a:t>
            </a: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8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tehostamaan </a:t>
            </a:r>
            <a:r>
              <a:rPr lang="fi-FI" sz="1800" b="1" kern="0" dirty="0">
                <a:solidFill>
                  <a:schemeClr val="tx1"/>
                </a:solidFill>
                <a:effectLst/>
                <a:latin typeface="+mn-lt"/>
                <a:ea typeface="Calibri"/>
              </a:rPr>
              <a:t>vajaakäyttöisten tilojen käyttöä ja pidentämään rakennusten elinkaarta </a:t>
            </a:r>
            <a:r>
              <a:rPr lang="fi-FI" sz="1800" kern="0" dirty="0">
                <a:solidFill>
                  <a:schemeClr val="tx1"/>
                </a:solidFill>
                <a:effectLst/>
                <a:latin typeface="+mn-lt"/>
                <a:ea typeface="Calibri"/>
              </a:rPr>
              <a:t>kehittämällä työkaluja ja verkostoja tilan käyttäjien ja</a:t>
            </a:r>
            <a:r>
              <a:rPr lang="fi-FI" sz="1800" kern="0" dirty="0">
                <a:effectLst/>
                <a:latin typeface="+mn-lt"/>
                <a:ea typeface="Calibri"/>
              </a:rPr>
              <a:t> kiinteistönomistajien välille.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sz="1800" kern="0" dirty="0">
              <a:effectLst/>
              <a:latin typeface="+mn-lt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* </a:t>
            </a: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Anyspace Oy on kiinteistömanageri ja Mushrooming ry on työhuoneverkosto.</a:t>
            </a:r>
            <a:endParaRPr kumimoji="0" lang="fi-FI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34337" y="1324084"/>
            <a:ext cx="6924781" cy="39289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kern="0" dirty="0">
                <a:effectLst/>
                <a:latin typeface="+mn-lt"/>
                <a:ea typeface="Aptos" panose="020B0004020202020204" pitchFamily="34" charset="0"/>
              </a:rPr>
              <a:t>Lisäämme vajaakäyttöisten tilojen </a:t>
            </a:r>
            <a:r>
              <a:rPr lang="fi-FI" sz="1600" dirty="0">
                <a:latin typeface="+mn-lt"/>
                <a:ea typeface="Aptos" panose="020B0004020202020204" pitchFamily="34" charset="0"/>
              </a:rPr>
              <a:t>hyödyntämistä yli kuusinkertaiseksi (joustovuokrauskohteiden lähtötilanne on 16 tilaa ja tavoite on 116).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  <a:ea typeface="Aptos" panose="020B0004020202020204" pitchFamily="34" charset="0"/>
              </a:rPr>
              <a:t>Valtavirtaistamme kiertotalouden palveluliiketoimintaa kasvattamalla tilavälitysalustan käyttäjämäärää yli kolminkertaiseksi (tilavälitysalustan käyttäjämäärän lähtötilanne on 1500 ja tavoite 5000).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Hyödynnämme kiertotalouden R-strategioiden (reduce, reuse, recycle) mukaisesti </a:t>
            </a:r>
            <a:r>
              <a:rPr lang="fi-FI" sz="16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olemassa olevia rakenteita ja toteutamme 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vuokratiloissa </a:t>
            </a:r>
            <a:r>
              <a:rPr lang="fi-FI" sz="16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vain välttämättömät kevyet muutostyöt, mahdollistamme tilojen monikäytön ja tarjoamme matalan kynnyksen vuokrausta.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6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Kehitämme ja laajennamme työtilavälitysverkostoa digitaalisilla alustoilla, tuemme luovia toimijoita ja yhteisöjä kiinteistöhallintaan ja viranomaisvaatimuksiin liittyvissä kysymyksissä, jaamme                hyviä käytäntöjä ja dokumentoimme                                           kokemukset.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249608" y="3755895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558328" y="3755895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438029" y="6282647"/>
            <a:ext cx="162315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 Sitoumus2050-alustalla</a:t>
            </a:r>
            <a:b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</a:b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AC1CD13-EC93-CCBC-1829-34117E3B0078}"/>
              </a:ext>
            </a:extLst>
          </p:cNvPr>
          <p:cNvSpPr txBox="1"/>
          <p:nvPr/>
        </p:nvSpPr>
        <p:spPr>
          <a:xfrm>
            <a:off x="438028" y="334736"/>
            <a:ext cx="1175397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Anyspace Oy ja 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Mushrooming ry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 *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(konsortiositoumus)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rgbClr val="CFAFF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2E43846-AFF1-4C8B-E614-0AC477A8B854}"/>
              </a:ext>
            </a:extLst>
          </p:cNvPr>
          <p:cNvSpPr txBox="1"/>
          <p:nvPr/>
        </p:nvSpPr>
        <p:spPr>
          <a:xfrm>
            <a:off x="4204138" y="6117021"/>
            <a:ext cx="543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28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BBB3-B0F9-0373-A1E7-1C840169F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54FD81D-5806-866B-708D-BFC0A88C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D4FDB0-E0DD-DA1B-1FB3-7314CBB4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käyttämään muovijätettä raaka-aineena korvataksemme neitseellisistä raaka-aineista valmistettua muovia kierrätysmuovilla.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Tuotantoprosessien energiatehokkuus on keskeinen osa hiilineutraalia tuotantoa ja energian käytön vähentäminen on yksi pitkän aikavälin kestävyystavoitteistamme.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8D66D0-C0A1-1087-43C0-808B95D2CC0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Käytämme vähintään 30 kilotonnia suomalaista muovijätettä raaka-aineena. Tämä vähentää fossiilisen raaka-aineen käyttöä arviolta 25–35 kt vuodessa.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Tehostamme energiankäyttöä 360 GWh vuoden 2022 tasosta.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Etsi</a:t>
            </a:r>
            <a:r>
              <a:rPr lang="fi-FI" sz="1600" kern="1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mme </a:t>
            </a:r>
            <a:r>
              <a:rPr lang="fi-FI" sz="1600" kern="1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arvoketjukumppaniemme kanssa keinoja kehittää muoviteollisuutta kohti kierrätettyihin ja uusiutuviin raaka-aineisiin perustuvaa muovin valmistusta, hiilineutraalia tuotantoa ja toimivaa muovien kiertotaloutta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Parannamme energiatehokkuutta hyödyntämällä prosessien hukkalämpöä entistä tehokkaammin, sekä toteuttamalla energiakatselmoinneissa havaittuja prosessiteknisiä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toimenpiteitä.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9C39FE-E205-12B8-E692-835D729A5750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Borealis Polymers Oy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D0B1E64C-8BF5-429B-E641-331AD222171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7D3E2ABE-5BA6-4148-042B-D0811494C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F33F163C-8189-CB4D-D966-58FD69E25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 descr="Sitoumus liittyy kahteen Kiertotalouden green dealin muutosalueeseen: &#10;- Resurssiviisas rakennettu ympäristö, &#10;2. Kestävä kulutus ja liiketoiminta">
            <a:extLst>
              <a:ext uri="{FF2B5EF4-FFF2-40B4-BE49-F238E27FC236}">
                <a16:creationId xmlns:a16="http://schemas.microsoft.com/office/drawing/2014/main" id="{D1BB8967-F5DA-7E45-4E92-F1C1F5656D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FBA01E-C782-4D42-C604-916C4D5188C0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09060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</a:t>
            </a:r>
            <a:r>
              <a:rPr lang="fi-FI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jatkuvasti kehittämään kiertotalousmallejamme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jotta voisimme korvata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 maahantuodun kylmäaineen kotimaisella kierrätyskylmäaineella, vähentää vaarallista jätettä ja tukea siirtymää ympäristöystävällisiin lämmitys- ja jäähdytysratkaisuihin.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Korva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amme</a:t>
            </a: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Pohjoismaiden markkinoille tuotet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neitseellisen HFC-kylmäaineen täysin kierrätetyllä kylmäaineella.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Kasvatamme kylmäaineiden kierrätysastetta omassa prosessissa yli 95 prosenttiin</a:t>
            </a:r>
            <a:r>
              <a:rPr lang="fi-FI" sz="16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Kiertotalousmallimme, joka tarjoaa asiakkaille taloudellisia ja ympäristöllisiä kannusteita: hävitysmaksun sijaan maksetaan hyvitystä kierrätyskelpoisesta aineesta, palvelu ei sido pääomaa, ja asiakas saa talteen otetun kylmäaineen takaisin uusiokäyttöön.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Kasvatamme kierrätysastetta investoimalla tislauskolonniin kylmäaineseosten erottelemiseksi.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Eco Scandic Oy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E4E4975F-4299-3AAE-C46D-F54D1DBEE4BE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8F66D21-C28D-6367-E0D0-22B859C1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A642916-7915-9B22-E8BB-37430CBF0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3A2CE1A-944B-A9D9-433D-307B52BC1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DA2EA3-8952-D9C0-F7C8-1680DD4869CA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52882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latin typeface="+mn-lt"/>
              </a:rPr>
              <a:t>Sitoudumme kehittämään kiertotalouden mukaisia tuotteita ja järjestelmiä</a:t>
            </a:r>
            <a:r>
              <a:rPr lang="fi-FI" sz="1800" dirty="0">
                <a:latin typeface="+mn-lt"/>
              </a:rPr>
              <a:t>, joilla vähennetään rakennusalan materiaalihukkaa ja jätteitä sekä pienennetään rakenteiden hiilijalanjälkeä.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Uusiomateriaalin osuus tuotannosta</a:t>
            </a:r>
            <a:r>
              <a:rPr lang="fi-FI" sz="1600" b="0" i="0" dirty="0">
                <a:solidFill>
                  <a:schemeClr val="tx1"/>
                </a:solidFill>
                <a:latin typeface="+mn-lt"/>
                <a:cs typeface="Calibri"/>
              </a:rPr>
              <a:t> on 30 %.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FF-Kierrätyssäkki -järjestelmällä kerätyn h</a:t>
            </a: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yödyntämiskelpoisen materiaalin osuus on 98 %.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altLang="fi-FI" sz="1600" dirty="0">
                <a:solidFill>
                  <a:schemeClr val="tx1"/>
                </a:solidFill>
                <a:latin typeface="+mn-lt"/>
              </a:rPr>
              <a:t>Korvaamme fossiilisia raaka-aineita siirtymällä b</a:t>
            </a:r>
            <a:r>
              <a:rPr kumimoji="0" lang="fi-FI" altLang="fi-FI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iopohjaisten raaka-aineiden 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pilotista täysimittaiseen tuotantoon.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Pilotoimme aurinkopaneelien lisälämmöneristysjärjestelmää ja viemme sen 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laajamittaiseen käyttöön.</a:t>
            </a:r>
            <a:endParaRPr lang="fi-FI" sz="1600" b="1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Kehitämme polystyreenin liuotinkierrätystä ja kasvatamme kierrätysmateriaalin käyttöä, myös purkutyömailta.</a:t>
            </a:r>
            <a:endParaRPr lang="fi-FI" altLang="fi-FI" sz="16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Tehostamme muovisten eristelevyjen ja pakkausstyroksien kerää-mistä (FF-Kierrätyssäkki -järjestelmä) yhteistyöllä ja ohjeistuksella.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Kehitämme</a:t>
            </a:r>
            <a:r>
              <a:rPr lang="fi-FI" sz="1600" b="1" i="0" dirty="0">
                <a:solidFill>
                  <a:srgbClr val="424242"/>
                </a:solidFill>
                <a:effectLst/>
                <a:latin typeface="+mn-lt"/>
              </a:rPr>
              <a:t> </a:t>
            </a:r>
            <a:r>
              <a:rPr lang="fi-FI" sz="1600" i="0" dirty="0">
                <a:solidFill>
                  <a:srgbClr val="424242"/>
                </a:solidFill>
                <a:effectLst/>
                <a:latin typeface="+mn-lt"/>
              </a:rPr>
              <a:t>aurinkopaneelien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lisälämmöneris-</a:t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tysjärjestelmää, </a:t>
            </a:r>
            <a:r>
              <a:rPr lang="fi-FI" sz="1600" i="0" dirty="0">
                <a:solidFill>
                  <a:srgbClr val="424242"/>
                </a:solidFill>
                <a:effectLst/>
                <a:latin typeface="+mn-lt"/>
              </a:rPr>
              <a:t>joka p</a:t>
            </a:r>
            <a: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  <a:t>arantaa tuotanto-</a:t>
            </a:r>
            <a:b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  <a:t>tehoa ja energiatehokkuutta.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Finnfoam Oy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Kiertotalouteen perustuva teollisuus">
            <a:extLst>
              <a:ext uri="{FF2B5EF4-FFF2-40B4-BE49-F238E27FC236}">
                <a16:creationId xmlns:a16="http://schemas.microsoft.com/office/drawing/2014/main" id="{E4E4975F-4299-3AAE-C46D-F54D1DBEE4BE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8F66D21-C28D-6367-E0D0-22B859C1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A642916-7915-9B22-E8BB-37430CBF0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3A2CE1A-944B-A9D9-433D-307B52BC1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DA2EA3-8952-D9C0-F7C8-1680DD4869CA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sitoumus. Sitoumus2050-alustalla.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uva 4">
            <a:extLst>
              <a:ext uri="{FF2B5EF4-FFF2-40B4-BE49-F238E27FC236}">
                <a16:creationId xmlns:a16="http://schemas.microsoft.com/office/drawing/2014/main" id="{BFC04D10-25CB-9D80-F8DD-1ED2362481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630252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Sitoudumme kasvattamaan kiertotalousmateriaalien käyttöä rakentamisessa sekä parantamaan niiden jalostusarvoa</a:t>
            </a:r>
            <a:r>
              <a:rPr lang="fi-FI" sz="18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. Mittaamme onnistumistamme uusio- ja kierrätysmateriaalien käytön ja </a:t>
            </a:r>
            <a:r>
              <a:rPr lang="fi-FI" sz="18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</a:rPr>
              <a:t>ympäristöteknologian</a:t>
            </a:r>
            <a:r>
              <a:rPr lang="fi-FI" sz="18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 liikevaihdon kasvulla.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Kolminkertaistamme vuosittaisen uusiomateriaalien käytön 1,5 miljoonaan tonniin.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Kolminkertaistamme ympäristöteknologian yksikön liikevaihdon.</a:t>
            </a:r>
            <a:endParaRPr lang="fi-FI" sz="1600" b="1" dirty="0">
              <a:solidFill>
                <a:srgbClr val="0F0F0F"/>
              </a:solidFill>
              <a:latin typeface="+mn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fi-FI" sz="1600" b="1" kern="100" dirty="0">
              <a:solidFill>
                <a:srgbClr val="0F0F0F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Rakennushankkeissa käytämme uusiomateriaaleja, kierrätysmateriaaleja ja uudelleenkäytettyjä rakennustuotteita korvaamaan primäärimateriaalien käyttöä.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Kasvatamme jalostettujen materiaalien arvoa ja niiden tuotantomääriä sekä tuomme markkinoille uusia vaihtoehtoja (mm. biohiiltä ja kierrätyslannoitteita)</a:t>
            </a:r>
            <a:r>
              <a:rPr lang="fi-FI" sz="1600" b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esimerkiksi </a:t>
            </a:r>
            <a:r>
              <a:rPr lang="fi-FI" sz="1600" b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investoimalla uusiin materiaalien käsittely- ja tuotantolaitoksiin.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GRK Suomi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56A4B984-D2C8-A77D-0A02-4E1DA54A4AA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45E9B061-0CBB-D088-5837-246774F66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C5100973-D6DF-9AA8-82BE-702C43FF7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38E21E22-EA22-2684-A549-0706BB0E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1C4AB49-9639-50B0-21A7-D08785CEDCE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85674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tukemaan alueen toimijoita kiertotalouden edistämisessä. </a:t>
            </a:r>
            <a:r>
              <a:rPr lang="fi-FI" sz="1800">
                <a:effectLst/>
                <a:latin typeface="+mn-lt"/>
                <a:ea typeface="Times New Roman" panose="02020603050405020304" pitchFamily="18" charset="0"/>
              </a:rPr>
              <a:t>Tuemme</a:t>
            </a:r>
            <a:r>
              <a:rPr lang="fi-FI" sz="1800" b="1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mm. kiertotaloustoimien toteuttamisessa, rahoituksen hakemisessa, polttoon perustumattoman energiantuotannon käyttöönotossa sekä kiinteistöjen käyttöasteiden selvittämisessä.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8074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</a:t>
            </a:r>
            <a:r>
              <a:rPr lang="fi-FI" sz="1600" b="1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mme</a:t>
            </a: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22 alueen toimijaa on tehnyt omat sitoumuksensa.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kiertotalouteen kohdistuvan rahoitusosuu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den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15 %:iin liiton jaettavissa olevasta EAKR- ja JTF-rahoituksesta.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Energiantuotannosta 25 % on polttoon perustumatonta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(lähtötaso n. 13 %).</a:t>
            </a: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Kytkemme kiertotalouden vahvemmin aluekehittämiseen ja kaavoitukseen.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Laadimme suunnitelman tyhjien tai tyhjenevien julkisten kiinteistöjen käytöstä yhdessä kuntien kanssa. Pilotoimme ratkaisuja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ja asetamme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tavoitteet tyhjien kiinteistöjen käytölle ja purkumateriaalien uudelleenkäytölle.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Tuemme energiayhtiöitä siirtymään polttoon perustumattomaan tuotantoon. Seuraamme energiatuotannon muutosta </a:t>
            </a:r>
            <a:b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tuottamalla maakunnallisen energiataseen </a:t>
            </a:r>
            <a:b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muutaman vuoden välein.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Keski-Suomen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0D94C6D1-389C-7ADD-2F4E-A39E63F4CC1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910167B-E29D-1533-113B-72361C95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F5516F6-2C91-A15B-5071-FB9CE66C8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470BD16-4789-0AB7-74C6-DAB53C736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F6D6EDF3-29A8-491F-DF7D-B16190F4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D74443F-2D59-0986-A66E-FD9D413282A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27910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80F70"/>
      </a:accent1>
      <a:accent2>
        <a:srgbClr val="3A3AC1"/>
      </a:accent2>
      <a:accent3>
        <a:srgbClr val="8686FF"/>
      </a:accent3>
      <a:accent4>
        <a:srgbClr val="C85000"/>
      </a:accent4>
      <a:accent5>
        <a:srgbClr val="F96400"/>
      </a:accent5>
      <a:accent6>
        <a:srgbClr val="CFAFF9"/>
      </a:accent6>
      <a:hlink>
        <a:srgbClr val="180F70"/>
      </a:hlink>
      <a:folHlink>
        <a:srgbClr val="180F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4" ma:contentTypeDescription="Luo uusi asiakirja." ma:contentTypeScope="" ma:versionID="b1b242d0b4ca8b510e1ca8f3b78c0be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9f78447fdc025fb102a78d7009e95f7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E20DC3-064B-4FC7-9B0A-70620CF3A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3AFB5D-F3C9-4B42-B781-7FA3F21E28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0C6BB-332E-4B08-9C70-C77EA4751983}">
  <ds:schemaRefs>
    <ds:schemaRef ds:uri="ebb82943-49da-4504-a2f3-a33fb2eb95f1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25637</TotalTime>
  <Words>4176</Words>
  <Application>Microsoft Office PowerPoint</Application>
  <PresentationFormat>Laajakuva</PresentationFormat>
  <Paragraphs>479</Paragraphs>
  <Slides>35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4" baseType="lpstr">
      <vt:lpstr>Aptos</vt:lpstr>
      <vt:lpstr>Arial</vt:lpstr>
      <vt:lpstr>Arial Narrow</vt:lpstr>
      <vt:lpstr>Barlow</vt:lpstr>
      <vt:lpstr>Calibri</vt:lpstr>
      <vt:lpstr>Symbol</vt:lpstr>
      <vt:lpstr>Tahoma</vt:lpstr>
      <vt:lpstr>Times New Roman</vt:lpstr>
      <vt:lpstr>Office Theme</vt:lpstr>
      <vt:lpstr>Me olemme mukana kiertotalouden green dealissa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PowerPoint-esitys</vt:lpstr>
      <vt:lpstr> </vt:lpstr>
      <vt:lpstr> </vt:lpstr>
      <vt:lpstr>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Nikula Taina (YM)</dc:creator>
  <cp:lastModifiedBy>Sorasahi Heikki (YM)</cp:lastModifiedBy>
  <cp:revision>31</cp:revision>
  <dcterms:created xsi:type="dcterms:W3CDTF">2025-06-27T08:20:28Z</dcterms:created>
  <dcterms:modified xsi:type="dcterms:W3CDTF">2026-06-08T05:58:37Z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