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142533472" r:id="rId5"/>
    <p:sldId id="2142533478" r:id="rId6"/>
    <p:sldId id="2142533470" r:id="rId7"/>
    <p:sldId id="2142533474" r:id="rId8"/>
    <p:sldId id="2142533453" r:id="rId9"/>
    <p:sldId id="2142533487" r:id="rId10"/>
    <p:sldId id="2142533455" r:id="rId11"/>
    <p:sldId id="2142533471" r:id="rId12"/>
    <p:sldId id="2142533449" r:id="rId13"/>
    <p:sldId id="2142533456" r:id="rId14"/>
    <p:sldId id="2142533450" r:id="rId15"/>
    <p:sldId id="2142533458" r:id="rId16"/>
    <p:sldId id="2142533467" r:id="rId17"/>
    <p:sldId id="2142533480" r:id="rId18"/>
    <p:sldId id="2142533454" r:id="rId19"/>
    <p:sldId id="2142533486" r:id="rId20"/>
    <p:sldId id="2142533451" r:id="rId21"/>
    <p:sldId id="2142533475" r:id="rId22"/>
    <p:sldId id="2142533484" r:id="rId23"/>
    <p:sldId id="2142533479" r:id="rId24"/>
    <p:sldId id="2142533461" r:id="rId25"/>
    <p:sldId id="2142533473" r:id="rId26"/>
    <p:sldId id="2142533457" r:id="rId27"/>
    <p:sldId id="2142533477" r:id="rId28"/>
    <p:sldId id="2142533463" r:id="rId29"/>
    <p:sldId id="2142533482" r:id="rId30"/>
    <p:sldId id="2142533452" r:id="rId31"/>
    <p:sldId id="2142533468" r:id="rId3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206423-2763-7B89-4B61-FA2A435CC455}" name="Ahonen Ulla (YM)" initials="A(" userId="S::ulla.ahonen@gov.fi::b6fae690-ac72-4427-a38c-42b4a12c363b" providerId="AD"/>
  <p188:author id="{A1B67E3D-022C-0D40-25C1-8A3562D6385D}" name="Sorasahi Heikki (YM)" initials="HS" userId="S::heikki.sorasahi@gov.fi::2bac84a1-c00d-46ab-97f1-e866a86c2f68" providerId="AD"/>
  <p188:author id="{3B5C7FE8-8FFE-D4B2-34A1-AB379F22AE0A}" name="Nikula Taina (YM)" initials="N(" userId="S::taina.nikula@gov.fi::bdd9a24e-49ca-405b-8b39-f709b496833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85801" autoAdjust="0"/>
  </p:normalViewPr>
  <p:slideViewPr>
    <p:cSldViewPr snapToGrid="0">
      <p:cViewPr varScale="1">
        <p:scale>
          <a:sx n="97" d="100"/>
          <a:sy n="97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4C68F-60AE-46B6-B68E-261B8A02F90C}" type="datetimeFigureOut">
              <a:rPr lang="fi-FI"/>
              <a:t>8.10.2025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7EDF2-D7B6-4102-AC57-714F2D0C57DB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02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group.com/globalassets/metsa-group/documents/sustainability/metsa-group-ilmastosiirtymasuunnitelma-2024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talous.fi/metsa-groupin-green-deal-sitoumuksessa-tavoitteena-kolmen-uuden-kiertotalouden-ratkaisun-kaupallistaminen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0359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555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F0F0F"/>
                </a:solidFill>
                <a:effectLst/>
                <a:latin typeface="Barlow" panose="00000500000000000000" pitchFamily="2" charset="0"/>
              </a:rPr>
              <a:t>tukemalla jäsenyritysten kiertotaloutta edistävien tavoitteiden asettamista hankinnoille sekä resurssien käyttöasteen ja materiaalien kiertotalousasteen kasvattamiselle. 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2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7938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4903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277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8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30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436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ok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87EDF2-D7B6-4102-AC57-714F2D0C57D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1038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MG:n sitoumus eri lähteissä: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MG:n ilmastosiirtymäsuunnitelma (ks. ss. 33-34 ):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https://www.metsagroup.com/globalassets/metsa-group/documents/sustainability/metsa-group-ilmastosiirtymasuunnitelma-2024.pdf</a:t>
            </a:r>
            <a:endParaRPr lang="fi-FI" sz="1800" u="sng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Biotalous.fi juttu sitoumuksesta:</a:t>
            </a:r>
            <a:r>
              <a:rPr lang="fi-FI" sz="1800" u="non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i-FI" sz="1800" u="sng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4"/>
              </a:rPr>
              <a:t>https://www.biotalous.fi/metsa-groupin-green-deal-sitoumuksessa-tavoitteena-kolmen-uuden-kiertotalouden-ratkaisun-kaupallistaminen/</a:t>
            </a:r>
            <a:endParaRPr lang="fi-FI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52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78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38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39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7EDF2-D7B6-4102-AC57-714F2D0C57DB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261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30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97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6360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419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Otsikko + kaksi palstaa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9157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745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61" name="Google Shape;6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46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 type="title">
  <p:cSld name="1_Aloitusdia">
    <p:bg>
      <p:bgPr>
        <a:solidFill>
          <a:srgbClr val="180F7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6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920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1_Vain otsikk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9" name="Google Shape;49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42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31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Väliotsikkodia">
    <p:bg>
      <p:bgPr>
        <a:solidFill>
          <a:schemeClr val="accent6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813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43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1_Teksti + kuv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2" name="Google Shape;2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15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7819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27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6684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51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1_Otsikko + kaksi palstaa otsikoill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4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472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4509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_vierekkäin">
  <p:cSld name="1_Otsikko + 1 palsta_vierekkäi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5926008" y="787143"/>
            <a:ext cx="5603631" cy="4751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199" y="681637"/>
            <a:ext cx="4841631" cy="359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721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 type="twoTxTwoObj">
  <p:cSld name="Otsikko + kaksi palstaa otsikoill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947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460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 otsikoilla">
  <p:cSld name="1_Otsikko + kaksi palstaa otsikoilla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80F70"/>
              </a:buClr>
              <a:buSzPts val="2400"/>
              <a:buNone/>
              <a:defRPr sz="2400" b="1">
                <a:solidFill>
                  <a:srgbClr val="180F70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289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4" name="Google Shape;8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01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oitusdia">
  <p:cSld name="1_Aloitusdia">
    <p:bg>
      <p:bgPr>
        <a:solidFill>
          <a:srgbClr val="180F70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ctrTitle"/>
          </p:nvPr>
        </p:nvSpPr>
        <p:spPr>
          <a:xfrm>
            <a:off x="867512" y="233124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subTitle" idx="1"/>
          </p:nvPr>
        </p:nvSpPr>
        <p:spPr>
          <a:xfrm>
            <a:off x="867512" y="4810915"/>
            <a:ext cx="8433651" cy="1251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89" name="Google Shape;8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" y="0"/>
            <a:ext cx="685389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12" y="416311"/>
            <a:ext cx="2544640" cy="114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763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13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kaksi palstaa">
  <p:cSld name="1_Otsikko + kaksi palstaa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839788" y="186460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6172200" y="186460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4844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>
  <p:cSld name="1_Vain otsikk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5" name="Google Shape;105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9528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1_Lopetusdia">
    <p:bg>
      <p:bgPr>
        <a:solidFill>
          <a:srgbClr val="180F7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5" name="Google Shape;11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8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4090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271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4653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One line headline+one paragraph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5a5e115f34_0_255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5a5e115f34_0_255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72" name="Google Shape;72;g15a5e115f34_0_2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g15a5e115f34_0_255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7342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Vain otsikko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8561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us:Otsikko,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ADBE8193-DA67-4603-AFE5-CCBBE497A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88389" cy="6858000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Luettelo ensimmäinen taso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Otsikko</a:t>
            </a:r>
          </a:p>
        </p:txBody>
      </p:sp>
      <p:pic>
        <p:nvPicPr>
          <p:cNvPr id="7" name="Kuva 6" descr="Syke-logo">
            <a:extLst>
              <a:ext uri="{FF2B5EF4-FFF2-40B4-BE49-F238E27FC236}">
                <a16:creationId xmlns:a16="http://schemas.microsoft.com/office/drawing/2014/main" id="{5CC54861-FED3-43ED-BC57-DF8582F9C3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4" y="5772400"/>
            <a:ext cx="959105" cy="71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62009"/>
      </p:ext>
    </p:extLst>
  </p:cSld>
  <p:clrMapOvr>
    <a:masterClrMapping/>
  </p:clrMapOvr>
  <p:transition>
    <p:fade/>
  </p:transition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8.10.2025</a:t>
            </a:fld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6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Otsikko ja sisältö tyhjä">
  <p:cSld name="9_Otsikko ja sisältö tyhjä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90d2790b7_0_177"/>
          <p:cNvSpPr txBox="1">
            <a:spLocks noGrp="1"/>
          </p:cNvSpPr>
          <p:nvPr>
            <p:ph type="body" idx="1"/>
          </p:nvPr>
        </p:nvSpPr>
        <p:spPr>
          <a:xfrm>
            <a:off x="577047" y="1881330"/>
            <a:ext cx="10965900" cy="4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g1390d2790b7_0_177"/>
          <p:cNvSpPr txBox="1">
            <a:spLocks noGrp="1"/>
          </p:cNvSpPr>
          <p:nvPr>
            <p:ph type="title"/>
          </p:nvPr>
        </p:nvSpPr>
        <p:spPr>
          <a:xfrm>
            <a:off x="577047" y="313787"/>
            <a:ext cx="109659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Arial"/>
              <a:buNone/>
              <a:defRPr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1390d2790b7_0_177"/>
          <p:cNvSpPr txBox="1">
            <a:spLocks noGrp="1"/>
          </p:cNvSpPr>
          <p:nvPr>
            <p:ph type="ftr" idx="11"/>
          </p:nvPr>
        </p:nvSpPr>
        <p:spPr>
          <a:xfrm>
            <a:off x="1583499" y="6497452"/>
            <a:ext cx="36483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g1390d2790b7_0_177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390d2790b7_0_177"/>
          <p:cNvSpPr txBox="1">
            <a:spLocks noGrp="1"/>
          </p:cNvSpPr>
          <p:nvPr>
            <p:ph type="sldNum" idx="12"/>
          </p:nvPr>
        </p:nvSpPr>
        <p:spPr>
          <a:xfrm>
            <a:off x="-1" y="6497453"/>
            <a:ext cx="538800" cy="2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  <a:defRPr sz="1067" b="1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FI"/>
              <a:t>‹#›</a:t>
            </a:fld>
            <a:r>
              <a:rPr lang="en-FI"/>
              <a:t>  </a:t>
            </a:r>
            <a:r>
              <a:rPr lang="en-FI" b="0">
                <a:solidFill>
                  <a:srgbClr val="A5A5A5"/>
                </a:solidFill>
              </a:rPr>
              <a:t>|</a:t>
            </a:r>
            <a:endParaRPr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Pääotsikko Teema">
  <p:cSld name="2_Pääotsikko Teema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48"/>
          <p:cNvGrpSpPr/>
          <p:nvPr/>
        </p:nvGrpSpPr>
        <p:grpSpPr>
          <a:xfrm>
            <a:off x="6805084" y="2"/>
            <a:ext cx="5384800" cy="6858001"/>
            <a:chOff x="5103813" y="0"/>
            <a:chExt cx="4038600" cy="5143501"/>
          </a:xfrm>
        </p:grpSpPr>
        <p:sp>
          <p:nvSpPr>
            <p:cNvPr id="79" name="Google Shape;79;p148"/>
            <p:cNvSpPr/>
            <p:nvPr/>
          </p:nvSpPr>
          <p:spPr>
            <a:xfrm>
              <a:off x="6265863" y="0"/>
              <a:ext cx="2301875" cy="2160588"/>
            </a:xfrm>
            <a:custGeom>
              <a:avLst/>
              <a:gdLst/>
              <a:ahLst/>
              <a:cxnLst/>
              <a:rect l="l" t="t" r="r" b="b"/>
              <a:pathLst>
                <a:path w="1450" h="1361" extrusionOk="0">
                  <a:moveTo>
                    <a:pt x="0" y="0"/>
                  </a:moveTo>
                  <a:lnTo>
                    <a:pt x="0" y="0"/>
                  </a:lnTo>
                  <a:lnTo>
                    <a:pt x="13" y="77"/>
                  </a:lnTo>
                  <a:lnTo>
                    <a:pt x="24" y="153"/>
                  </a:lnTo>
                  <a:lnTo>
                    <a:pt x="31" y="190"/>
                  </a:lnTo>
                  <a:lnTo>
                    <a:pt x="38" y="228"/>
                  </a:lnTo>
                  <a:lnTo>
                    <a:pt x="49" y="266"/>
                  </a:lnTo>
                  <a:lnTo>
                    <a:pt x="59" y="303"/>
                  </a:lnTo>
                  <a:lnTo>
                    <a:pt x="59" y="303"/>
                  </a:lnTo>
                  <a:lnTo>
                    <a:pt x="73" y="343"/>
                  </a:lnTo>
                  <a:lnTo>
                    <a:pt x="88" y="385"/>
                  </a:lnTo>
                  <a:lnTo>
                    <a:pt x="105" y="424"/>
                  </a:lnTo>
                  <a:lnTo>
                    <a:pt x="123" y="465"/>
                  </a:lnTo>
                  <a:lnTo>
                    <a:pt x="141" y="504"/>
                  </a:lnTo>
                  <a:lnTo>
                    <a:pt x="161" y="542"/>
                  </a:lnTo>
                  <a:lnTo>
                    <a:pt x="181" y="581"/>
                  </a:lnTo>
                  <a:lnTo>
                    <a:pt x="203" y="619"/>
                  </a:lnTo>
                  <a:lnTo>
                    <a:pt x="225" y="656"/>
                  </a:lnTo>
                  <a:lnTo>
                    <a:pt x="249" y="693"/>
                  </a:lnTo>
                  <a:lnTo>
                    <a:pt x="272" y="729"/>
                  </a:lnTo>
                  <a:lnTo>
                    <a:pt x="297" y="765"/>
                  </a:lnTo>
                  <a:lnTo>
                    <a:pt x="323" y="800"/>
                  </a:lnTo>
                  <a:lnTo>
                    <a:pt x="350" y="835"/>
                  </a:lnTo>
                  <a:lnTo>
                    <a:pt x="377" y="869"/>
                  </a:lnTo>
                  <a:lnTo>
                    <a:pt x="404" y="902"/>
                  </a:lnTo>
                  <a:lnTo>
                    <a:pt x="433" y="936"/>
                  </a:lnTo>
                  <a:lnTo>
                    <a:pt x="461" y="968"/>
                  </a:lnTo>
                  <a:lnTo>
                    <a:pt x="491" y="1000"/>
                  </a:lnTo>
                  <a:lnTo>
                    <a:pt x="521" y="1032"/>
                  </a:lnTo>
                  <a:lnTo>
                    <a:pt x="551" y="1062"/>
                  </a:lnTo>
                  <a:lnTo>
                    <a:pt x="582" y="1092"/>
                  </a:lnTo>
                  <a:lnTo>
                    <a:pt x="645" y="1151"/>
                  </a:lnTo>
                  <a:lnTo>
                    <a:pt x="709" y="1207"/>
                  </a:lnTo>
                  <a:lnTo>
                    <a:pt x="773" y="1261"/>
                  </a:lnTo>
                  <a:lnTo>
                    <a:pt x="838" y="1313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04" y="1361"/>
                  </a:lnTo>
                  <a:lnTo>
                    <a:pt x="935" y="1322"/>
                  </a:lnTo>
                  <a:lnTo>
                    <a:pt x="965" y="1283"/>
                  </a:lnTo>
                  <a:lnTo>
                    <a:pt x="994" y="1242"/>
                  </a:lnTo>
                  <a:lnTo>
                    <a:pt x="1023" y="1202"/>
                  </a:lnTo>
                  <a:lnTo>
                    <a:pt x="1050" y="1161"/>
                  </a:lnTo>
                  <a:lnTo>
                    <a:pt x="1077" y="1119"/>
                  </a:lnTo>
                  <a:lnTo>
                    <a:pt x="1101" y="1079"/>
                  </a:lnTo>
                  <a:lnTo>
                    <a:pt x="1126" y="1036"/>
                  </a:lnTo>
                  <a:lnTo>
                    <a:pt x="1150" y="995"/>
                  </a:lnTo>
                  <a:lnTo>
                    <a:pt x="1173" y="953"/>
                  </a:lnTo>
                  <a:lnTo>
                    <a:pt x="1195" y="910"/>
                  </a:lnTo>
                  <a:lnTo>
                    <a:pt x="1216" y="867"/>
                  </a:lnTo>
                  <a:lnTo>
                    <a:pt x="1236" y="825"/>
                  </a:lnTo>
                  <a:lnTo>
                    <a:pt x="1255" y="781"/>
                  </a:lnTo>
                  <a:lnTo>
                    <a:pt x="1273" y="738"/>
                  </a:lnTo>
                  <a:lnTo>
                    <a:pt x="1291" y="694"/>
                  </a:lnTo>
                  <a:lnTo>
                    <a:pt x="1308" y="651"/>
                  </a:lnTo>
                  <a:lnTo>
                    <a:pt x="1324" y="608"/>
                  </a:lnTo>
                  <a:lnTo>
                    <a:pt x="1339" y="564"/>
                  </a:lnTo>
                  <a:lnTo>
                    <a:pt x="1352" y="520"/>
                  </a:lnTo>
                  <a:lnTo>
                    <a:pt x="1366" y="476"/>
                  </a:lnTo>
                  <a:lnTo>
                    <a:pt x="1378" y="433"/>
                  </a:lnTo>
                  <a:lnTo>
                    <a:pt x="1389" y="389"/>
                  </a:lnTo>
                  <a:lnTo>
                    <a:pt x="1399" y="345"/>
                  </a:lnTo>
                  <a:lnTo>
                    <a:pt x="1408" y="302"/>
                  </a:lnTo>
                  <a:lnTo>
                    <a:pt x="1417" y="258"/>
                  </a:lnTo>
                  <a:lnTo>
                    <a:pt x="1425" y="215"/>
                  </a:lnTo>
                  <a:lnTo>
                    <a:pt x="1432" y="171"/>
                  </a:lnTo>
                  <a:lnTo>
                    <a:pt x="1438" y="128"/>
                  </a:lnTo>
                  <a:lnTo>
                    <a:pt x="1442" y="86"/>
                  </a:lnTo>
                  <a:lnTo>
                    <a:pt x="1447" y="43"/>
                  </a:lnTo>
                  <a:lnTo>
                    <a:pt x="14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8"/>
            <p:cNvSpPr/>
            <p:nvPr/>
          </p:nvSpPr>
          <p:spPr>
            <a:xfrm>
              <a:off x="7700963" y="1171575"/>
              <a:ext cx="1441450" cy="1657350"/>
            </a:xfrm>
            <a:custGeom>
              <a:avLst/>
              <a:gdLst/>
              <a:ahLst/>
              <a:cxnLst/>
              <a:rect l="l" t="t" r="r" b="b"/>
              <a:pathLst>
                <a:path w="908" h="1044" extrusionOk="0">
                  <a:moveTo>
                    <a:pt x="908" y="0"/>
                  </a:moveTo>
                  <a:lnTo>
                    <a:pt x="908" y="0"/>
                  </a:lnTo>
                  <a:lnTo>
                    <a:pt x="848" y="28"/>
                  </a:lnTo>
                  <a:lnTo>
                    <a:pt x="789" y="59"/>
                  </a:lnTo>
                  <a:lnTo>
                    <a:pt x="729" y="89"/>
                  </a:lnTo>
                  <a:lnTo>
                    <a:pt x="671" y="120"/>
                  </a:lnTo>
                  <a:lnTo>
                    <a:pt x="612" y="153"/>
                  </a:lnTo>
                  <a:lnTo>
                    <a:pt x="555" y="187"/>
                  </a:lnTo>
                  <a:lnTo>
                    <a:pt x="498" y="222"/>
                  </a:lnTo>
                  <a:lnTo>
                    <a:pt x="440" y="259"/>
                  </a:lnTo>
                  <a:lnTo>
                    <a:pt x="384" y="298"/>
                  </a:lnTo>
                  <a:lnTo>
                    <a:pt x="328" y="339"/>
                  </a:lnTo>
                  <a:lnTo>
                    <a:pt x="273" y="380"/>
                  </a:lnTo>
                  <a:lnTo>
                    <a:pt x="217" y="424"/>
                  </a:lnTo>
                  <a:lnTo>
                    <a:pt x="162" y="471"/>
                  </a:lnTo>
                  <a:lnTo>
                    <a:pt x="107" y="520"/>
                  </a:lnTo>
                  <a:lnTo>
                    <a:pt x="53" y="570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0" y="623"/>
                  </a:lnTo>
                  <a:lnTo>
                    <a:pt x="53" y="660"/>
                  </a:lnTo>
                  <a:lnTo>
                    <a:pt x="106" y="698"/>
                  </a:lnTo>
                  <a:lnTo>
                    <a:pt x="160" y="732"/>
                  </a:lnTo>
                  <a:lnTo>
                    <a:pt x="215" y="767"/>
                  </a:lnTo>
                  <a:lnTo>
                    <a:pt x="270" y="800"/>
                  </a:lnTo>
                  <a:lnTo>
                    <a:pt x="325" y="831"/>
                  </a:lnTo>
                  <a:lnTo>
                    <a:pt x="383" y="862"/>
                  </a:lnTo>
                  <a:lnTo>
                    <a:pt x="439" y="890"/>
                  </a:lnTo>
                  <a:lnTo>
                    <a:pt x="496" y="917"/>
                  </a:lnTo>
                  <a:lnTo>
                    <a:pt x="555" y="942"/>
                  </a:lnTo>
                  <a:lnTo>
                    <a:pt x="612" y="964"/>
                  </a:lnTo>
                  <a:lnTo>
                    <a:pt x="671" y="986"/>
                  </a:lnTo>
                  <a:lnTo>
                    <a:pt x="730" y="1004"/>
                  </a:lnTo>
                  <a:lnTo>
                    <a:pt x="789" y="1019"/>
                  </a:lnTo>
                  <a:lnTo>
                    <a:pt x="848" y="1033"/>
                  </a:lnTo>
                  <a:lnTo>
                    <a:pt x="908" y="1044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80D3C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8"/>
            <p:cNvSpPr/>
            <p:nvPr/>
          </p:nvSpPr>
          <p:spPr>
            <a:xfrm>
              <a:off x="5773738" y="2160588"/>
              <a:ext cx="3368675" cy="2982913"/>
            </a:xfrm>
            <a:custGeom>
              <a:avLst/>
              <a:gdLst/>
              <a:ahLst/>
              <a:cxnLst/>
              <a:rect l="l" t="t" r="r" b="b"/>
              <a:pathLst>
                <a:path w="2122" h="1879" extrusionOk="0">
                  <a:moveTo>
                    <a:pt x="2122" y="1879"/>
                  </a:moveTo>
                  <a:lnTo>
                    <a:pt x="2122" y="502"/>
                  </a:lnTo>
                  <a:lnTo>
                    <a:pt x="2122" y="502"/>
                  </a:lnTo>
                  <a:lnTo>
                    <a:pt x="2005" y="447"/>
                  </a:lnTo>
                  <a:lnTo>
                    <a:pt x="1889" y="392"/>
                  </a:lnTo>
                  <a:lnTo>
                    <a:pt x="1773" y="334"/>
                  </a:lnTo>
                  <a:lnTo>
                    <a:pt x="1716" y="305"/>
                  </a:lnTo>
                  <a:lnTo>
                    <a:pt x="1660" y="275"/>
                  </a:lnTo>
                  <a:lnTo>
                    <a:pt x="1602" y="244"/>
                  </a:lnTo>
                  <a:lnTo>
                    <a:pt x="1546" y="213"/>
                  </a:lnTo>
                  <a:lnTo>
                    <a:pt x="1490" y="180"/>
                  </a:lnTo>
                  <a:lnTo>
                    <a:pt x="1435" y="147"/>
                  </a:lnTo>
                  <a:lnTo>
                    <a:pt x="1379" y="113"/>
                  </a:lnTo>
                  <a:lnTo>
                    <a:pt x="1324" y="77"/>
                  </a:lnTo>
                  <a:lnTo>
                    <a:pt x="1268" y="39"/>
                  </a:lnTo>
                  <a:lnTo>
                    <a:pt x="1214" y="0"/>
                  </a:lnTo>
                  <a:lnTo>
                    <a:pt x="1214" y="0"/>
                  </a:lnTo>
                  <a:lnTo>
                    <a:pt x="1131" y="132"/>
                  </a:lnTo>
                  <a:lnTo>
                    <a:pt x="1052" y="261"/>
                  </a:lnTo>
                  <a:lnTo>
                    <a:pt x="976" y="388"/>
                  </a:lnTo>
                  <a:lnTo>
                    <a:pt x="902" y="514"/>
                  </a:lnTo>
                  <a:lnTo>
                    <a:pt x="758" y="759"/>
                  </a:lnTo>
                  <a:lnTo>
                    <a:pt x="687" y="878"/>
                  </a:lnTo>
                  <a:lnTo>
                    <a:pt x="617" y="996"/>
                  </a:lnTo>
                  <a:lnTo>
                    <a:pt x="546" y="1111"/>
                  </a:lnTo>
                  <a:lnTo>
                    <a:pt x="476" y="1225"/>
                  </a:lnTo>
                  <a:lnTo>
                    <a:pt x="402" y="1338"/>
                  </a:lnTo>
                  <a:lnTo>
                    <a:pt x="327" y="1449"/>
                  </a:lnTo>
                  <a:lnTo>
                    <a:pt x="289" y="1503"/>
                  </a:lnTo>
                  <a:lnTo>
                    <a:pt x="251" y="1558"/>
                  </a:lnTo>
                  <a:lnTo>
                    <a:pt x="211" y="1612"/>
                  </a:lnTo>
                  <a:lnTo>
                    <a:pt x="171" y="1666"/>
                  </a:lnTo>
                  <a:lnTo>
                    <a:pt x="129" y="1720"/>
                  </a:lnTo>
                  <a:lnTo>
                    <a:pt x="88" y="1773"/>
                  </a:lnTo>
                  <a:lnTo>
                    <a:pt x="44" y="1826"/>
                  </a:lnTo>
                  <a:lnTo>
                    <a:pt x="0" y="1879"/>
                  </a:lnTo>
                  <a:lnTo>
                    <a:pt x="2122" y="18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8"/>
            <p:cNvSpPr/>
            <p:nvPr/>
          </p:nvSpPr>
          <p:spPr>
            <a:xfrm>
              <a:off x="7700963" y="0"/>
              <a:ext cx="1441450" cy="2160588"/>
            </a:xfrm>
            <a:custGeom>
              <a:avLst/>
              <a:gdLst/>
              <a:ahLst/>
              <a:cxnLst/>
              <a:rect l="l" t="t" r="r" b="b"/>
              <a:pathLst>
                <a:path w="908" h="1361" extrusionOk="0">
                  <a:moveTo>
                    <a:pt x="0" y="1361"/>
                  </a:moveTo>
                  <a:lnTo>
                    <a:pt x="0" y="1361"/>
                  </a:lnTo>
                  <a:lnTo>
                    <a:pt x="53" y="1323"/>
                  </a:lnTo>
                  <a:lnTo>
                    <a:pt x="107" y="1285"/>
                  </a:lnTo>
                  <a:lnTo>
                    <a:pt x="161" y="1248"/>
                  </a:lnTo>
                  <a:lnTo>
                    <a:pt x="216" y="1212"/>
                  </a:lnTo>
                  <a:lnTo>
                    <a:pt x="271" y="1176"/>
                  </a:lnTo>
                  <a:lnTo>
                    <a:pt x="328" y="1141"/>
                  </a:lnTo>
                  <a:lnTo>
                    <a:pt x="384" y="1106"/>
                  </a:lnTo>
                  <a:lnTo>
                    <a:pt x="440" y="1072"/>
                  </a:lnTo>
                  <a:lnTo>
                    <a:pt x="498" y="1038"/>
                  </a:lnTo>
                  <a:lnTo>
                    <a:pt x="555" y="1006"/>
                  </a:lnTo>
                  <a:lnTo>
                    <a:pt x="612" y="974"/>
                  </a:lnTo>
                  <a:lnTo>
                    <a:pt x="671" y="943"/>
                  </a:lnTo>
                  <a:lnTo>
                    <a:pt x="729" y="912"/>
                  </a:lnTo>
                  <a:lnTo>
                    <a:pt x="789" y="882"/>
                  </a:lnTo>
                  <a:lnTo>
                    <a:pt x="848" y="853"/>
                  </a:lnTo>
                  <a:lnTo>
                    <a:pt x="908" y="825"/>
                  </a:lnTo>
                  <a:lnTo>
                    <a:pt x="908" y="0"/>
                  </a:lnTo>
                  <a:lnTo>
                    <a:pt x="261" y="0"/>
                  </a:lnTo>
                  <a:lnTo>
                    <a:pt x="261" y="0"/>
                  </a:lnTo>
                  <a:lnTo>
                    <a:pt x="256" y="86"/>
                  </a:lnTo>
                  <a:lnTo>
                    <a:pt x="248" y="170"/>
                  </a:lnTo>
                  <a:lnTo>
                    <a:pt x="239" y="255"/>
                  </a:lnTo>
                  <a:lnTo>
                    <a:pt x="229" y="340"/>
                  </a:lnTo>
                  <a:lnTo>
                    <a:pt x="217" y="425"/>
                  </a:lnTo>
                  <a:lnTo>
                    <a:pt x="205" y="511"/>
                  </a:lnTo>
                  <a:lnTo>
                    <a:pt x="190" y="596"/>
                  </a:lnTo>
                  <a:lnTo>
                    <a:pt x="175" y="681"/>
                  </a:lnTo>
                  <a:lnTo>
                    <a:pt x="158" y="766"/>
                  </a:lnTo>
                  <a:lnTo>
                    <a:pt x="140" y="852"/>
                  </a:lnTo>
                  <a:lnTo>
                    <a:pt x="120" y="937"/>
                  </a:lnTo>
                  <a:lnTo>
                    <a:pt x="99" y="1022"/>
                  </a:lnTo>
                  <a:lnTo>
                    <a:pt x="76" y="1107"/>
                  </a:lnTo>
                  <a:lnTo>
                    <a:pt x="52" y="1191"/>
                  </a:lnTo>
                  <a:lnTo>
                    <a:pt x="27" y="1277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8"/>
            <p:cNvSpPr/>
            <p:nvPr/>
          </p:nvSpPr>
          <p:spPr>
            <a:xfrm>
              <a:off x="5600701" y="0"/>
              <a:ext cx="2100263" cy="2160588"/>
            </a:xfrm>
            <a:custGeom>
              <a:avLst/>
              <a:gdLst/>
              <a:ahLst/>
              <a:cxnLst/>
              <a:rect l="l" t="t" r="r" b="b"/>
              <a:pathLst>
                <a:path w="1323" h="1361" extrusionOk="0">
                  <a:moveTo>
                    <a:pt x="1323" y="1361"/>
                  </a:moveTo>
                  <a:lnTo>
                    <a:pt x="1323" y="1361"/>
                  </a:lnTo>
                  <a:lnTo>
                    <a:pt x="1291" y="1338"/>
                  </a:lnTo>
                  <a:lnTo>
                    <a:pt x="1258" y="1313"/>
                  </a:lnTo>
                  <a:lnTo>
                    <a:pt x="1227" y="1287"/>
                  </a:lnTo>
                  <a:lnTo>
                    <a:pt x="1195" y="1261"/>
                  </a:lnTo>
                  <a:lnTo>
                    <a:pt x="1165" y="1234"/>
                  </a:lnTo>
                  <a:lnTo>
                    <a:pt x="1135" y="1207"/>
                  </a:lnTo>
                  <a:lnTo>
                    <a:pt x="1105" y="1179"/>
                  </a:lnTo>
                  <a:lnTo>
                    <a:pt x="1076" y="1151"/>
                  </a:lnTo>
                  <a:lnTo>
                    <a:pt x="1047" y="1122"/>
                  </a:lnTo>
                  <a:lnTo>
                    <a:pt x="1019" y="1092"/>
                  </a:lnTo>
                  <a:lnTo>
                    <a:pt x="991" y="1062"/>
                  </a:lnTo>
                  <a:lnTo>
                    <a:pt x="964" y="1032"/>
                  </a:lnTo>
                  <a:lnTo>
                    <a:pt x="938" y="1000"/>
                  </a:lnTo>
                  <a:lnTo>
                    <a:pt x="912" y="968"/>
                  </a:lnTo>
                  <a:lnTo>
                    <a:pt x="886" y="936"/>
                  </a:lnTo>
                  <a:lnTo>
                    <a:pt x="861" y="902"/>
                  </a:lnTo>
                  <a:lnTo>
                    <a:pt x="836" y="869"/>
                  </a:lnTo>
                  <a:lnTo>
                    <a:pt x="813" y="835"/>
                  </a:lnTo>
                  <a:lnTo>
                    <a:pt x="790" y="800"/>
                  </a:lnTo>
                  <a:lnTo>
                    <a:pt x="768" y="765"/>
                  </a:lnTo>
                  <a:lnTo>
                    <a:pt x="747" y="729"/>
                  </a:lnTo>
                  <a:lnTo>
                    <a:pt x="725" y="693"/>
                  </a:lnTo>
                  <a:lnTo>
                    <a:pt x="705" y="656"/>
                  </a:lnTo>
                  <a:lnTo>
                    <a:pt x="686" y="619"/>
                  </a:lnTo>
                  <a:lnTo>
                    <a:pt x="667" y="581"/>
                  </a:lnTo>
                  <a:lnTo>
                    <a:pt x="649" y="542"/>
                  </a:lnTo>
                  <a:lnTo>
                    <a:pt x="631" y="504"/>
                  </a:lnTo>
                  <a:lnTo>
                    <a:pt x="614" y="465"/>
                  </a:lnTo>
                  <a:lnTo>
                    <a:pt x="598" y="424"/>
                  </a:lnTo>
                  <a:lnTo>
                    <a:pt x="582" y="385"/>
                  </a:lnTo>
                  <a:lnTo>
                    <a:pt x="568" y="343"/>
                  </a:lnTo>
                  <a:lnTo>
                    <a:pt x="554" y="303"/>
                  </a:lnTo>
                  <a:lnTo>
                    <a:pt x="554" y="303"/>
                  </a:lnTo>
                  <a:lnTo>
                    <a:pt x="542" y="266"/>
                  </a:lnTo>
                  <a:lnTo>
                    <a:pt x="531" y="228"/>
                  </a:lnTo>
                  <a:lnTo>
                    <a:pt x="520" y="190"/>
                  </a:lnTo>
                  <a:lnTo>
                    <a:pt x="511" y="153"/>
                  </a:lnTo>
                  <a:lnTo>
                    <a:pt x="502" y="115"/>
                  </a:lnTo>
                  <a:lnTo>
                    <a:pt x="493" y="77"/>
                  </a:lnTo>
                  <a:lnTo>
                    <a:pt x="487" y="38"/>
                  </a:lnTo>
                  <a:lnTo>
                    <a:pt x="4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70" y="99"/>
                  </a:lnTo>
                  <a:lnTo>
                    <a:pt x="140" y="197"/>
                  </a:lnTo>
                  <a:lnTo>
                    <a:pt x="213" y="293"/>
                  </a:lnTo>
                  <a:lnTo>
                    <a:pt x="289" y="386"/>
                  </a:lnTo>
                  <a:lnTo>
                    <a:pt x="365" y="477"/>
                  </a:lnTo>
                  <a:lnTo>
                    <a:pt x="444" y="568"/>
                  </a:lnTo>
                  <a:lnTo>
                    <a:pt x="525" y="656"/>
                  </a:lnTo>
                  <a:lnTo>
                    <a:pt x="607" y="743"/>
                  </a:lnTo>
                  <a:lnTo>
                    <a:pt x="690" y="826"/>
                  </a:lnTo>
                  <a:lnTo>
                    <a:pt x="777" y="909"/>
                  </a:lnTo>
                  <a:lnTo>
                    <a:pt x="863" y="989"/>
                  </a:lnTo>
                  <a:lnTo>
                    <a:pt x="952" y="1068"/>
                  </a:lnTo>
                  <a:lnTo>
                    <a:pt x="1043" y="1144"/>
                  </a:lnTo>
                  <a:lnTo>
                    <a:pt x="1135" y="1218"/>
                  </a:lnTo>
                  <a:lnTo>
                    <a:pt x="1228" y="1290"/>
                  </a:lnTo>
                  <a:lnTo>
                    <a:pt x="1323" y="1361"/>
                  </a:lnTo>
                  <a:lnTo>
                    <a:pt x="1323" y="1361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8"/>
            <p:cNvSpPr/>
            <p:nvPr/>
          </p:nvSpPr>
          <p:spPr>
            <a:xfrm>
              <a:off x="7700963" y="2160588"/>
              <a:ext cx="1441450" cy="852488"/>
            </a:xfrm>
            <a:custGeom>
              <a:avLst/>
              <a:gdLst/>
              <a:ahLst/>
              <a:cxnLst/>
              <a:rect l="l" t="t" r="r" b="b"/>
              <a:pathLst>
                <a:path w="908" h="537" extrusionOk="0">
                  <a:moveTo>
                    <a:pt x="908" y="378"/>
                  </a:moveTo>
                  <a:lnTo>
                    <a:pt x="908" y="378"/>
                  </a:lnTo>
                  <a:lnTo>
                    <a:pt x="848" y="367"/>
                  </a:lnTo>
                  <a:lnTo>
                    <a:pt x="789" y="356"/>
                  </a:lnTo>
                  <a:lnTo>
                    <a:pt x="730" y="341"/>
                  </a:lnTo>
                  <a:lnTo>
                    <a:pt x="671" y="325"/>
                  </a:lnTo>
                  <a:lnTo>
                    <a:pt x="612" y="309"/>
                  </a:lnTo>
                  <a:lnTo>
                    <a:pt x="555" y="289"/>
                  </a:lnTo>
                  <a:lnTo>
                    <a:pt x="496" y="268"/>
                  </a:lnTo>
                  <a:lnTo>
                    <a:pt x="439" y="246"/>
                  </a:lnTo>
                  <a:lnTo>
                    <a:pt x="383" y="222"/>
                  </a:lnTo>
                  <a:lnTo>
                    <a:pt x="325" y="195"/>
                  </a:lnTo>
                  <a:lnTo>
                    <a:pt x="270" y="167"/>
                  </a:lnTo>
                  <a:lnTo>
                    <a:pt x="215" y="138"/>
                  </a:lnTo>
                  <a:lnTo>
                    <a:pt x="160" y="106"/>
                  </a:lnTo>
                  <a:lnTo>
                    <a:pt x="106" y="72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4" y="40"/>
                  </a:lnTo>
                  <a:lnTo>
                    <a:pt x="110" y="78"/>
                  </a:lnTo>
                  <a:lnTo>
                    <a:pt x="165" y="115"/>
                  </a:lnTo>
                  <a:lnTo>
                    <a:pt x="221" y="152"/>
                  </a:lnTo>
                  <a:lnTo>
                    <a:pt x="276" y="188"/>
                  </a:lnTo>
                  <a:lnTo>
                    <a:pt x="332" y="224"/>
                  </a:lnTo>
                  <a:lnTo>
                    <a:pt x="388" y="259"/>
                  </a:lnTo>
                  <a:lnTo>
                    <a:pt x="446" y="293"/>
                  </a:lnTo>
                  <a:lnTo>
                    <a:pt x="502" y="325"/>
                  </a:lnTo>
                  <a:lnTo>
                    <a:pt x="559" y="358"/>
                  </a:lnTo>
                  <a:lnTo>
                    <a:pt x="617" y="390"/>
                  </a:lnTo>
                  <a:lnTo>
                    <a:pt x="675" y="421"/>
                  </a:lnTo>
                  <a:lnTo>
                    <a:pt x="733" y="450"/>
                  </a:lnTo>
                  <a:lnTo>
                    <a:pt x="791" y="480"/>
                  </a:lnTo>
                  <a:lnTo>
                    <a:pt x="850" y="509"/>
                  </a:lnTo>
                  <a:lnTo>
                    <a:pt x="908" y="537"/>
                  </a:lnTo>
                  <a:lnTo>
                    <a:pt x="908" y="378"/>
                  </a:lnTo>
                  <a:close/>
                </a:path>
              </a:pathLst>
            </a:custGeom>
            <a:solidFill>
              <a:srgbClr val="2BB6A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8"/>
            <p:cNvSpPr/>
            <p:nvPr/>
          </p:nvSpPr>
          <p:spPr>
            <a:xfrm>
              <a:off x="5103813" y="2160588"/>
              <a:ext cx="2597150" cy="2982913"/>
            </a:xfrm>
            <a:custGeom>
              <a:avLst/>
              <a:gdLst/>
              <a:ahLst/>
              <a:cxnLst/>
              <a:rect l="l" t="t" r="r" b="b"/>
              <a:pathLst>
                <a:path w="1636" h="1879" extrusionOk="0">
                  <a:moveTo>
                    <a:pt x="0" y="1879"/>
                  </a:moveTo>
                  <a:lnTo>
                    <a:pt x="588" y="1879"/>
                  </a:lnTo>
                  <a:lnTo>
                    <a:pt x="588" y="1879"/>
                  </a:lnTo>
                  <a:lnTo>
                    <a:pt x="632" y="1826"/>
                  </a:lnTo>
                  <a:lnTo>
                    <a:pt x="676" y="1773"/>
                  </a:lnTo>
                  <a:lnTo>
                    <a:pt x="719" y="1719"/>
                  </a:lnTo>
                  <a:lnTo>
                    <a:pt x="760" y="1665"/>
                  </a:lnTo>
                  <a:lnTo>
                    <a:pt x="802" y="1611"/>
                  </a:lnTo>
                  <a:lnTo>
                    <a:pt x="842" y="1556"/>
                  </a:lnTo>
                  <a:lnTo>
                    <a:pt x="883" y="1501"/>
                  </a:lnTo>
                  <a:lnTo>
                    <a:pt x="922" y="1445"/>
                  </a:lnTo>
                  <a:lnTo>
                    <a:pt x="961" y="1389"/>
                  </a:lnTo>
                  <a:lnTo>
                    <a:pt x="998" y="1332"/>
                  </a:lnTo>
                  <a:lnTo>
                    <a:pt x="1035" y="1275"/>
                  </a:lnTo>
                  <a:lnTo>
                    <a:pt x="1071" y="1218"/>
                  </a:lnTo>
                  <a:lnTo>
                    <a:pt x="1107" y="1160"/>
                  </a:lnTo>
                  <a:lnTo>
                    <a:pt x="1142" y="1102"/>
                  </a:lnTo>
                  <a:lnTo>
                    <a:pt x="1175" y="1043"/>
                  </a:lnTo>
                  <a:lnTo>
                    <a:pt x="1208" y="985"/>
                  </a:lnTo>
                  <a:lnTo>
                    <a:pt x="1241" y="925"/>
                  </a:lnTo>
                  <a:lnTo>
                    <a:pt x="1272" y="865"/>
                  </a:lnTo>
                  <a:lnTo>
                    <a:pt x="1304" y="806"/>
                  </a:lnTo>
                  <a:lnTo>
                    <a:pt x="1334" y="745"/>
                  </a:lnTo>
                  <a:lnTo>
                    <a:pt x="1363" y="684"/>
                  </a:lnTo>
                  <a:lnTo>
                    <a:pt x="1391" y="624"/>
                  </a:lnTo>
                  <a:lnTo>
                    <a:pt x="1419" y="563"/>
                  </a:lnTo>
                  <a:lnTo>
                    <a:pt x="1446" y="501"/>
                  </a:lnTo>
                  <a:lnTo>
                    <a:pt x="1473" y="440"/>
                  </a:lnTo>
                  <a:lnTo>
                    <a:pt x="1498" y="377"/>
                  </a:lnTo>
                  <a:lnTo>
                    <a:pt x="1524" y="315"/>
                  </a:lnTo>
                  <a:lnTo>
                    <a:pt x="1548" y="253"/>
                  </a:lnTo>
                  <a:lnTo>
                    <a:pt x="1571" y="190"/>
                  </a:lnTo>
                  <a:lnTo>
                    <a:pt x="1594" y="127"/>
                  </a:lnTo>
                  <a:lnTo>
                    <a:pt x="1615" y="63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636" y="0"/>
                  </a:lnTo>
                  <a:lnTo>
                    <a:pt x="1570" y="49"/>
                  </a:lnTo>
                  <a:lnTo>
                    <a:pt x="1506" y="98"/>
                  </a:lnTo>
                  <a:lnTo>
                    <a:pt x="1442" y="148"/>
                  </a:lnTo>
                  <a:lnTo>
                    <a:pt x="1379" y="198"/>
                  </a:lnTo>
                  <a:lnTo>
                    <a:pt x="1317" y="250"/>
                  </a:lnTo>
                  <a:lnTo>
                    <a:pt x="1256" y="302"/>
                  </a:lnTo>
                  <a:lnTo>
                    <a:pt x="1197" y="355"/>
                  </a:lnTo>
                  <a:lnTo>
                    <a:pt x="1137" y="409"/>
                  </a:lnTo>
                  <a:lnTo>
                    <a:pt x="1079" y="463"/>
                  </a:lnTo>
                  <a:lnTo>
                    <a:pt x="1021" y="518"/>
                  </a:lnTo>
                  <a:lnTo>
                    <a:pt x="965" y="573"/>
                  </a:lnTo>
                  <a:lnTo>
                    <a:pt x="910" y="629"/>
                  </a:lnTo>
                  <a:lnTo>
                    <a:pt x="856" y="687"/>
                  </a:lnTo>
                  <a:lnTo>
                    <a:pt x="802" y="744"/>
                  </a:lnTo>
                  <a:lnTo>
                    <a:pt x="749" y="802"/>
                  </a:lnTo>
                  <a:lnTo>
                    <a:pt x="697" y="861"/>
                  </a:lnTo>
                  <a:lnTo>
                    <a:pt x="647" y="921"/>
                  </a:lnTo>
                  <a:lnTo>
                    <a:pt x="597" y="981"/>
                  </a:lnTo>
                  <a:lnTo>
                    <a:pt x="549" y="1042"/>
                  </a:lnTo>
                  <a:lnTo>
                    <a:pt x="501" y="1103"/>
                  </a:lnTo>
                  <a:lnTo>
                    <a:pt x="453" y="1165"/>
                  </a:lnTo>
                  <a:lnTo>
                    <a:pt x="407" y="1228"/>
                  </a:lnTo>
                  <a:lnTo>
                    <a:pt x="362" y="1291"/>
                  </a:lnTo>
                  <a:lnTo>
                    <a:pt x="318" y="1354"/>
                  </a:lnTo>
                  <a:lnTo>
                    <a:pt x="276" y="1418"/>
                  </a:lnTo>
                  <a:lnTo>
                    <a:pt x="233" y="1482"/>
                  </a:lnTo>
                  <a:lnTo>
                    <a:pt x="192" y="1547"/>
                  </a:lnTo>
                  <a:lnTo>
                    <a:pt x="152" y="1612"/>
                  </a:lnTo>
                  <a:lnTo>
                    <a:pt x="113" y="1679"/>
                  </a:lnTo>
                  <a:lnTo>
                    <a:pt x="74" y="1745"/>
                  </a:lnTo>
                  <a:lnTo>
                    <a:pt x="37" y="1812"/>
                  </a:lnTo>
                  <a:lnTo>
                    <a:pt x="0" y="1879"/>
                  </a:lnTo>
                  <a:lnTo>
                    <a:pt x="0" y="1879"/>
                  </a:lnTo>
                  <a:close/>
                </a:path>
              </a:pathLst>
            </a:custGeom>
            <a:solidFill>
              <a:srgbClr val="007D7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148"/>
          <p:cNvSpPr txBox="1">
            <a:spLocks noGrp="1"/>
          </p:cNvSpPr>
          <p:nvPr>
            <p:ph type="ctrTitle"/>
          </p:nvPr>
        </p:nvSpPr>
        <p:spPr>
          <a:xfrm>
            <a:off x="911424" y="2468895"/>
            <a:ext cx="7776864" cy="27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333"/>
              <a:buFont typeface="Arial Narrow"/>
              <a:buNone/>
              <a:defRPr sz="5332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8"/>
          <p:cNvSpPr txBox="1">
            <a:spLocks noGrp="1"/>
          </p:cNvSpPr>
          <p:nvPr>
            <p:ph type="subTitle" idx="1"/>
          </p:nvPr>
        </p:nvSpPr>
        <p:spPr>
          <a:xfrm>
            <a:off x="911424" y="5419438"/>
            <a:ext cx="7776864" cy="88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399">
                <a:solidFill>
                  <a:srgbClr val="262626"/>
                </a:solidFill>
              </a:defRPr>
            </a:lvl1pPr>
            <a:lvl2pPr lvl="1" algn="ctr">
              <a:spcBef>
                <a:spcPts val="1866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866"/>
              </a:spcBef>
              <a:spcAft>
                <a:spcPts val="0"/>
              </a:spcAft>
              <a:buSzPts val="18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88" name="Google Shape;88;p148"/>
          <p:cNvGrpSpPr/>
          <p:nvPr/>
        </p:nvGrpSpPr>
        <p:grpSpPr>
          <a:xfrm>
            <a:off x="927102" y="833968"/>
            <a:ext cx="4121151" cy="1200151"/>
            <a:chOff x="695325" y="625475"/>
            <a:chExt cx="3090863" cy="900113"/>
          </a:xfrm>
        </p:grpSpPr>
        <p:sp>
          <p:nvSpPr>
            <p:cNvPr id="89" name="Google Shape;89;p148"/>
            <p:cNvSpPr/>
            <p:nvPr/>
          </p:nvSpPr>
          <p:spPr>
            <a:xfrm>
              <a:off x="695325" y="625475"/>
              <a:ext cx="3090863" cy="9001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8"/>
            <p:cNvSpPr/>
            <p:nvPr/>
          </p:nvSpPr>
          <p:spPr>
            <a:xfrm>
              <a:off x="1524000" y="892175"/>
              <a:ext cx="161925" cy="142875"/>
            </a:xfrm>
            <a:custGeom>
              <a:avLst/>
              <a:gdLst/>
              <a:ahLst/>
              <a:cxnLst/>
              <a:rect l="l" t="t" r="r" b="b"/>
              <a:pathLst>
                <a:path w="102" h="90" extrusionOk="0">
                  <a:moveTo>
                    <a:pt x="84" y="17"/>
                  </a:moveTo>
                  <a:lnTo>
                    <a:pt x="53" y="90"/>
                  </a:lnTo>
                  <a:lnTo>
                    <a:pt x="50" y="90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1" y="5"/>
                  </a:lnTo>
                  <a:lnTo>
                    <a:pt x="36" y="8"/>
                  </a:lnTo>
                  <a:lnTo>
                    <a:pt x="36" y="9"/>
                  </a:lnTo>
                  <a:lnTo>
                    <a:pt x="36" y="11"/>
                  </a:lnTo>
                  <a:lnTo>
                    <a:pt x="37" y="16"/>
                  </a:lnTo>
                  <a:lnTo>
                    <a:pt x="57" y="63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9" y="11"/>
                  </a:lnTo>
                  <a:lnTo>
                    <a:pt x="79" y="9"/>
                  </a:lnTo>
                  <a:lnTo>
                    <a:pt x="78" y="8"/>
                  </a:lnTo>
                  <a:lnTo>
                    <a:pt x="74" y="5"/>
                  </a:lnTo>
                  <a:lnTo>
                    <a:pt x="67" y="5"/>
                  </a:lnTo>
                  <a:lnTo>
                    <a:pt x="67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5" y="5"/>
                  </a:lnTo>
                  <a:lnTo>
                    <a:pt x="91" y="8"/>
                  </a:lnTo>
                  <a:lnTo>
                    <a:pt x="88" y="11"/>
                  </a:lnTo>
                  <a:lnTo>
                    <a:pt x="84" y="17"/>
                  </a:lnTo>
                  <a:lnTo>
                    <a:pt x="84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8"/>
            <p:cNvSpPr/>
            <p:nvPr/>
          </p:nvSpPr>
          <p:spPr>
            <a:xfrm>
              <a:off x="1668463" y="889000"/>
              <a:ext cx="160338" cy="141288"/>
            </a:xfrm>
            <a:custGeom>
              <a:avLst/>
              <a:gdLst/>
              <a:ahLst/>
              <a:cxnLst/>
              <a:rect l="l" t="t" r="r" b="b"/>
              <a:pathLst>
                <a:path w="101" h="89" extrusionOk="0">
                  <a:moveTo>
                    <a:pt x="24" y="73"/>
                  </a:moveTo>
                  <a:lnTo>
                    <a:pt x="24" y="73"/>
                  </a:lnTo>
                  <a:lnTo>
                    <a:pt x="22" y="79"/>
                  </a:lnTo>
                  <a:lnTo>
                    <a:pt x="22" y="81"/>
                  </a:lnTo>
                  <a:lnTo>
                    <a:pt x="24" y="82"/>
                  </a:lnTo>
                  <a:lnTo>
                    <a:pt x="27" y="84"/>
                  </a:lnTo>
                  <a:lnTo>
                    <a:pt x="35" y="84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7" y="84"/>
                  </a:lnTo>
                  <a:lnTo>
                    <a:pt x="11" y="82"/>
                  </a:lnTo>
                  <a:lnTo>
                    <a:pt x="15" y="78"/>
                  </a:lnTo>
                  <a:lnTo>
                    <a:pt x="18" y="72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6" y="78"/>
                  </a:lnTo>
                  <a:lnTo>
                    <a:pt x="90" y="82"/>
                  </a:lnTo>
                  <a:lnTo>
                    <a:pt x="94" y="84"/>
                  </a:lnTo>
                  <a:lnTo>
                    <a:pt x="101" y="84"/>
                  </a:lnTo>
                  <a:lnTo>
                    <a:pt x="101" y="89"/>
                  </a:lnTo>
                  <a:lnTo>
                    <a:pt x="54" y="89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62" y="84"/>
                  </a:lnTo>
                  <a:lnTo>
                    <a:pt x="66" y="82"/>
                  </a:lnTo>
                  <a:lnTo>
                    <a:pt x="67" y="81"/>
                  </a:lnTo>
                  <a:lnTo>
                    <a:pt x="67" y="78"/>
                  </a:lnTo>
                  <a:lnTo>
                    <a:pt x="66" y="73"/>
                  </a:lnTo>
                  <a:lnTo>
                    <a:pt x="59" y="60"/>
                  </a:lnTo>
                  <a:lnTo>
                    <a:pt x="30" y="60"/>
                  </a:lnTo>
                  <a:lnTo>
                    <a:pt x="24" y="73"/>
                  </a:lnTo>
                  <a:close/>
                  <a:moveTo>
                    <a:pt x="45" y="27"/>
                  </a:moveTo>
                  <a:lnTo>
                    <a:pt x="34" y="54"/>
                  </a:lnTo>
                  <a:lnTo>
                    <a:pt x="57" y="54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8"/>
            <p:cNvSpPr/>
            <p:nvPr/>
          </p:nvSpPr>
          <p:spPr>
            <a:xfrm>
              <a:off x="1846263" y="892175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5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3"/>
                  </a:lnTo>
                  <a:lnTo>
                    <a:pt x="35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70" y="80"/>
                  </a:lnTo>
                  <a:lnTo>
                    <a:pt x="75" y="77"/>
                  </a:lnTo>
                  <a:lnTo>
                    <a:pt x="78" y="75"/>
                  </a:lnTo>
                  <a:lnTo>
                    <a:pt x="79" y="70"/>
                  </a:lnTo>
                  <a:lnTo>
                    <a:pt x="80" y="66"/>
                  </a:lnTo>
                  <a:lnTo>
                    <a:pt x="84" y="66"/>
                  </a:lnTo>
                  <a:lnTo>
                    <a:pt x="8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8"/>
            <p:cNvSpPr/>
            <p:nvPr/>
          </p:nvSpPr>
          <p:spPr>
            <a:xfrm>
              <a:off x="1981200" y="892175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8"/>
            <p:cNvSpPr/>
            <p:nvPr/>
          </p:nvSpPr>
          <p:spPr>
            <a:xfrm>
              <a:off x="2152650" y="892175"/>
              <a:ext cx="73025" cy="138113"/>
            </a:xfrm>
            <a:custGeom>
              <a:avLst/>
              <a:gdLst/>
              <a:ahLst/>
              <a:cxnLst/>
              <a:rect l="l" t="t" r="r" b="b"/>
              <a:pathLst>
                <a:path w="46" h="87" extrusionOk="0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6" y="81"/>
                  </a:lnTo>
                  <a:lnTo>
                    <a:pt x="38" y="82"/>
                  </a:lnTo>
                  <a:lnTo>
                    <a:pt x="46" y="82"/>
                  </a:lnTo>
                  <a:lnTo>
                    <a:pt x="46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8"/>
            <p:cNvSpPr/>
            <p:nvPr/>
          </p:nvSpPr>
          <p:spPr>
            <a:xfrm>
              <a:off x="2260600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8" y="71"/>
                  </a:lnTo>
                  <a:lnTo>
                    <a:pt x="3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3" y="28"/>
                  </a:lnTo>
                  <a:lnTo>
                    <a:pt x="8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4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5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5" y="81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1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8"/>
            <p:cNvSpPr/>
            <p:nvPr/>
          </p:nvSpPr>
          <p:spPr>
            <a:xfrm>
              <a:off x="2449513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3" y="6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90"/>
                  </a:lnTo>
                  <a:lnTo>
                    <a:pt x="80" y="90"/>
                  </a:lnTo>
                  <a:lnTo>
                    <a:pt x="20" y="19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5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4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8"/>
            <p:cNvSpPr/>
            <p:nvPr/>
          </p:nvSpPr>
          <p:spPr>
            <a:xfrm>
              <a:off x="2638425" y="892175"/>
              <a:ext cx="127000" cy="138113"/>
            </a:xfrm>
            <a:custGeom>
              <a:avLst/>
              <a:gdLst/>
              <a:ahLst/>
              <a:cxnLst/>
              <a:rect l="l" t="t" r="r" b="b"/>
              <a:pathLst>
                <a:path w="80" h="87" extrusionOk="0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4" y="66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5" y="21"/>
                  </a:lnTo>
                  <a:lnTo>
                    <a:pt x="72" y="21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69" y="12"/>
                  </a:lnTo>
                  <a:lnTo>
                    <a:pt x="67" y="10"/>
                  </a:lnTo>
                  <a:lnTo>
                    <a:pt x="62" y="8"/>
                  </a:lnTo>
                  <a:lnTo>
                    <a:pt x="53" y="8"/>
                  </a:lnTo>
                  <a:lnTo>
                    <a:pt x="31" y="8"/>
                  </a:lnTo>
                  <a:lnTo>
                    <a:pt x="31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4" y="33"/>
                  </a:lnTo>
                  <a:lnTo>
                    <a:pt x="56" y="31"/>
                  </a:lnTo>
                  <a:lnTo>
                    <a:pt x="56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0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48" y="46"/>
                  </a:lnTo>
                  <a:lnTo>
                    <a:pt x="40" y="44"/>
                  </a:lnTo>
                  <a:lnTo>
                    <a:pt x="31" y="44"/>
                  </a:lnTo>
                  <a:lnTo>
                    <a:pt x="31" y="64"/>
                  </a:lnTo>
                  <a:lnTo>
                    <a:pt x="31" y="64"/>
                  </a:lnTo>
                  <a:lnTo>
                    <a:pt x="32" y="73"/>
                  </a:lnTo>
                  <a:lnTo>
                    <a:pt x="33" y="77"/>
                  </a:lnTo>
                  <a:lnTo>
                    <a:pt x="36" y="79"/>
                  </a:lnTo>
                  <a:lnTo>
                    <a:pt x="38" y="80"/>
                  </a:lnTo>
                  <a:lnTo>
                    <a:pt x="46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67" y="80"/>
                  </a:lnTo>
                  <a:lnTo>
                    <a:pt x="72" y="77"/>
                  </a:lnTo>
                  <a:lnTo>
                    <a:pt x="74" y="75"/>
                  </a:lnTo>
                  <a:lnTo>
                    <a:pt x="75" y="70"/>
                  </a:lnTo>
                  <a:lnTo>
                    <a:pt x="75" y="66"/>
                  </a:lnTo>
                  <a:lnTo>
                    <a:pt x="80" y="66"/>
                  </a:lnTo>
                  <a:lnTo>
                    <a:pt x="79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8"/>
            <p:cNvSpPr/>
            <p:nvPr/>
          </p:nvSpPr>
          <p:spPr>
            <a:xfrm>
              <a:off x="2800350" y="892175"/>
              <a:ext cx="153988" cy="142875"/>
            </a:xfrm>
            <a:custGeom>
              <a:avLst/>
              <a:gdLst/>
              <a:ahLst/>
              <a:cxnLst/>
              <a:rect l="l" t="t" r="r" b="b"/>
              <a:pathLst>
                <a:path w="97" h="90" extrusionOk="0">
                  <a:moveTo>
                    <a:pt x="62" y="5"/>
                  </a:move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90" y="5"/>
                  </a:lnTo>
                  <a:lnTo>
                    <a:pt x="88" y="6"/>
                  </a:lnTo>
                  <a:lnTo>
                    <a:pt x="86" y="8"/>
                  </a:lnTo>
                  <a:lnTo>
                    <a:pt x="84" y="12"/>
                  </a:lnTo>
                  <a:lnTo>
                    <a:pt x="84" y="21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3"/>
                  </a:lnTo>
                  <a:lnTo>
                    <a:pt x="80" y="70"/>
                  </a:lnTo>
                  <a:lnTo>
                    <a:pt x="78" y="76"/>
                  </a:lnTo>
                  <a:lnTo>
                    <a:pt x="73" y="81"/>
                  </a:lnTo>
                  <a:lnTo>
                    <a:pt x="68" y="85"/>
                  </a:lnTo>
                  <a:lnTo>
                    <a:pt x="62" y="87"/>
                  </a:lnTo>
                  <a:lnTo>
                    <a:pt x="56" y="89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2" y="89"/>
                  </a:lnTo>
                  <a:lnTo>
                    <a:pt x="35" y="87"/>
                  </a:lnTo>
                  <a:lnTo>
                    <a:pt x="30" y="85"/>
                  </a:lnTo>
                  <a:lnTo>
                    <a:pt x="24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5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4"/>
                  </a:lnTo>
                  <a:lnTo>
                    <a:pt x="42" y="76"/>
                  </a:lnTo>
                  <a:lnTo>
                    <a:pt x="46" y="79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9"/>
                  </a:lnTo>
                  <a:lnTo>
                    <a:pt x="67" y="76"/>
                  </a:lnTo>
                  <a:lnTo>
                    <a:pt x="69" y="74"/>
                  </a:lnTo>
                  <a:lnTo>
                    <a:pt x="73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3" y="8"/>
                  </a:lnTo>
                  <a:lnTo>
                    <a:pt x="72" y="6"/>
                  </a:lnTo>
                  <a:lnTo>
                    <a:pt x="69" y="5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8"/>
            <p:cNvSpPr/>
            <p:nvPr/>
          </p:nvSpPr>
          <p:spPr>
            <a:xfrm>
              <a:off x="2965450" y="892175"/>
              <a:ext cx="158750" cy="142875"/>
            </a:xfrm>
            <a:custGeom>
              <a:avLst/>
              <a:gdLst/>
              <a:ahLst/>
              <a:cxnLst/>
              <a:rect l="l" t="t" r="r" b="b"/>
              <a:pathLst>
                <a:path w="100" h="90" extrusionOk="0">
                  <a:moveTo>
                    <a:pt x="83" y="17"/>
                  </a:moveTo>
                  <a:lnTo>
                    <a:pt x="51" y="90"/>
                  </a:lnTo>
                  <a:lnTo>
                    <a:pt x="49" y="9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6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8"/>
            <p:cNvSpPr/>
            <p:nvPr/>
          </p:nvSpPr>
          <p:spPr>
            <a:xfrm>
              <a:off x="3140075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8"/>
            <p:cNvSpPr/>
            <p:nvPr/>
          </p:nvSpPr>
          <p:spPr>
            <a:xfrm>
              <a:off x="3336925" y="889000"/>
              <a:ext cx="93663" cy="146050"/>
            </a:xfrm>
            <a:custGeom>
              <a:avLst/>
              <a:gdLst/>
              <a:ahLst/>
              <a:cxnLst/>
              <a:rect l="l" t="t" r="r" b="b"/>
              <a:pathLst>
                <a:path w="59" h="92" extrusionOk="0">
                  <a:moveTo>
                    <a:pt x="4" y="92"/>
                  </a:moveTo>
                  <a:lnTo>
                    <a:pt x="0" y="92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8" y="70"/>
                  </a:lnTo>
                  <a:lnTo>
                    <a:pt x="10" y="75"/>
                  </a:lnTo>
                  <a:lnTo>
                    <a:pt x="14" y="78"/>
                  </a:lnTo>
                  <a:lnTo>
                    <a:pt x="18" y="81"/>
                  </a:lnTo>
                  <a:lnTo>
                    <a:pt x="22" y="83"/>
                  </a:lnTo>
                  <a:lnTo>
                    <a:pt x="26" y="84"/>
                  </a:lnTo>
                  <a:lnTo>
                    <a:pt x="31" y="86"/>
                  </a:lnTo>
                  <a:lnTo>
                    <a:pt x="31" y="86"/>
                  </a:lnTo>
                  <a:lnTo>
                    <a:pt x="36" y="84"/>
                  </a:lnTo>
                  <a:lnTo>
                    <a:pt x="41" y="82"/>
                  </a:lnTo>
                  <a:lnTo>
                    <a:pt x="45" y="77"/>
                  </a:lnTo>
                  <a:lnTo>
                    <a:pt x="45" y="71"/>
                  </a:lnTo>
                  <a:lnTo>
                    <a:pt x="45" y="71"/>
                  </a:lnTo>
                  <a:lnTo>
                    <a:pt x="45" y="67"/>
                  </a:lnTo>
                  <a:lnTo>
                    <a:pt x="42" y="62"/>
                  </a:lnTo>
                  <a:lnTo>
                    <a:pt x="38" y="59"/>
                  </a:lnTo>
                  <a:lnTo>
                    <a:pt x="35" y="56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3" y="44"/>
                  </a:lnTo>
                  <a:lnTo>
                    <a:pt x="6" y="38"/>
                  </a:lnTo>
                  <a:lnTo>
                    <a:pt x="4" y="35"/>
                  </a:lnTo>
                  <a:lnTo>
                    <a:pt x="3" y="32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9" y="7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2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6" y="22"/>
                  </a:lnTo>
                  <a:lnTo>
                    <a:pt x="43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2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3"/>
                  </a:lnTo>
                  <a:lnTo>
                    <a:pt x="15" y="18"/>
                  </a:lnTo>
                  <a:lnTo>
                    <a:pt x="15" y="18"/>
                  </a:lnTo>
                  <a:lnTo>
                    <a:pt x="16" y="22"/>
                  </a:lnTo>
                  <a:lnTo>
                    <a:pt x="19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8" y="44"/>
                  </a:lnTo>
                  <a:lnTo>
                    <a:pt x="54" y="50"/>
                  </a:lnTo>
                  <a:lnTo>
                    <a:pt x="58" y="57"/>
                  </a:lnTo>
                  <a:lnTo>
                    <a:pt x="59" y="61"/>
                  </a:lnTo>
                  <a:lnTo>
                    <a:pt x="59" y="65"/>
                  </a:lnTo>
                  <a:lnTo>
                    <a:pt x="59" y="65"/>
                  </a:lnTo>
                  <a:lnTo>
                    <a:pt x="59" y="71"/>
                  </a:lnTo>
                  <a:lnTo>
                    <a:pt x="57" y="76"/>
                  </a:lnTo>
                  <a:lnTo>
                    <a:pt x="54" y="81"/>
                  </a:lnTo>
                  <a:lnTo>
                    <a:pt x="51" y="84"/>
                  </a:lnTo>
                  <a:lnTo>
                    <a:pt x="46" y="87"/>
                  </a:lnTo>
                  <a:lnTo>
                    <a:pt x="41" y="89"/>
                  </a:lnTo>
                  <a:lnTo>
                    <a:pt x="36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24" y="91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2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8"/>
            <p:cNvSpPr/>
            <p:nvPr/>
          </p:nvSpPr>
          <p:spPr>
            <a:xfrm>
              <a:off x="3460750" y="892175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91" y="21"/>
                  </a:moveTo>
                  <a:lnTo>
                    <a:pt x="86" y="21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5" y="12"/>
                  </a:lnTo>
                  <a:lnTo>
                    <a:pt x="81" y="10"/>
                  </a:lnTo>
                  <a:lnTo>
                    <a:pt x="77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9" y="81"/>
                  </a:lnTo>
                  <a:lnTo>
                    <a:pt x="61" y="82"/>
                  </a:lnTo>
                  <a:lnTo>
                    <a:pt x="69" y="82"/>
                  </a:lnTo>
                  <a:lnTo>
                    <a:pt x="69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2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7" y="66"/>
                  </a:lnTo>
                  <a:lnTo>
                    <a:pt x="37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1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8"/>
            <p:cNvSpPr/>
            <p:nvPr/>
          </p:nvSpPr>
          <p:spPr>
            <a:xfrm>
              <a:off x="3633788" y="889000"/>
              <a:ext cx="152400" cy="146050"/>
            </a:xfrm>
            <a:custGeom>
              <a:avLst/>
              <a:gdLst/>
              <a:ahLst/>
              <a:cxnLst/>
              <a:rect l="l" t="t" r="r" b="b"/>
              <a:pathLst>
                <a:path w="96" h="92" extrusionOk="0">
                  <a:moveTo>
                    <a:pt x="48" y="92"/>
                  </a:moveTo>
                  <a:lnTo>
                    <a:pt x="48" y="92"/>
                  </a:lnTo>
                  <a:lnTo>
                    <a:pt x="38" y="91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4" y="78"/>
                  </a:lnTo>
                  <a:lnTo>
                    <a:pt x="8" y="71"/>
                  </a:lnTo>
                  <a:lnTo>
                    <a:pt x="4" y="64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7"/>
                  </a:lnTo>
                  <a:lnTo>
                    <a:pt x="4" y="28"/>
                  </a:lnTo>
                  <a:lnTo>
                    <a:pt x="8" y="21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5" y="37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5" y="55"/>
                  </a:lnTo>
                  <a:lnTo>
                    <a:pt x="92" y="64"/>
                  </a:lnTo>
                  <a:lnTo>
                    <a:pt x="87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7" y="88"/>
                  </a:lnTo>
                  <a:lnTo>
                    <a:pt x="58" y="91"/>
                  </a:lnTo>
                  <a:lnTo>
                    <a:pt x="48" y="92"/>
                  </a:lnTo>
                  <a:lnTo>
                    <a:pt x="48" y="92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5" y="11"/>
                  </a:lnTo>
                  <a:lnTo>
                    <a:pt x="30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9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0" y="77"/>
                  </a:lnTo>
                  <a:lnTo>
                    <a:pt x="35" y="81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2" y="81"/>
                  </a:lnTo>
                  <a:lnTo>
                    <a:pt x="67" y="77"/>
                  </a:lnTo>
                  <a:lnTo>
                    <a:pt x="70" y="72"/>
                  </a:lnTo>
                  <a:lnTo>
                    <a:pt x="73" y="66"/>
                  </a:lnTo>
                  <a:lnTo>
                    <a:pt x="75" y="59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3" y="25"/>
                  </a:lnTo>
                  <a:lnTo>
                    <a:pt x="70" y="19"/>
                  </a:lnTo>
                  <a:lnTo>
                    <a:pt x="67" y="14"/>
                  </a:lnTo>
                  <a:lnTo>
                    <a:pt x="62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8"/>
            <p:cNvSpPr/>
            <p:nvPr/>
          </p:nvSpPr>
          <p:spPr>
            <a:xfrm>
              <a:off x="154940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4" y="68"/>
                  </a:lnTo>
                  <a:lnTo>
                    <a:pt x="7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1" y="84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6" y="84"/>
                  </a:lnTo>
                  <a:lnTo>
                    <a:pt x="42" y="82"/>
                  </a:lnTo>
                  <a:lnTo>
                    <a:pt x="46" y="76"/>
                  </a:lnTo>
                  <a:lnTo>
                    <a:pt x="47" y="70"/>
                  </a:lnTo>
                  <a:lnTo>
                    <a:pt x="47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1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3" y="18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20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50" y="49"/>
                  </a:lnTo>
                  <a:lnTo>
                    <a:pt x="53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7" y="71"/>
                  </a:lnTo>
                  <a:lnTo>
                    <a:pt x="54" y="76"/>
                  </a:lnTo>
                  <a:lnTo>
                    <a:pt x="52" y="81"/>
                  </a:lnTo>
                  <a:lnTo>
                    <a:pt x="48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2"/>
                  </a:lnTo>
                  <a:lnTo>
                    <a:pt x="30" y="92"/>
                  </a:lnTo>
                  <a:lnTo>
                    <a:pt x="23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8"/>
            <p:cNvSpPr/>
            <p:nvPr/>
          </p:nvSpPr>
          <p:spPr>
            <a:xfrm>
              <a:off x="1666875" y="1157288"/>
              <a:ext cx="144463" cy="138113"/>
            </a:xfrm>
            <a:custGeom>
              <a:avLst/>
              <a:gdLst/>
              <a:ahLst/>
              <a:cxnLst/>
              <a:rect l="l" t="t" r="r" b="b"/>
              <a:pathLst>
                <a:path w="91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8"/>
            <p:cNvSpPr/>
            <p:nvPr/>
          </p:nvSpPr>
          <p:spPr>
            <a:xfrm>
              <a:off x="1808163" y="1154113"/>
              <a:ext cx="158750" cy="141288"/>
            </a:xfrm>
            <a:custGeom>
              <a:avLst/>
              <a:gdLst/>
              <a:ahLst/>
              <a:cxnLst/>
              <a:rect l="l" t="t" r="r" b="b"/>
              <a:pathLst>
                <a:path w="100" h="89" extrusionOk="0">
                  <a:moveTo>
                    <a:pt x="0" y="86"/>
                  </a:moveTo>
                  <a:lnTo>
                    <a:pt x="0" y="86"/>
                  </a:lnTo>
                  <a:lnTo>
                    <a:pt x="7" y="86"/>
                  </a:lnTo>
                  <a:lnTo>
                    <a:pt x="12" y="83"/>
                  </a:lnTo>
                  <a:lnTo>
                    <a:pt x="14" y="79"/>
                  </a:lnTo>
                  <a:lnTo>
                    <a:pt x="17" y="7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83" y="73"/>
                  </a:lnTo>
                  <a:lnTo>
                    <a:pt x="83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6"/>
                  </a:lnTo>
                  <a:lnTo>
                    <a:pt x="100" y="86"/>
                  </a:lnTo>
                  <a:lnTo>
                    <a:pt x="100" y="89"/>
                  </a:lnTo>
                  <a:lnTo>
                    <a:pt x="60" y="89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7" y="86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1" y="74"/>
                  </a:lnTo>
                  <a:lnTo>
                    <a:pt x="65" y="59"/>
                  </a:lnTo>
                  <a:lnTo>
                    <a:pt x="29" y="59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21" y="81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6"/>
                  </a:lnTo>
                  <a:lnTo>
                    <a:pt x="34" y="86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6"/>
                  </a:lnTo>
                  <a:close/>
                  <a:moveTo>
                    <a:pt x="62" y="54"/>
                  </a:moveTo>
                  <a:lnTo>
                    <a:pt x="46" y="19"/>
                  </a:lnTo>
                  <a:lnTo>
                    <a:pt x="32" y="54"/>
                  </a:lnTo>
                  <a:lnTo>
                    <a:pt x="62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48"/>
            <p:cNvSpPr/>
            <p:nvPr/>
          </p:nvSpPr>
          <p:spPr>
            <a:xfrm>
              <a:off x="1965325" y="1157288"/>
              <a:ext cx="142875" cy="138113"/>
            </a:xfrm>
            <a:custGeom>
              <a:avLst/>
              <a:gdLst/>
              <a:ahLst/>
              <a:cxnLst/>
              <a:rect l="l" t="t" r="r" b="b"/>
              <a:pathLst>
                <a:path w="90" h="87" extrusionOk="0">
                  <a:moveTo>
                    <a:pt x="26" y="84"/>
                  </a:moveTo>
                  <a:lnTo>
                    <a:pt x="26" y="84"/>
                  </a:lnTo>
                  <a:lnTo>
                    <a:pt x="33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8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3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8"/>
            <p:cNvSpPr/>
            <p:nvPr/>
          </p:nvSpPr>
          <p:spPr>
            <a:xfrm>
              <a:off x="2139950" y="1154113"/>
              <a:ext cx="90488" cy="146050"/>
            </a:xfrm>
            <a:custGeom>
              <a:avLst/>
              <a:gdLst/>
              <a:ahLst/>
              <a:cxnLst/>
              <a:rect l="l" t="t" r="r" b="b"/>
              <a:pathLst>
                <a:path w="57" h="92" extrusionOk="0">
                  <a:moveTo>
                    <a:pt x="0" y="60"/>
                  </a:moveTo>
                  <a:lnTo>
                    <a:pt x="3" y="60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9" y="77"/>
                  </a:lnTo>
                  <a:lnTo>
                    <a:pt x="14" y="82"/>
                  </a:lnTo>
                  <a:lnTo>
                    <a:pt x="20" y="84"/>
                  </a:lnTo>
                  <a:lnTo>
                    <a:pt x="29" y="86"/>
                  </a:lnTo>
                  <a:lnTo>
                    <a:pt x="29" y="86"/>
                  </a:lnTo>
                  <a:lnTo>
                    <a:pt x="36" y="84"/>
                  </a:lnTo>
                  <a:lnTo>
                    <a:pt x="43" y="82"/>
                  </a:lnTo>
                  <a:lnTo>
                    <a:pt x="46" y="76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6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5" y="3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5" y="22"/>
                  </a:lnTo>
                  <a:lnTo>
                    <a:pt x="44" y="18"/>
                  </a:lnTo>
                  <a:lnTo>
                    <a:pt x="41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2" y="24"/>
                  </a:lnTo>
                  <a:lnTo>
                    <a:pt x="14" y="28"/>
                  </a:lnTo>
                  <a:lnTo>
                    <a:pt x="20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6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56" y="71"/>
                  </a:lnTo>
                  <a:lnTo>
                    <a:pt x="55" y="76"/>
                  </a:lnTo>
                  <a:lnTo>
                    <a:pt x="52" y="81"/>
                  </a:lnTo>
                  <a:lnTo>
                    <a:pt x="49" y="84"/>
                  </a:lnTo>
                  <a:lnTo>
                    <a:pt x="45" y="88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29" y="92"/>
                  </a:lnTo>
                  <a:lnTo>
                    <a:pt x="29" y="92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5" y="88"/>
                  </a:lnTo>
                  <a:lnTo>
                    <a:pt x="3" y="92"/>
                  </a:lnTo>
                  <a:lnTo>
                    <a:pt x="0" y="92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8"/>
            <p:cNvSpPr/>
            <p:nvPr/>
          </p:nvSpPr>
          <p:spPr>
            <a:xfrm>
              <a:off x="2270125" y="1157288"/>
              <a:ext cx="133350" cy="138113"/>
            </a:xfrm>
            <a:custGeom>
              <a:avLst/>
              <a:gdLst/>
              <a:ahLst/>
              <a:cxnLst/>
              <a:rect l="l" t="t" r="r" b="b"/>
              <a:pathLst>
                <a:path w="84" h="87" extrusionOk="0">
                  <a:moveTo>
                    <a:pt x="0" y="84"/>
                  </a:moveTo>
                  <a:lnTo>
                    <a:pt x="0" y="84"/>
                  </a:lnTo>
                  <a:lnTo>
                    <a:pt x="6" y="84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2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64" y="72"/>
                  </a:lnTo>
                  <a:lnTo>
                    <a:pt x="70" y="79"/>
                  </a:lnTo>
                  <a:lnTo>
                    <a:pt x="77" y="82"/>
                  </a:lnTo>
                  <a:lnTo>
                    <a:pt x="84" y="84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8"/>
                  </a:lnTo>
                  <a:lnTo>
                    <a:pt x="25" y="68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38" y="84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5" y="7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8"/>
            <p:cNvSpPr/>
            <p:nvPr/>
          </p:nvSpPr>
          <p:spPr>
            <a:xfrm>
              <a:off x="2409825" y="1103313"/>
              <a:ext cx="160338" cy="192088"/>
            </a:xfrm>
            <a:custGeom>
              <a:avLst/>
              <a:gdLst/>
              <a:ahLst/>
              <a:cxnLst/>
              <a:rect l="l" t="t" r="r" b="b"/>
              <a:pathLst>
                <a:path w="101" h="121" extrusionOk="0">
                  <a:moveTo>
                    <a:pt x="0" y="118"/>
                  </a:moveTo>
                  <a:lnTo>
                    <a:pt x="0" y="118"/>
                  </a:lnTo>
                  <a:lnTo>
                    <a:pt x="8" y="118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50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4" y="118"/>
                  </a:lnTo>
                  <a:lnTo>
                    <a:pt x="101" y="118"/>
                  </a:lnTo>
                  <a:lnTo>
                    <a:pt x="101" y="121"/>
                  </a:lnTo>
                  <a:lnTo>
                    <a:pt x="61" y="121"/>
                  </a:lnTo>
                  <a:lnTo>
                    <a:pt x="61" y="118"/>
                  </a:lnTo>
                  <a:lnTo>
                    <a:pt x="61" y="118"/>
                  </a:lnTo>
                  <a:lnTo>
                    <a:pt x="68" y="118"/>
                  </a:lnTo>
                  <a:lnTo>
                    <a:pt x="72" y="115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2" y="106"/>
                  </a:lnTo>
                  <a:lnTo>
                    <a:pt x="66" y="91"/>
                  </a:lnTo>
                  <a:lnTo>
                    <a:pt x="30" y="91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3"/>
                  </a:lnTo>
                  <a:lnTo>
                    <a:pt x="23" y="114"/>
                  </a:lnTo>
                  <a:lnTo>
                    <a:pt x="23" y="115"/>
                  </a:lnTo>
                  <a:lnTo>
                    <a:pt x="27" y="118"/>
                  </a:lnTo>
                  <a:lnTo>
                    <a:pt x="35" y="118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8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9" y="12"/>
                  </a:moveTo>
                  <a:lnTo>
                    <a:pt x="39" y="12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5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5" y="23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9" y="12"/>
                  </a:lnTo>
                  <a:lnTo>
                    <a:pt x="39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5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5" y="14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5" y="17"/>
                  </a:lnTo>
                  <a:lnTo>
                    <a:pt x="57" y="14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8"/>
            <p:cNvSpPr/>
            <p:nvPr/>
          </p:nvSpPr>
          <p:spPr>
            <a:xfrm>
              <a:off x="2586038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2" y="81"/>
                  </a:lnTo>
                  <a:lnTo>
                    <a:pt x="14" y="76"/>
                  </a:lnTo>
                  <a:lnTo>
                    <a:pt x="15" y="68"/>
                  </a:lnTo>
                  <a:lnTo>
                    <a:pt x="15" y="20"/>
                  </a:lnTo>
                  <a:lnTo>
                    <a:pt x="15" y="20"/>
                  </a:lnTo>
                  <a:lnTo>
                    <a:pt x="14" y="11"/>
                  </a:lnTo>
                  <a:lnTo>
                    <a:pt x="12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2" y="1"/>
                  </a:lnTo>
                  <a:lnTo>
                    <a:pt x="62" y="4"/>
                  </a:lnTo>
                  <a:lnTo>
                    <a:pt x="70" y="7"/>
                  </a:lnTo>
                  <a:lnTo>
                    <a:pt x="76" y="14"/>
                  </a:lnTo>
                  <a:lnTo>
                    <a:pt x="81" y="20"/>
                  </a:lnTo>
                  <a:lnTo>
                    <a:pt x="85" y="27"/>
                  </a:lnTo>
                  <a:lnTo>
                    <a:pt x="87" y="36"/>
                  </a:lnTo>
                  <a:lnTo>
                    <a:pt x="89" y="44"/>
                  </a:lnTo>
                  <a:lnTo>
                    <a:pt x="89" y="44"/>
                  </a:lnTo>
                  <a:lnTo>
                    <a:pt x="87" y="53"/>
                  </a:lnTo>
                  <a:lnTo>
                    <a:pt x="85" y="60"/>
                  </a:lnTo>
                  <a:lnTo>
                    <a:pt x="81" y="68"/>
                  </a:lnTo>
                  <a:lnTo>
                    <a:pt x="76" y="75"/>
                  </a:lnTo>
                  <a:lnTo>
                    <a:pt x="70" y="80"/>
                  </a:lnTo>
                  <a:lnTo>
                    <a:pt x="62" y="84"/>
                  </a:lnTo>
                  <a:lnTo>
                    <a:pt x="52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4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9" y="81"/>
                  </a:lnTo>
                  <a:lnTo>
                    <a:pt x="57" y="79"/>
                  </a:lnTo>
                  <a:lnTo>
                    <a:pt x="63" y="74"/>
                  </a:lnTo>
                  <a:lnTo>
                    <a:pt x="68" y="69"/>
                  </a:lnTo>
                  <a:lnTo>
                    <a:pt x="71" y="63"/>
                  </a:lnTo>
                  <a:lnTo>
                    <a:pt x="73" y="57"/>
                  </a:lnTo>
                  <a:lnTo>
                    <a:pt x="74" y="50"/>
                  </a:lnTo>
                  <a:lnTo>
                    <a:pt x="74" y="44"/>
                  </a:lnTo>
                  <a:lnTo>
                    <a:pt x="74" y="44"/>
                  </a:lnTo>
                  <a:lnTo>
                    <a:pt x="74" y="37"/>
                  </a:lnTo>
                  <a:lnTo>
                    <a:pt x="73" y="31"/>
                  </a:lnTo>
                  <a:lnTo>
                    <a:pt x="71" y="25"/>
                  </a:lnTo>
                  <a:lnTo>
                    <a:pt x="68" y="18"/>
                  </a:lnTo>
                  <a:lnTo>
                    <a:pt x="63" y="14"/>
                  </a:lnTo>
                  <a:lnTo>
                    <a:pt x="57" y="10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6" y="6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30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8"/>
            <p:cNvSpPr/>
            <p:nvPr/>
          </p:nvSpPr>
          <p:spPr>
            <a:xfrm>
              <a:off x="2762250" y="1157288"/>
              <a:ext cx="114300" cy="138113"/>
            </a:xfrm>
            <a:custGeom>
              <a:avLst/>
              <a:gdLst/>
              <a:ahLst/>
              <a:cxnLst/>
              <a:rect l="l" t="t" r="r" b="b"/>
              <a:pathLst>
                <a:path w="72" h="87" extrusionOk="0">
                  <a:moveTo>
                    <a:pt x="0" y="84"/>
                  </a:moveTo>
                  <a:lnTo>
                    <a:pt x="0" y="84"/>
                  </a:lnTo>
                  <a:lnTo>
                    <a:pt x="7" y="84"/>
                  </a:lnTo>
                  <a:lnTo>
                    <a:pt x="10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8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10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4" y="20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9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6" y="6"/>
                  </a:lnTo>
                  <a:lnTo>
                    <a:pt x="26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3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8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6" y="44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74"/>
                  </a:lnTo>
                  <a:lnTo>
                    <a:pt x="28" y="79"/>
                  </a:lnTo>
                  <a:lnTo>
                    <a:pt x="29" y="80"/>
                  </a:lnTo>
                  <a:lnTo>
                    <a:pt x="32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9" y="81"/>
                  </a:lnTo>
                  <a:lnTo>
                    <a:pt x="64" y="79"/>
                  </a:lnTo>
                  <a:lnTo>
                    <a:pt x="66" y="76"/>
                  </a:lnTo>
                  <a:lnTo>
                    <a:pt x="69" y="71"/>
                  </a:lnTo>
                  <a:lnTo>
                    <a:pt x="69" y="68"/>
                  </a:lnTo>
                  <a:lnTo>
                    <a:pt x="72" y="68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8"/>
            <p:cNvSpPr/>
            <p:nvPr/>
          </p:nvSpPr>
          <p:spPr>
            <a:xfrm>
              <a:off x="2906713" y="1157288"/>
              <a:ext cx="141288" cy="138113"/>
            </a:xfrm>
            <a:custGeom>
              <a:avLst/>
              <a:gdLst/>
              <a:ahLst/>
              <a:cxnLst/>
              <a:rect l="l" t="t" r="r" b="b"/>
              <a:pathLst>
                <a:path w="89" h="87" extrusionOk="0">
                  <a:moveTo>
                    <a:pt x="25" y="84"/>
                  </a:moveTo>
                  <a:lnTo>
                    <a:pt x="25" y="84"/>
                  </a:lnTo>
                  <a:lnTo>
                    <a:pt x="32" y="84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8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7" y="9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4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8"/>
                  </a:lnTo>
                  <a:lnTo>
                    <a:pt x="50" y="68"/>
                  </a:lnTo>
                  <a:lnTo>
                    <a:pt x="51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7" y="84"/>
                  </a:lnTo>
                  <a:lnTo>
                    <a:pt x="65" y="84"/>
                  </a:lnTo>
                  <a:lnTo>
                    <a:pt x="65" y="87"/>
                  </a:lnTo>
                  <a:lnTo>
                    <a:pt x="25" y="87"/>
                  </a:lnTo>
                  <a:lnTo>
                    <a:pt x="25" y="8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8"/>
            <p:cNvSpPr/>
            <p:nvPr/>
          </p:nvSpPr>
          <p:spPr>
            <a:xfrm>
              <a:off x="695325" y="625475"/>
              <a:ext cx="661988" cy="900113"/>
            </a:xfrm>
            <a:custGeom>
              <a:avLst/>
              <a:gdLst/>
              <a:ahLst/>
              <a:cxnLst/>
              <a:rect l="l" t="t" r="r" b="b"/>
              <a:pathLst>
                <a:path w="417" h="567" extrusionOk="0">
                  <a:moveTo>
                    <a:pt x="114" y="529"/>
                  </a:moveTo>
                  <a:lnTo>
                    <a:pt x="114" y="529"/>
                  </a:lnTo>
                  <a:lnTo>
                    <a:pt x="128" y="539"/>
                  </a:lnTo>
                  <a:lnTo>
                    <a:pt x="140" y="546"/>
                  </a:lnTo>
                  <a:lnTo>
                    <a:pt x="140" y="546"/>
                  </a:lnTo>
                  <a:lnTo>
                    <a:pt x="161" y="554"/>
                  </a:lnTo>
                  <a:lnTo>
                    <a:pt x="175" y="558"/>
                  </a:lnTo>
                  <a:lnTo>
                    <a:pt x="189" y="562"/>
                  </a:lnTo>
                  <a:lnTo>
                    <a:pt x="207" y="565"/>
                  </a:lnTo>
                  <a:lnTo>
                    <a:pt x="225" y="567"/>
                  </a:lnTo>
                  <a:lnTo>
                    <a:pt x="245" y="567"/>
                  </a:lnTo>
                  <a:lnTo>
                    <a:pt x="267" y="566"/>
                  </a:lnTo>
                  <a:lnTo>
                    <a:pt x="267" y="566"/>
                  </a:lnTo>
                  <a:lnTo>
                    <a:pt x="286" y="563"/>
                  </a:lnTo>
                  <a:lnTo>
                    <a:pt x="302" y="560"/>
                  </a:lnTo>
                  <a:lnTo>
                    <a:pt x="317" y="556"/>
                  </a:lnTo>
                  <a:lnTo>
                    <a:pt x="328" y="552"/>
                  </a:lnTo>
                  <a:lnTo>
                    <a:pt x="344" y="544"/>
                  </a:lnTo>
                  <a:lnTo>
                    <a:pt x="349" y="541"/>
                  </a:lnTo>
                  <a:lnTo>
                    <a:pt x="349" y="541"/>
                  </a:lnTo>
                  <a:lnTo>
                    <a:pt x="342" y="539"/>
                  </a:lnTo>
                  <a:lnTo>
                    <a:pt x="336" y="535"/>
                  </a:lnTo>
                  <a:lnTo>
                    <a:pt x="326" y="527"/>
                  </a:lnTo>
                  <a:lnTo>
                    <a:pt x="326" y="527"/>
                  </a:lnTo>
                  <a:lnTo>
                    <a:pt x="325" y="531"/>
                  </a:lnTo>
                  <a:lnTo>
                    <a:pt x="325" y="531"/>
                  </a:lnTo>
                  <a:lnTo>
                    <a:pt x="323" y="540"/>
                  </a:lnTo>
                  <a:lnTo>
                    <a:pt x="323" y="540"/>
                  </a:lnTo>
                  <a:lnTo>
                    <a:pt x="318" y="539"/>
                  </a:lnTo>
                  <a:lnTo>
                    <a:pt x="318" y="539"/>
                  </a:lnTo>
                  <a:lnTo>
                    <a:pt x="315" y="536"/>
                  </a:lnTo>
                  <a:lnTo>
                    <a:pt x="311" y="533"/>
                  </a:lnTo>
                  <a:lnTo>
                    <a:pt x="309" y="528"/>
                  </a:lnTo>
                  <a:lnTo>
                    <a:pt x="307" y="522"/>
                  </a:lnTo>
                  <a:lnTo>
                    <a:pt x="307" y="522"/>
                  </a:lnTo>
                  <a:lnTo>
                    <a:pt x="307" y="520"/>
                  </a:lnTo>
                  <a:lnTo>
                    <a:pt x="307" y="520"/>
                  </a:lnTo>
                  <a:lnTo>
                    <a:pt x="297" y="524"/>
                  </a:lnTo>
                  <a:lnTo>
                    <a:pt x="284" y="528"/>
                  </a:lnTo>
                  <a:lnTo>
                    <a:pt x="268" y="531"/>
                  </a:lnTo>
                  <a:lnTo>
                    <a:pt x="252" y="533"/>
                  </a:lnTo>
                  <a:lnTo>
                    <a:pt x="252" y="533"/>
                  </a:lnTo>
                  <a:lnTo>
                    <a:pt x="222" y="531"/>
                  </a:lnTo>
                  <a:lnTo>
                    <a:pt x="208" y="530"/>
                  </a:lnTo>
                  <a:lnTo>
                    <a:pt x="193" y="528"/>
                  </a:lnTo>
                  <a:lnTo>
                    <a:pt x="178" y="525"/>
                  </a:lnTo>
                  <a:lnTo>
                    <a:pt x="163" y="520"/>
                  </a:lnTo>
                  <a:lnTo>
                    <a:pt x="149" y="515"/>
                  </a:lnTo>
                  <a:lnTo>
                    <a:pt x="135" y="511"/>
                  </a:lnTo>
                  <a:lnTo>
                    <a:pt x="135" y="511"/>
                  </a:lnTo>
                  <a:lnTo>
                    <a:pt x="124" y="506"/>
                  </a:lnTo>
                  <a:lnTo>
                    <a:pt x="124" y="506"/>
                  </a:lnTo>
                  <a:lnTo>
                    <a:pt x="124" y="507"/>
                  </a:lnTo>
                  <a:lnTo>
                    <a:pt x="124" y="509"/>
                  </a:lnTo>
                  <a:lnTo>
                    <a:pt x="127" y="515"/>
                  </a:lnTo>
                  <a:lnTo>
                    <a:pt x="132" y="523"/>
                  </a:lnTo>
                  <a:lnTo>
                    <a:pt x="132" y="523"/>
                  </a:lnTo>
                  <a:lnTo>
                    <a:pt x="125" y="522"/>
                  </a:lnTo>
                  <a:lnTo>
                    <a:pt x="119" y="524"/>
                  </a:lnTo>
                  <a:lnTo>
                    <a:pt x="119" y="524"/>
                  </a:lnTo>
                  <a:lnTo>
                    <a:pt x="116" y="527"/>
                  </a:lnTo>
                  <a:lnTo>
                    <a:pt x="114" y="529"/>
                  </a:lnTo>
                  <a:close/>
                  <a:moveTo>
                    <a:pt x="293" y="329"/>
                  </a:moveTo>
                  <a:lnTo>
                    <a:pt x="293" y="329"/>
                  </a:lnTo>
                  <a:lnTo>
                    <a:pt x="286" y="324"/>
                  </a:lnTo>
                  <a:lnTo>
                    <a:pt x="280" y="322"/>
                  </a:lnTo>
                  <a:lnTo>
                    <a:pt x="269" y="317"/>
                  </a:lnTo>
                  <a:lnTo>
                    <a:pt x="269" y="317"/>
                  </a:lnTo>
                  <a:lnTo>
                    <a:pt x="274" y="313"/>
                  </a:lnTo>
                  <a:lnTo>
                    <a:pt x="277" y="311"/>
                  </a:lnTo>
                  <a:lnTo>
                    <a:pt x="277" y="309"/>
                  </a:lnTo>
                  <a:lnTo>
                    <a:pt x="277" y="309"/>
                  </a:lnTo>
                  <a:lnTo>
                    <a:pt x="273" y="308"/>
                  </a:lnTo>
                  <a:lnTo>
                    <a:pt x="270" y="308"/>
                  </a:lnTo>
                  <a:lnTo>
                    <a:pt x="270" y="308"/>
                  </a:lnTo>
                  <a:lnTo>
                    <a:pt x="250" y="317"/>
                  </a:lnTo>
                  <a:lnTo>
                    <a:pt x="231" y="325"/>
                  </a:lnTo>
                  <a:lnTo>
                    <a:pt x="214" y="335"/>
                  </a:lnTo>
                  <a:lnTo>
                    <a:pt x="202" y="344"/>
                  </a:lnTo>
                  <a:lnTo>
                    <a:pt x="202" y="344"/>
                  </a:lnTo>
                  <a:lnTo>
                    <a:pt x="200" y="344"/>
                  </a:lnTo>
                  <a:lnTo>
                    <a:pt x="200" y="344"/>
                  </a:lnTo>
                  <a:lnTo>
                    <a:pt x="197" y="346"/>
                  </a:lnTo>
                  <a:lnTo>
                    <a:pt x="193" y="346"/>
                  </a:lnTo>
                  <a:lnTo>
                    <a:pt x="186" y="345"/>
                  </a:lnTo>
                  <a:lnTo>
                    <a:pt x="179" y="344"/>
                  </a:lnTo>
                  <a:lnTo>
                    <a:pt x="178" y="342"/>
                  </a:lnTo>
                  <a:lnTo>
                    <a:pt x="176" y="353"/>
                  </a:lnTo>
                  <a:lnTo>
                    <a:pt x="176" y="353"/>
                  </a:lnTo>
                  <a:lnTo>
                    <a:pt x="183" y="356"/>
                  </a:lnTo>
                  <a:lnTo>
                    <a:pt x="188" y="358"/>
                  </a:lnTo>
                  <a:lnTo>
                    <a:pt x="188" y="358"/>
                  </a:lnTo>
                  <a:lnTo>
                    <a:pt x="181" y="360"/>
                  </a:lnTo>
                  <a:lnTo>
                    <a:pt x="177" y="361"/>
                  </a:lnTo>
                  <a:lnTo>
                    <a:pt x="175" y="363"/>
                  </a:lnTo>
                  <a:lnTo>
                    <a:pt x="178" y="373"/>
                  </a:lnTo>
                  <a:lnTo>
                    <a:pt x="178" y="373"/>
                  </a:lnTo>
                  <a:lnTo>
                    <a:pt x="183" y="371"/>
                  </a:lnTo>
                  <a:lnTo>
                    <a:pt x="188" y="369"/>
                  </a:lnTo>
                  <a:lnTo>
                    <a:pt x="194" y="368"/>
                  </a:lnTo>
                  <a:lnTo>
                    <a:pt x="194" y="368"/>
                  </a:lnTo>
                  <a:lnTo>
                    <a:pt x="194" y="369"/>
                  </a:lnTo>
                  <a:lnTo>
                    <a:pt x="194" y="369"/>
                  </a:lnTo>
                  <a:lnTo>
                    <a:pt x="194" y="374"/>
                  </a:lnTo>
                  <a:lnTo>
                    <a:pt x="192" y="379"/>
                  </a:lnTo>
                  <a:lnTo>
                    <a:pt x="188" y="385"/>
                  </a:lnTo>
                  <a:lnTo>
                    <a:pt x="183" y="390"/>
                  </a:lnTo>
                  <a:lnTo>
                    <a:pt x="172" y="400"/>
                  </a:lnTo>
                  <a:lnTo>
                    <a:pt x="166" y="404"/>
                  </a:lnTo>
                  <a:lnTo>
                    <a:pt x="160" y="406"/>
                  </a:lnTo>
                  <a:lnTo>
                    <a:pt x="160" y="406"/>
                  </a:lnTo>
                  <a:lnTo>
                    <a:pt x="148" y="410"/>
                  </a:lnTo>
                  <a:lnTo>
                    <a:pt x="136" y="412"/>
                  </a:lnTo>
                  <a:lnTo>
                    <a:pt x="129" y="412"/>
                  </a:lnTo>
                  <a:lnTo>
                    <a:pt x="125" y="411"/>
                  </a:lnTo>
                  <a:lnTo>
                    <a:pt x="125" y="411"/>
                  </a:lnTo>
                  <a:lnTo>
                    <a:pt x="118" y="405"/>
                  </a:lnTo>
                  <a:lnTo>
                    <a:pt x="114" y="400"/>
                  </a:lnTo>
                  <a:lnTo>
                    <a:pt x="111" y="395"/>
                  </a:lnTo>
                  <a:lnTo>
                    <a:pt x="109" y="393"/>
                  </a:lnTo>
                  <a:lnTo>
                    <a:pt x="107" y="393"/>
                  </a:lnTo>
                  <a:lnTo>
                    <a:pt x="107" y="393"/>
                  </a:lnTo>
                  <a:lnTo>
                    <a:pt x="104" y="393"/>
                  </a:lnTo>
                  <a:lnTo>
                    <a:pt x="102" y="394"/>
                  </a:lnTo>
                  <a:lnTo>
                    <a:pt x="102" y="394"/>
                  </a:lnTo>
                  <a:lnTo>
                    <a:pt x="95" y="393"/>
                  </a:lnTo>
                  <a:lnTo>
                    <a:pt x="89" y="394"/>
                  </a:lnTo>
                  <a:lnTo>
                    <a:pt x="84" y="396"/>
                  </a:lnTo>
                  <a:lnTo>
                    <a:pt x="81" y="398"/>
                  </a:lnTo>
                  <a:lnTo>
                    <a:pt x="80" y="400"/>
                  </a:lnTo>
                  <a:lnTo>
                    <a:pt x="80" y="400"/>
                  </a:lnTo>
                  <a:lnTo>
                    <a:pt x="89" y="400"/>
                  </a:lnTo>
                  <a:lnTo>
                    <a:pt x="93" y="401"/>
                  </a:lnTo>
                  <a:lnTo>
                    <a:pt x="93" y="403"/>
                  </a:lnTo>
                  <a:lnTo>
                    <a:pt x="92" y="404"/>
                  </a:lnTo>
                  <a:lnTo>
                    <a:pt x="92" y="404"/>
                  </a:lnTo>
                  <a:lnTo>
                    <a:pt x="90" y="406"/>
                  </a:lnTo>
                  <a:lnTo>
                    <a:pt x="91" y="409"/>
                  </a:lnTo>
                  <a:lnTo>
                    <a:pt x="92" y="411"/>
                  </a:lnTo>
                  <a:lnTo>
                    <a:pt x="96" y="414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2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12" y="423"/>
                  </a:lnTo>
                  <a:lnTo>
                    <a:pt x="107" y="423"/>
                  </a:lnTo>
                  <a:lnTo>
                    <a:pt x="101" y="421"/>
                  </a:lnTo>
                  <a:lnTo>
                    <a:pt x="87" y="416"/>
                  </a:lnTo>
                  <a:lnTo>
                    <a:pt x="87" y="416"/>
                  </a:lnTo>
                  <a:lnTo>
                    <a:pt x="85" y="416"/>
                  </a:lnTo>
                  <a:lnTo>
                    <a:pt x="82" y="416"/>
                  </a:lnTo>
                  <a:lnTo>
                    <a:pt x="80" y="419"/>
                  </a:lnTo>
                  <a:lnTo>
                    <a:pt x="80" y="419"/>
                  </a:lnTo>
                  <a:lnTo>
                    <a:pt x="77" y="419"/>
                  </a:lnTo>
                  <a:lnTo>
                    <a:pt x="74" y="419"/>
                  </a:lnTo>
                  <a:lnTo>
                    <a:pt x="69" y="421"/>
                  </a:lnTo>
                  <a:lnTo>
                    <a:pt x="66" y="423"/>
                  </a:lnTo>
                  <a:lnTo>
                    <a:pt x="63" y="426"/>
                  </a:lnTo>
                  <a:lnTo>
                    <a:pt x="61" y="430"/>
                  </a:lnTo>
                  <a:lnTo>
                    <a:pt x="61" y="433"/>
                  </a:lnTo>
                  <a:lnTo>
                    <a:pt x="63" y="438"/>
                  </a:lnTo>
                  <a:lnTo>
                    <a:pt x="63" y="438"/>
                  </a:lnTo>
                  <a:lnTo>
                    <a:pt x="66" y="433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5" y="430"/>
                  </a:lnTo>
                  <a:lnTo>
                    <a:pt x="75" y="430"/>
                  </a:lnTo>
                  <a:lnTo>
                    <a:pt x="76" y="431"/>
                  </a:lnTo>
                  <a:lnTo>
                    <a:pt x="76" y="434"/>
                  </a:lnTo>
                  <a:lnTo>
                    <a:pt x="76" y="437"/>
                  </a:lnTo>
                  <a:lnTo>
                    <a:pt x="77" y="439"/>
                  </a:lnTo>
                  <a:lnTo>
                    <a:pt x="79" y="441"/>
                  </a:lnTo>
                  <a:lnTo>
                    <a:pt x="79" y="441"/>
                  </a:lnTo>
                  <a:lnTo>
                    <a:pt x="81" y="442"/>
                  </a:lnTo>
                  <a:lnTo>
                    <a:pt x="86" y="442"/>
                  </a:lnTo>
                  <a:lnTo>
                    <a:pt x="96" y="441"/>
                  </a:lnTo>
                  <a:lnTo>
                    <a:pt x="106" y="439"/>
                  </a:lnTo>
                  <a:lnTo>
                    <a:pt x="111" y="439"/>
                  </a:lnTo>
                  <a:lnTo>
                    <a:pt x="112" y="439"/>
                  </a:lnTo>
                  <a:lnTo>
                    <a:pt x="112" y="439"/>
                  </a:lnTo>
                  <a:lnTo>
                    <a:pt x="112" y="441"/>
                  </a:lnTo>
                  <a:lnTo>
                    <a:pt x="109" y="442"/>
                  </a:lnTo>
                  <a:lnTo>
                    <a:pt x="101" y="443"/>
                  </a:lnTo>
                  <a:lnTo>
                    <a:pt x="91" y="444"/>
                  </a:lnTo>
                  <a:lnTo>
                    <a:pt x="87" y="447"/>
                  </a:lnTo>
                  <a:lnTo>
                    <a:pt x="86" y="448"/>
                  </a:lnTo>
                  <a:lnTo>
                    <a:pt x="86" y="448"/>
                  </a:lnTo>
                  <a:lnTo>
                    <a:pt x="86" y="452"/>
                  </a:lnTo>
                  <a:lnTo>
                    <a:pt x="86" y="452"/>
                  </a:lnTo>
                  <a:lnTo>
                    <a:pt x="86" y="453"/>
                  </a:lnTo>
                  <a:lnTo>
                    <a:pt x="84" y="455"/>
                  </a:lnTo>
                  <a:lnTo>
                    <a:pt x="81" y="460"/>
                  </a:lnTo>
                  <a:lnTo>
                    <a:pt x="80" y="465"/>
                  </a:lnTo>
                  <a:lnTo>
                    <a:pt x="80" y="465"/>
                  </a:lnTo>
                  <a:lnTo>
                    <a:pt x="80" y="468"/>
                  </a:lnTo>
                  <a:lnTo>
                    <a:pt x="81" y="471"/>
                  </a:lnTo>
                  <a:lnTo>
                    <a:pt x="85" y="475"/>
                  </a:lnTo>
                  <a:lnTo>
                    <a:pt x="89" y="479"/>
                  </a:lnTo>
                  <a:lnTo>
                    <a:pt x="89" y="479"/>
                  </a:lnTo>
                  <a:lnTo>
                    <a:pt x="90" y="477"/>
                  </a:lnTo>
                  <a:lnTo>
                    <a:pt x="89" y="473"/>
                  </a:lnTo>
                  <a:lnTo>
                    <a:pt x="89" y="469"/>
                  </a:lnTo>
                  <a:lnTo>
                    <a:pt x="90" y="468"/>
                  </a:lnTo>
                  <a:lnTo>
                    <a:pt x="90" y="466"/>
                  </a:lnTo>
                  <a:lnTo>
                    <a:pt x="90" y="466"/>
                  </a:lnTo>
                  <a:lnTo>
                    <a:pt x="92" y="466"/>
                  </a:lnTo>
                  <a:lnTo>
                    <a:pt x="93" y="468"/>
                  </a:lnTo>
                  <a:lnTo>
                    <a:pt x="96" y="470"/>
                  </a:lnTo>
                  <a:lnTo>
                    <a:pt x="98" y="471"/>
                  </a:lnTo>
                  <a:lnTo>
                    <a:pt x="98" y="471"/>
                  </a:lnTo>
                  <a:lnTo>
                    <a:pt x="101" y="470"/>
                  </a:lnTo>
                  <a:lnTo>
                    <a:pt x="103" y="469"/>
                  </a:lnTo>
                  <a:lnTo>
                    <a:pt x="109" y="464"/>
                  </a:lnTo>
                  <a:lnTo>
                    <a:pt x="116" y="458"/>
                  </a:lnTo>
                  <a:lnTo>
                    <a:pt x="119" y="454"/>
                  </a:lnTo>
                  <a:lnTo>
                    <a:pt x="124" y="452"/>
                  </a:lnTo>
                  <a:lnTo>
                    <a:pt x="124" y="452"/>
                  </a:lnTo>
                  <a:lnTo>
                    <a:pt x="130" y="449"/>
                  </a:lnTo>
                  <a:lnTo>
                    <a:pt x="133" y="448"/>
                  </a:lnTo>
                  <a:lnTo>
                    <a:pt x="134" y="449"/>
                  </a:lnTo>
                  <a:lnTo>
                    <a:pt x="134" y="450"/>
                  </a:lnTo>
                  <a:lnTo>
                    <a:pt x="134" y="454"/>
                  </a:lnTo>
                  <a:lnTo>
                    <a:pt x="134" y="457"/>
                  </a:lnTo>
                  <a:lnTo>
                    <a:pt x="135" y="458"/>
                  </a:lnTo>
                  <a:lnTo>
                    <a:pt x="135" y="458"/>
                  </a:lnTo>
                  <a:lnTo>
                    <a:pt x="139" y="459"/>
                  </a:lnTo>
                  <a:lnTo>
                    <a:pt x="140" y="460"/>
                  </a:lnTo>
                  <a:lnTo>
                    <a:pt x="140" y="463"/>
                  </a:lnTo>
                  <a:lnTo>
                    <a:pt x="139" y="465"/>
                  </a:lnTo>
                  <a:lnTo>
                    <a:pt x="136" y="469"/>
                  </a:lnTo>
                  <a:lnTo>
                    <a:pt x="134" y="471"/>
                  </a:lnTo>
                  <a:lnTo>
                    <a:pt x="134" y="471"/>
                  </a:lnTo>
                  <a:lnTo>
                    <a:pt x="138" y="471"/>
                  </a:lnTo>
                  <a:lnTo>
                    <a:pt x="143" y="470"/>
                  </a:lnTo>
                  <a:lnTo>
                    <a:pt x="148" y="465"/>
                  </a:lnTo>
                  <a:lnTo>
                    <a:pt x="150" y="463"/>
                  </a:lnTo>
                  <a:lnTo>
                    <a:pt x="152" y="459"/>
                  </a:lnTo>
                  <a:lnTo>
                    <a:pt x="152" y="459"/>
                  </a:lnTo>
                  <a:lnTo>
                    <a:pt x="152" y="457"/>
                  </a:lnTo>
                  <a:lnTo>
                    <a:pt x="154" y="457"/>
                  </a:lnTo>
                  <a:lnTo>
                    <a:pt x="156" y="455"/>
                  </a:lnTo>
                  <a:lnTo>
                    <a:pt x="157" y="454"/>
                  </a:lnTo>
                  <a:lnTo>
                    <a:pt x="157" y="454"/>
                  </a:lnTo>
                  <a:lnTo>
                    <a:pt x="159" y="453"/>
                  </a:lnTo>
                  <a:lnTo>
                    <a:pt x="159" y="450"/>
                  </a:lnTo>
                  <a:lnTo>
                    <a:pt x="159" y="448"/>
                  </a:lnTo>
                  <a:lnTo>
                    <a:pt x="159" y="446"/>
                  </a:lnTo>
                  <a:lnTo>
                    <a:pt x="159" y="446"/>
                  </a:lnTo>
                  <a:lnTo>
                    <a:pt x="160" y="443"/>
                  </a:lnTo>
                  <a:lnTo>
                    <a:pt x="162" y="442"/>
                  </a:lnTo>
                  <a:lnTo>
                    <a:pt x="167" y="441"/>
                  </a:lnTo>
                  <a:lnTo>
                    <a:pt x="172" y="439"/>
                  </a:lnTo>
                  <a:lnTo>
                    <a:pt x="173" y="438"/>
                  </a:lnTo>
                  <a:lnTo>
                    <a:pt x="173" y="437"/>
                  </a:lnTo>
                  <a:lnTo>
                    <a:pt x="173" y="437"/>
                  </a:lnTo>
                  <a:lnTo>
                    <a:pt x="173" y="433"/>
                  </a:lnTo>
                  <a:lnTo>
                    <a:pt x="176" y="430"/>
                  </a:lnTo>
                  <a:lnTo>
                    <a:pt x="179" y="428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3" y="428"/>
                  </a:lnTo>
                  <a:lnTo>
                    <a:pt x="184" y="432"/>
                  </a:lnTo>
                  <a:lnTo>
                    <a:pt x="188" y="436"/>
                  </a:lnTo>
                  <a:lnTo>
                    <a:pt x="192" y="438"/>
                  </a:lnTo>
                  <a:lnTo>
                    <a:pt x="195" y="441"/>
                  </a:lnTo>
                  <a:lnTo>
                    <a:pt x="195" y="441"/>
                  </a:lnTo>
                  <a:lnTo>
                    <a:pt x="210" y="433"/>
                  </a:lnTo>
                  <a:lnTo>
                    <a:pt x="210" y="433"/>
                  </a:lnTo>
                  <a:lnTo>
                    <a:pt x="216" y="431"/>
                  </a:lnTo>
                  <a:lnTo>
                    <a:pt x="219" y="428"/>
                  </a:lnTo>
                  <a:lnTo>
                    <a:pt x="219" y="428"/>
                  </a:lnTo>
                  <a:lnTo>
                    <a:pt x="216" y="425"/>
                  </a:lnTo>
                  <a:lnTo>
                    <a:pt x="214" y="422"/>
                  </a:lnTo>
                  <a:lnTo>
                    <a:pt x="213" y="419"/>
                  </a:lnTo>
                  <a:lnTo>
                    <a:pt x="213" y="419"/>
                  </a:lnTo>
                  <a:lnTo>
                    <a:pt x="211" y="415"/>
                  </a:lnTo>
                  <a:lnTo>
                    <a:pt x="211" y="412"/>
                  </a:lnTo>
                  <a:lnTo>
                    <a:pt x="211" y="412"/>
                  </a:lnTo>
                  <a:lnTo>
                    <a:pt x="215" y="417"/>
                  </a:lnTo>
                  <a:lnTo>
                    <a:pt x="220" y="421"/>
                  </a:lnTo>
                  <a:lnTo>
                    <a:pt x="226" y="425"/>
                  </a:lnTo>
                  <a:lnTo>
                    <a:pt x="226" y="425"/>
                  </a:lnTo>
                  <a:lnTo>
                    <a:pt x="243" y="414"/>
                  </a:lnTo>
                  <a:lnTo>
                    <a:pt x="243" y="414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7" y="412"/>
                  </a:lnTo>
                  <a:lnTo>
                    <a:pt x="245" y="409"/>
                  </a:lnTo>
                  <a:lnTo>
                    <a:pt x="241" y="405"/>
                  </a:lnTo>
                  <a:lnTo>
                    <a:pt x="237" y="400"/>
                  </a:lnTo>
                  <a:lnTo>
                    <a:pt x="237" y="398"/>
                  </a:lnTo>
                  <a:lnTo>
                    <a:pt x="238" y="396"/>
                  </a:lnTo>
                  <a:lnTo>
                    <a:pt x="238" y="396"/>
                  </a:lnTo>
                  <a:lnTo>
                    <a:pt x="240" y="395"/>
                  </a:lnTo>
                  <a:lnTo>
                    <a:pt x="240" y="393"/>
                  </a:lnTo>
                  <a:lnTo>
                    <a:pt x="237" y="385"/>
                  </a:lnTo>
                  <a:lnTo>
                    <a:pt x="235" y="379"/>
                  </a:lnTo>
                  <a:lnTo>
                    <a:pt x="235" y="376"/>
                  </a:lnTo>
                  <a:lnTo>
                    <a:pt x="237" y="374"/>
                  </a:lnTo>
                  <a:lnTo>
                    <a:pt x="237" y="374"/>
                  </a:lnTo>
                  <a:lnTo>
                    <a:pt x="272" y="357"/>
                  </a:lnTo>
                  <a:lnTo>
                    <a:pt x="301" y="342"/>
                  </a:lnTo>
                  <a:lnTo>
                    <a:pt x="301" y="342"/>
                  </a:lnTo>
                  <a:lnTo>
                    <a:pt x="299" y="339"/>
                  </a:lnTo>
                  <a:lnTo>
                    <a:pt x="296" y="334"/>
                  </a:lnTo>
                  <a:lnTo>
                    <a:pt x="293" y="329"/>
                  </a:lnTo>
                  <a:close/>
                  <a:moveTo>
                    <a:pt x="27" y="490"/>
                  </a:moveTo>
                  <a:lnTo>
                    <a:pt x="27" y="490"/>
                  </a:lnTo>
                  <a:lnTo>
                    <a:pt x="27" y="493"/>
                  </a:lnTo>
                  <a:lnTo>
                    <a:pt x="28" y="496"/>
                  </a:lnTo>
                  <a:lnTo>
                    <a:pt x="30" y="500"/>
                  </a:lnTo>
                  <a:lnTo>
                    <a:pt x="30" y="500"/>
                  </a:lnTo>
                  <a:lnTo>
                    <a:pt x="34" y="501"/>
                  </a:lnTo>
                  <a:lnTo>
                    <a:pt x="37" y="502"/>
                  </a:lnTo>
                  <a:lnTo>
                    <a:pt x="39" y="501"/>
                  </a:lnTo>
                  <a:lnTo>
                    <a:pt x="39" y="501"/>
                  </a:lnTo>
                  <a:lnTo>
                    <a:pt x="41" y="498"/>
                  </a:lnTo>
                  <a:lnTo>
                    <a:pt x="41" y="496"/>
                  </a:lnTo>
                  <a:lnTo>
                    <a:pt x="41" y="493"/>
                  </a:lnTo>
                  <a:lnTo>
                    <a:pt x="42" y="491"/>
                  </a:lnTo>
                  <a:lnTo>
                    <a:pt x="42" y="491"/>
                  </a:lnTo>
                  <a:lnTo>
                    <a:pt x="43" y="490"/>
                  </a:lnTo>
                  <a:lnTo>
                    <a:pt x="44" y="490"/>
                  </a:lnTo>
                  <a:lnTo>
                    <a:pt x="44" y="490"/>
                  </a:lnTo>
                  <a:lnTo>
                    <a:pt x="45" y="488"/>
                  </a:lnTo>
                  <a:lnTo>
                    <a:pt x="45" y="488"/>
                  </a:lnTo>
                  <a:lnTo>
                    <a:pt x="59" y="495"/>
                  </a:lnTo>
                  <a:lnTo>
                    <a:pt x="73" y="502"/>
                  </a:lnTo>
                  <a:lnTo>
                    <a:pt x="98" y="519"/>
                  </a:lnTo>
                  <a:lnTo>
                    <a:pt x="98" y="519"/>
                  </a:lnTo>
                  <a:lnTo>
                    <a:pt x="102" y="522"/>
                  </a:lnTo>
                  <a:lnTo>
                    <a:pt x="102" y="522"/>
                  </a:lnTo>
                  <a:lnTo>
                    <a:pt x="98" y="529"/>
                  </a:lnTo>
                  <a:lnTo>
                    <a:pt x="98" y="529"/>
                  </a:lnTo>
                  <a:lnTo>
                    <a:pt x="92" y="541"/>
                  </a:lnTo>
                  <a:lnTo>
                    <a:pt x="91" y="547"/>
                  </a:lnTo>
                  <a:lnTo>
                    <a:pt x="90" y="552"/>
                  </a:lnTo>
                  <a:lnTo>
                    <a:pt x="90" y="552"/>
                  </a:lnTo>
                  <a:lnTo>
                    <a:pt x="91" y="555"/>
                  </a:lnTo>
                  <a:lnTo>
                    <a:pt x="92" y="557"/>
                  </a:lnTo>
                  <a:lnTo>
                    <a:pt x="95" y="558"/>
                  </a:lnTo>
                  <a:lnTo>
                    <a:pt x="97" y="558"/>
                  </a:lnTo>
                  <a:lnTo>
                    <a:pt x="97" y="558"/>
                  </a:lnTo>
                  <a:lnTo>
                    <a:pt x="101" y="558"/>
                  </a:lnTo>
                  <a:lnTo>
                    <a:pt x="103" y="557"/>
                  </a:lnTo>
                  <a:lnTo>
                    <a:pt x="106" y="555"/>
                  </a:lnTo>
                  <a:lnTo>
                    <a:pt x="107" y="552"/>
                  </a:lnTo>
                  <a:lnTo>
                    <a:pt x="107" y="552"/>
                  </a:lnTo>
                  <a:lnTo>
                    <a:pt x="107" y="550"/>
                  </a:lnTo>
                  <a:lnTo>
                    <a:pt x="107" y="549"/>
                  </a:lnTo>
                  <a:lnTo>
                    <a:pt x="104" y="545"/>
                  </a:lnTo>
                  <a:lnTo>
                    <a:pt x="102" y="544"/>
                  </a:lnTo>
                  <a:lnTo>
                    <a:pt x="101" y="544"/>
                  </a:lnTo>
                  <a:lnTo>
                    <a:pt x="101" y="544"/>
                  </a:lnTo>
                  <a:lnTo>
                    <a:pt x="104" y="535"/>
                  </a:lnTo>
                  <a:lnTo>
                    <a:pt x="104" y="535"/>
                  </a:lnTo>
                  <a:lnTo>
                    <a:pt x="107" y="529"/>
                  </a:lnTo>
                  <a:lnTo>
                    <a:pt x="109" y="524"/>
                  </a:lnTo>
                  <a:lnTo>
                    <a:pt x="113" y="522"/>
                  </a:lnTo>
                  <a:lnTo>
                    <a:pt x="116" y="519"/>
                  </a:lnTo>
                  <a:lnTo>
                    <a:pt x="119" y="518"/>
                  </a:lnTo>
                  <a:lnTo>
                    <a:pt x="122" y="518"/>
                  </a:lnTo>
                  <a:lnTo>
                    <a:pt x="122" y="518"/>
                  </a:lnTo>
                  <a:lnTo>
                    <a:pt x="120" y="515"/>
                  </a:lnTo>
                  <a:lnTo>
                    <a:pt x="118" y="512"/>
                  </a:lnTo>
                  <a:lnTo>
                    <a:pt x="118" y="508"/>
                  </a:lnTo>
                  <a:lnTo>
                    <a:pt x="118" y="504"/>
                  </a:lnTo>
                  <a:lnTo>
                    <a:pt x="119" y="500"/>
                  </a:lnTo>
                  <a:lnTo>
                    <a:pt x="122" y="495"/>
                  </a:lnTo>
                  <a:lnTo>
                    <a:pt x="122" y="495"/>
                  </a:lnTo>
                  <a:lnTo>
                    <a:pt x="127" y="482"/>
                  </a:lnTo>
                  <a:lnTo>
                    <a:pt x="129" y="474"/>
                  </a:lnTo>
                  <a:lnTo>
                    <a:pt x="129" y="474"/>
                  </a:lnTo>
                  <a:lnTo>
                    <a:pt x="129" y="470"/>
                  </a:lnTo>
                  <a:lnTo>
                    <a:pt x="128" y="468"/>
                  </a:lnTo>
                  <a:lnTo>
                    <a:pt x="125" y="465"/>
                  </a:lnTo>
                  <a:lnTo>
                    <a:pt x="122" y="464"/>
                  </a:lnTo>
                  <a:lnTo>
                    <a:pt x="122" y="464"/>
                  </a:lnTo>
                  <a:lnTo>
                    <a:pt x="119" y="465"/>
                  </a:lnTo>
                  <a:lnTo>
                    <a:pt x="116" y="466"/>
                  </a:lnTo>
                  <a:lnTo>
                    <a:pt x="114" y="469"/>
                  </a:lnTo>
                  <a:lnTo>
                    <a:pt x="113" y="471"/>
                  </a:lnTo>
                  <a:lnTo>
                    <a:pt x="113" y="471"/>
                  </a:lnTo>
                  <a:lnTo>
                    <a:pt x="113" y="475"/>
                  </a:lnTo>
                  <a:lnTo>
                    <a:pt x="114" y="477"/>
                  </a:lnTo>
                  <a:lnTo>
                    <a:pt x="117" y="480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9" y="481"/>
                  </a:lnTo>
                  <a:lnTo>
                    <a:pt x="116" y="492"/>
                  </a:lnTo>
                  <a:lnTo>
                    <a:pt x="111" y="498"/>
                  </a:lnTo>
                  <a:lnTo>
                    <a:pt x="111" y="498"/>
                  </a:lnTo>
                  <a:lnTo>
                    <a:pt x="106" y="496"/>
                  </a:lnTo>
                  <a:lnTo>
                    <a:pt x="106" y="496"/>
                  </a:lnTo>
                  <a:lnTo>
                    <a:pt x="81" y="482"/>
                  </a:lnTo>
                  <a:lnTo>
                    <a:pt x="68" y="477"/>
                  </a:lnTo>
                  <a:lnTo>
                    <a:pt x="54" y="474"/>
                  </a:lnTo>
                  <a:lnTo>
                    <a:pt x="54" y="474"/>
                  </a:lnTo>
                  <a:lnTo>
                    <a:pt x="55" y="470"/>
                  </a:lnTo>
                  <a:lnTo>
                    <a:pt x="55" y="470"/>
                  </a:lnTo>
                  <a:lnTo>
                    <a:pt x="59" y="464"/>
                  </a:lnTo>
                  <a:lnTo>
                    <a:pt x="60" y="461"/>
                  </a:lnTo>
                  <a:lnTo>
                    <a:pt x="60" y="461"/>
                  </a:lnTo>
                  <a:lnTo>
                    <a:pt x="58" y="463"/>
                  </a:lnTo>
                  <a:lnTo>
                    <a:pt x="53" y="465"/>
                  </a:lnTo>
                  <a:lnTo>
                    <a:pt x="53" y="465"/>
                  </a:lnTo>
                  <a:lnTo>
                    <a:pt x="47" y="468"/>
                  </a:lnTo>
                  <a:lnTo>
                    <a:pt x="43" y="469"/>
                  </a:lnTo>
                  <a:lnTo>
                    <a:pt x="43" y="469"/>
                  </a:lnTo>
                  <a:lnTo>
                    <a:pt x="39" y="469"/>
                  </a:lnTo>
                  <a:lnTo>
                    <a:pt x="37" y="469"/>
                  </a:lnTo>
                  <a:lnTo>
                    <a:pt x="37" y="469"/>
                  </a:lnTo>
                  <a:lnTo>
                    <a:pt x="36" y="470"/>
                  </a:lnTo>
                  <a:lnTo>
                    <a:pt x="33" y="476"/>
                  </a:lnTo>
                  <a:lnTo>
                    <a:pt x="33" y="476"/>
                  </a:lnTo>
                  <a:lnTo>
                    <a:pt x="31" y="484"/>
                  </a:lnTo>
                  <a:lnTo>
                    <a:pt x="31" y="484"/>
                  </a:lnTo>
                  <a:lnTo>
                    <a:pt x="28" y="487"/>
                  </a:lnTo>
                  <a:lnTo>
                    <a:pt x="27" y="490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80"/>
                  </a:lnTo>
                  <a:lnTo>
                    <a:pt x="49" y="79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0" y="53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5" y="60"/>
                  </a:lnTo>
                  <a:lnTo>
                    <a:pt x="25" y="63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5"/>
                  </a:lnTo>
                  <a:lnTo>
                    <a:pt x="28" y="79"/>
                  </a:lnTo>
                  <a:lnTo>
                    <a:pt x="31" y="80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7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4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4" y="50"/>
                  </a:lnTo>
                  <a:lnTo>
                    <a:pt x="73" y="45"/>
                  </a:lnTo>
                  <a:lnTo>
                    <a:pt x="73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3" y="45"/>
                  </a:lnTo>
                  <a:lnTo>
                    <a:pt x="63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7" y="47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4"/>
                  </a:lnTo>
                  <a:lnTo>
                    <a:pt x="55" y="64"/>
                  </a:lnTo>
                  <a:lnTo>
                    <a:pt x="55" y="79"/>
                  </a:lnTo>
                  <a:lnTo>
                    <a:pt x="55" y="79"/>
                  </a:lnTo>
                  <a:lnTo>
                    <a:pt x="59" y="79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3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80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73" y="75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81"/>
                  </a:lnTo>
                  <a:lnTo>
                    <a:pt x="74" y="81"/>
                  </a:lnTo>
                  <a:lnTo>
                    <a:pt x="77" y="80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9"/>
                  </a:lnTo>
                  <a:lnTo>
                    <a:pt x="84" y="79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91" y="75"/>
                  </a:lnTo>
                  <a:lnTo>
                    <a:pt x="92" y="71"/>
                  </a:lnTo>
                  <a:close/>
                  <a:moveTo>
                    <a:pt x="106" y="85"/>
                  </a:moveTo>
                  <a:lnTo>
                    <a:pt x="106" y="76"/>
                  </a:lnTo>
                  <a:lnTo>
                    <a:pt x="106" y="76"/>
                  </a:lnTo>
                  <a:lnTo>
                    <a:pt x="104" y="75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4"/>
                  </a:lnTo>
                  <a:lnTo>
                    <a:pt x="104" y="60"/>
                  </a:lnTo>
                  <a:lnTo>
                    <a:pt x="106" y="58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03" y="48"/>
                  </a:lnTo>
                  <a:lnTo>
                    <a:pt x="101" y="47"/>
                  </a:lnTo>
                  <a:lnTo>
                    <a:pt x="98" y="47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7" y="77"/>
                  </a:lnTo>
                  <a:lnTo>
                    <a:pt x="95" y="81"/>
                  </a:lnTo>
                  <a:lnTo>
                    <a:pt x="91" y="83"/>
                  </a:lnTo>
                  <a:lnTo>
                    <a:pt x="86" y="85"/>
                  </a:lnTo>
                  <a:lnTo>
                    <a:pt x="86" y="85"/>
                  </a:lnTo>
                  <a:lnTo>
                    <a:pt x="76" y="86"/>
                  </a:lnTo>
                  <a:lnTo>
                    <a:pt x="68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6" y="85"/>
                  </a:lnTo>
                  <a:close/>
                  <a:moveTo>
                    <a:pt x="65" y="117"/>
                  </a:moveTo>
                  <a:lnTo>
                    <a:pt x="97" y="117"/>
                  </a:lnTo>
                  <a:lnTo>
                    <a:pt x="97" y="117"/>
                  </a:lnTo>
                  <a:lnTo>
                    <a:pt x="100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3" y="110"/>
                  </a:lnTo>
                  <a:lnTo>
                    <a:pt x="65" y="117"/>
                  </a:lnTo>
                  <a:close/>
                  <a:moveTo>
                    <a:pt x="97" y="123"/>
                  </a:moveTo>
                  <a:lnTo>
                    <a:pt x="65" y="123"/>
                  </a:lnTo>
                  <a:lnTo>
                    <a:pt x="65" y="164"/>
                  </a:lnTo>
                  <a:lnTo>
                    <a:pt x="93" y="166"/>
                  </a:lnTo>
                  <a:lnTo>
                    <a:pt x="102" y="158"/>
                  </a:lnTo>
                  <a:lnTo>
                    <a:pt x="97" y="123"/>
                  </a:lnTo>
                  <a:close/>
                  <a:moveTo>
                    <a:pt x="113" y="176"/>
                  </a:moveTo>
                  <a:lnTo>
                    <a:pt x="113" y="176"/>
                  </a:lnTo>
                  <a:lnTo>
                    <a:pt x="107" y="171"/>
                  </a:lnTo>
                  <a:lnTo>
                    <a:pt x="107" y="171"/>
                  </a:lnTo>
                  <a:lnTo>
                    <a:pt x="106" y="164"/>
                  </a:lnTo>
                  <a:lnTo>
                    <a:pt x="96" y="172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64" y="195"/>
                  </a:lnTo>
                  <a:lnTo>
                    <a:pt x="64" y="195"/>
                  </a:lnTo>
                  <a:lnTo>
                    <a:pt x="71" y="201"/>
                  </a:lnTo>
                  <a:lnTo>
                    <a:pt x="80" y="207"/>
                  </a:lnTo>
                  <a:lnTo>
                    <a:pt x="101" y="182"/>
                  </a:lnTo>
                  <a:lnTo>
                    <a:pt x="113" y="176"/>
                  </a:lnTo>
                  <a:close/>
                  <a:moveTo>
                    <a:pt x="106" y="185"/>
                  </a:moveTo>
                  <a:lnTo>
                    <a:pt x="87" y="210"/>
                  </a:lnTo>
                  <a:lnTo>
                    <a:pt x="118" y="223"/>
                  </a:lnTo>
                  <a:lnTo>
                    <a:pt x="118" y="223"/>
                  </a:lnTo>
                  <a:lnTo>
                    <a:pt x="132" y="215"/>
                  </a:lnTo>
                  <a:lnTo>
                    <a:pt x="145" y="206"/>
                  </a:lnTo>
                  <a:lnTo>
                    <a:pt x="160" y="196"/>
                  </a:lnTo>
                  <a:lnTo>
                    <a:pt x="117" y="180"/>
                  </a:lnTo>
                  <a:lnTo>
                    <a:pt x="106" y="185"/>
                  </a:lnTo>
                  <a:close/>
                  <a:moveTo>
                    <a:pt x="123" y="59"/>
                  </a:moveTo>
                  <a:lnTo>
                    <a:pt x="123" y="59"/>
                  </a:lnTo>
                  <a:lnTo>
                    <a:pt x="123" y="33"/>
                  </a:lnTo>
                  <a:lnTo>
                    <a:pt x="123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1" y="33"/>
                  </a:lnTo>
                  <a:lnTo>
                    <a:pt x="111" y="59"/>
                  </a:lnTo>
                  <a:lnTo>
                    <a:pt x="111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4"/>
                  </a:lnTo>
                  <a:lnTo>
                    <a:pt x="112" y="7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1" y="98"/>
                  </a:lnTo>
                  <a:lnTo>
                    <a:pt x="109" y="101"/>
                  </a:lnTo>
                  <a:lnTo>
                    <a:pt x="109" y="101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3" y="97"/>
                  </a:lnTo>
                  <a:lnTo>
                    <a:pt x="123" y="76"/>
                  </a:lnTo>
                  <a:lnTo>
                    <a:pt x="123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7" y="68"/>
                  </a:lnTo>
                  <a:lnTo>
                    <a:pt x="127" y="68"/>
                  </a:lnTo>
                  <a:lnTo>
                    <a:pt x="124" y="61"/>
                  </a:lnTo>
                  <a:lnTo>
                    <a:pt x="123" y="59"/>
                  </a:lnTo>
                  <a:close/>
                  <a:moveTo>
                    <a:pt x="155" y="80"/>
                  </a:moveTo>
                  <a:lnTo>
                    <a:pt x="178" y="55"/>
                  </a:lnTo>
                  <a:lnTo>
                    <a:pt x="178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0" y="54"/>
                  </a:lnTo>
                  <a:lnTo>
                    <a:pt x="136" y="52"/>
                  </a:lnTo>
                  <a:lnTo>
                    <a:pt x="132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9" y="60"/>
                  </a:lnTo>
                  <a:lnTo>
                    <a:pt x="130" y="63"/>
                  </a:lnTo>
                  <a:lnTo>
                    <a:pt x="132" y="68"/>
                  </a:lnTo>
                  <a:lnTo>
                    <a:pt x="132" y="68"/>
                  </a:lnTo>
                  <a:lnTo>
                    <a:pt x="132" y="71"/>
                  </a:lnTo>
                  <a:lnTo>
                    <a:pt x="129" y="75"/>
                  </a:lnTo>
                  <a:lnTo>
                    <a:pt x="127" y="77"/>
                  </a:lnTo>
                  <a:lnTo>
                    <a:pt x="127" y="77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5" y="83"/>
                  </a:lnTo>
                  <a:lnTo>
                    <a:pt x="145" y="80"/>
                  </a:lnTo>
                  <a:lnTo>
                    <a:pt x="145" y="80"/>
                  </a:lnTo>
                  <a:lnTo>
                    <a:pt x="155" y="80"/>
                  </a:lnTo>
                  <a:close/>
                  <a:moveTo>
                    <a:pt x="262" y="80"/>
                  </a:moveTo>
                  <a:lnTo>
                    <a:pt x="293" y="41"/>
                  </a:lnTo>
                  <a:lnTo>
                    <a:pt x="293" y="41"/>
                  </a:lnTo>
                  <a:lnTo>
                    <a:pt x="290" y="39"/>
                  </a:lnTo>
                  <a:lnTo>
                    <a:pt x="288" y="4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1" y="43"/>
                  </a:lnTo>
                  <a:lnTo>
                    <a:pt x="280" y="47"/>
                  </a:lnTo>
                  <a:lnTo>
                    <a:pt x="280" y="50"/>
                  </a:lnTo>
                  <a:lnTo>
                    <a:pt x="280" y="50"/>
                  </a:lnTo>
                  <a:lnTo>
                    <a:pt x="278" y="48"/>
                  </a:lnTo>
                  <a:lnTo>
                    <a:pt x="277" y="47"/>
                  </a:lnTo>
                  <a:lnTo>
                    <a:pt x="272" y="47"/>
                  </a:lnTo>
                  <a:lnTo>
                    <a:pt x="268" y="47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69" y="54"/>
                  </a:lnTo>
                  <a:lnTo>
                    <a:pt x="269" y="58"/>
                  </a:lnTo>
                  <a:lnTo>
                    <a:pt x="267" y="60"/>
                  </a:lnTo>
                  <a:lnTo>
                    <a:pt x="264" y="60"/>
                  </a:lnTo>
                  <a:lnTo>
                    <a:pt x="264" y="60"/>
                  </a:lnTo>
                  <a:lnTo>
                    <a:pt x="261" y="59"/>
                  </a:lnTo>
                  <a:lnTo>
                    <a:pt x="259" y="56"/>
                  </a:lnTo>
                  <a:lnTo>
                    <a:pt x="259" y="53"/>
                  </a:lnTo>
                  <a:lnTo>
                    <a:pt x="259" y="53"/>
                  </a:lnTo>
                  <a:lnTo>
                    <a:pt x="256" y="55"/>
                  </a:lnTo>
                  <a:lnTo>
                    <a:pt x="253" y="55"/>
                  </a:lnTo>
                  <a:lnTo>
                    <a:pt x="250" y="53"/>
                  </a:lnTo>
                  <a:lnTo>
                    <a:pt x="250" y="53"/>
                  </a:lnTo>
                  <a:lnTo>
                    <a:pt x="248" y="50"/>
                  </a:lnTo>
                  <a:lnTo>
                    <a:pt x="251" y="47"/>
                  </a:lnTo>
                  <a:lnTo>
                    <a:pt x="254" y="45"/>
                  </a:lnTo>
                  <a:lnTo>
                    <a:pt x="261" y="44"/>
                  </a:lnTo>
                  <a:lnTo>
                    <a:pt x="261" y="44"/>
                  </a:lnTo>
                  <a:lnTo>
                    <a:pt x="259" y="41"/>
                  </a:lnTo>
                  <a:lnTo>
                    <a:pt x="258" y="38"/>
                  </a:lnTo>
                  <a:lnTo>
                    <a:pt x="256" y="36"/>
                  </a:lnTo>
                  <a:lnTo>
                    <a:pt x="256" y="36"/>
                  </a:lnTo>
                  <a:lnTo>
                    <a:pt x="252" y="34"/>
                  </a:lnTo>
                  <a:lnTo>
                    <a:pt x="250" y="34"/>
                  </a:lnTo>
                  <a:lnTo>
                    <a:pt x="246" y="36"/>
                  </a:lnTo>
                  <a:lnTo>
                    <a:pt x="246" y="36"/>
                  </a:lnTo>
                  <a:lnTo>
                    <a:pt x="248" y="34"/>
                  </a:lnTo>
                  <a:lnTo>
                    <a:pt x="250" y="32"/>
                  </a:lnTo>
                  <a:lnTo>
                    <a:pt x="251" y="29"/>
                  </a:lnTo>
                  <a:lnTo>
                    <a:pt x="251" y="29"/>
                  </a:lnTo>
                  <a:lnTo>
                    <a:pt x="251" y="23"/>
                  </a:lnTo>
                  <a:lnTo>
                    <a:pt x="250" y="21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7" y="17"/>
                  </a:lnTo>
                  <a:lnTo>
                    <a:pt x="243" y="18"/>
                  </a:lnTo>
                  <a:lnTo>
                    <a:pt x="240" y="20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5" y="26"/>
                  </a:lnTo>
                  <a:lnTo>
                    <a:pt x="235" y="28"/>
                  </a:lnTo>
                  <a:lnTo>
                    <a:pt x="235" y="31"/>
                  </a:lnTo>
                  <a:lnTo>
                    <a:pt x="235" y="31"/>
                  </a:lnTo>
                  <a:lnTo>
                    <a:pt x="232" y="27"/>
                  </a:lnTo>
                  <a:lnTo>
                    <a:pt x="231" y="25"/>
                  </a:lnTo>
                  <a:lnTo>
                    <a:pt x="227" y="23"/>
                  </a:lnTo>
                  <a:lnTo>
                    <a:pt x="227" y="23"/>
                  </a:lnTo>
                  <a:lnTo>
                    <a:pt x="224" y="23"/>
                  </a:lnTo>
                  <a:lnTo>
                    <a:pt x="221" y="25"/>
                  </a:lnTo>
                  <a:lnTo>
                    <a:pt x="219" y="26"/>
                  </a:lnTo>
                  <a:lnTo>
                    <a:pt x="219" y="26"/>
                  </a:lnTo>
                  <a:lnTo>
                    <a:pt x="222" y="31"/>
                  </a:lnTo>
                  <a:lnTo>
                    <a:pt x="222" y="36"/>
                  </a:lnTo>
                  <a:lnTo>
                    <a:pt x="222" y="38"/>
                  </a:lnTo>
                  <a:lnTo>
                    <a:pt x="219" y="39"/>
                  </a:lnTo>
                  <a:lnTo>
                    <a:pt x="219" y="39"/>
                  </a:lnTo>
                  <a:lnTo>
                    <a:pt x="215" y="38"/>
                  </a:lnTo>
                  <a:lnTo>
                    <a:pt x="214" y="36"/>
                  </a:lnTo>
                  <a:lnTo>
                    <a:pt x="213" y="32"/>
                  </a:lnTo>
                  <a:lnTo>
                    <a:pt x="213" y="32"/>
                  </a:lnTo>
                  <a:lnTo>
                    <a:pt x="210" y="34"/>
                  </a:lnTo>
                  <a:lnTo>
                    <a:pt x="208" y="36"/>
                  </a:lnTo>
                  <a:lnTo>
                    <a:pt x="204" y="34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202" y="28"/>
                  </a:lnTo>
                  <a:lnTo>
                    <a:pt x="205" y="26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0" y="22"/>
                  </a:lnTo>
                  <a:lnTo>
                    <a:pt x="209" y="18"/>
                  </a:lnTo>
                  <a:lnTo>
                    <a:pt x="205" y="16"/>
                  </a:lnTo>
                  <a:lnTo>
                    <a:pt x="203" y="15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3" y="12"/>
                  </a:lnTo>
                  <a:lnTo>
                    <a:pt x="204" y="10"/>
                  </a:lnTo>
                  <a:lnTo>
                    <a:pt x="204" y="6"/>
                  </a:lnTo>
                  <a:lnTo>
                    <a:pt x="204" y="6"/>
                  </a:lnTo>
                  <a:lnTo>
                    <a:pt x="203" y="4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1" y="49"/>
                  </a:lnTo>
                  <a:lnTo>
                    <a:pt x="214" y="59"/>
                  </a:lnTo>
                  <a:lnTo>
                    <a:pt x="214" y="59"/>
                  </a:lnTo>
                  <a:lnTo>
                    <a:pt x="221" y="55"/>
                  </a:lnTo>
                  <a:lnTo>
                    <a:pt x="221" y="55"/>
                  </a:lnTo>
                  <a:lnTo>
                    <a:pt x="225" y="53"/>
                  </a:lnTo>
                  <a:lnTo>
                    <a:pt x="230" y="53"/>
                  </a:lnTo>
                  <a:lnTo>
                    <a:pt x="235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43" y="58"/>
                  </a:lnTo>
                  <a:lnTo>
                    <a:pt x="246" y="60"/>
                  </a:lnTo>
                  <a:lnTo>
                    <a:pt x="247" y="64"/>
                  </a:lnTo>
                  <a:lnTo>
                    <a:pt x="247" y="66"/>
                  </a:lnTo>
                  <a:lnTo>
                    <a:pt x="247" y="66"/>
                  </a:lnTo>
                  <a:lnTo>
                    <a:pt x="247" y="70"/>
                  </a:lnTo>
                  <a:lnTo>
                    <a:pt x="245" y="74"/>
                  </a:lnTo>
                  <a:lnTo>
                    <a:pt x="262" y="80"/>
                  </a:lnTo>
                  <a:close/>
                  <a:moveTo>
                    <a:pt x="375" y="74"/>
                  </a:moveTo>
                  <a:lnTo>
                    <a:pt x="395" y="65"/>
                  </a:lnTo>
                  <a:lnTo>
                    <a:pt x="375" y="56"/>
                  </a:lnTo>
                  <a:lnTo>
                    <a:pt x="375" y="56"/>
                  </a:lnTo>
                  <a:lnTo>
                    <a:pt x="342" y="56"/>
                  </a:lnTo>
                  <a:lnTo>
                    <a:pt x="289" y="55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375" y="74"/>
                  </a:lnTo>
                  <a:close/>
                  <a:moveTo>
                    <a:pt x="349" y="179"/>
                  </a:moveTo>
                  <a:lnTo>
                    <a:pt x="349" y="179"/>
                  </a:lnTo>
                  <a:lnTo>
                    <a:pt x="338" y="173"/>
                  </a:lnTo>
                  <a:lnTo>
                    <a:pt x="329" y="168"/>
                  </a:lnTo>
                  <a:lnTo>
                    <a:pt x="321" y="162"/>
                  </a:lnTo>
                  <a:lnTo>
                    <a:pt x="315" y="155"/>
                  </a:lnTo>
                  <a:lnTo>
                    <a:pt x="315" y="155"/>
                  </a:lnTo>
                  <a:lnTo>
                    <a:pt x="312" y="150"/>
                  </a:lnTo>
                  <a:lnTo>
                    <a:pt x="312" y="144"/>
                  </a:lnTo>
                  <a:lnTo>
                    <a:pt x="312" y="139"/>
                  </a:lnTo>
                  <a:lnTo>
                    <a:pt x="312" y="133"/>
                  </a:lnTo>
                  <a:lnTo>
                    <a:pt x="315" y="126"/>
                  </a:lnTo>
                  <a:lnTo>
                    <a:pt x="317" y="122"/>
                  </a:lnTo>
                  <a:lnTo>
                    <a:pt x="322" y="117"/>
                  </a:lnTo>
                  <a:lnTo>
                    <a:pt x="327" y="113"/>
                  </a:lnTo>
                  <a:lnTo>
                    <a:pt x="327" y="113"/>
                  </a:lnTo>
                  <a:lnTo>
                    <a:pt x="329" y="115"/>
                  </a:lnTo>
                  <a:lnTo>
                    <a:pt x="331" y="118"/>
                  </a:lnTo>
                  <a:lnTo>
                    <a:pt x="331" y="120"/>
                  </a:lnTo>
                  <a:lnTo>
                    <a:pt x="331" y="120"/>
                  </a:lnTo>
                  <a:lnTo>
                    <a:pt x="347" y="119"/>
                  </a:lnTo>
                  <a:lnTo>
                    <a:pt x="347" y="119"/>
                  </a:lnTo>
                  <a:lnTo>
                    <a:pt x="347" y="114"/>
                  </a:lnTo>
                  <a:lnTo>
                    <a:pt x="347" y="110"/>
                  </a:lnTo>
                  <a:lnTo>
                    <a:pt x="345" y="108"/>
                  </a:lnTo>
                  <a:lnTo>
                    <a:pt x="345" y="108"/>
                  </a:lnTo>
                  <a:lnTo>
                    <a:pt x="350" y="112"/>
                  </a:lnTo>
                  <a:lnTo>
                    <a:pt x="352" y="115"/>
                  </a:lnTo>
                  <a:lnTo>
                    <a:pt x="353" y="119"/>
                  </a:lnTo>
                  <a:lnTo>
                    <a:pt x="353" y="119"/>
                  </a:lnTo>
                  <a:lnTo>
                    <a:pt x="368" y="120"/>
                  </a:lnTo>
                  <a:lnTo>
                    <a:pt x="368" y="120"/>
                  </a:lnTo>
                  <a:lnTo>
                    <a:pt x="368" y="115"/>
                  </a:lnTo>
                  <a:lnTo>
                    <a:pt x="365" y="110"/>
                  </a:lnTo>
                  <a:lnTo>
                    <a:pt x="365" y="110"/>
                  </a:lnTo>
                  <a:lnTo>
                    <a:pt x="370" y="114"/>
                  </a:lnTo>
                  <a:lnTo>
                    <a:pt x="375" y="117"/>
                  </a:lnTo>
                  <a:lnTo>
                    <a:pt x="379" y="122"/>
                  </a:lnTo>
                  <a:lnTo>
                    <a:pt x="381" y="125"/>
                  </a:lnTo>
                  <a:lnTo>
                    <a:pt x="384" y="134"/>
                  </a:lnTo>
                  <a:lnTo>
                    <a:pt x="385" y="141"/>
                  </a:lnTo>
                  <a:lnTo>
                    <a:pt x="385" y="141"/>
                  </a:lnTo>
                  <a:lnTo>
                    <a:pt x="384" y="150"/>
                  </a:lnTo>
                  <a:lnTo>
                    <a:pt x="381" y="157"/>
                  </a:lnTo>
                  <a:lnTo>
                    <a:pt x="376" y="163"/>
                  </a:lnTo>
                  <a:lnTo>
                    <a:pt x="370" y="168"/>
                  </a:lnTo>
                  <a:lnTo>
                    <a:pt x="370" y="168"/>
                  </a:lnTo>
                  <a:lnTo>
                    <a:pt x="359" y="174"/>
                  </a:lnTo>
                  <a:lnTo>
                    <a:pt x="349" y="179"/>
                  </a:lnTo>
                  <a:close/>
                  <a:moveTo>
                    <a:pt x="334" y="284"/>
                  </a:moveTo>
                  <a:lnTo>
                    <a:pt x="334" y="284"/>
                  </a:lnTo>
                  <a:lnTo>
                    <a:pt x="333" y="282"/>
                  </a:lnTo>
                  <a:lnTo>
                    <a:pt x="333" y="282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34" y="284"/>
                  </a:lnTo>
                  <a:close/>
                  <a:moveTo>
                    <a:pt x="189" y="88"/>
                  </a:moveTo>
                  <a:lnTo>
                    <a:pt x="189" y="88"/>
                  </a:lnTo>
                  <a:lnTo>
                    <a:pt x="188" y="88"/>
                  </a:lnTo>
                  <a:lnTo>
                    <a:pt x="183" y="90"/>
                  </a:lnTo>
                  <a:lnTo>
                    <a:pt x="177" y="90"/>
                  </a:lnTo>
                  <a:lnTo>
                    <a:pt x="177" y="90"/>
                  </a:lnTo>
                  <a:lnTo>
                    <a:pt x="176" y="87"/>
                  </a:lnTo>
                  <a:lnTo>
                    <a:pt x="176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83" y="83"/>
                  </a:lnTo>
                  <a:lnTo>
                    <a:pt x="187" y="85"/>
                  </a:lnTo>
                  <a:lnTo>
                    <a:pt x="189" y="88"/>
                  </a:lnTo>
                  <a:close/>
                  <a:moveTo>
                    <a:pt x="406" y="243"/>
                  </a:moveTo>
                  <a:lnTo>
                    <a:pt x="406" y="243"/>
                  </a:lnTo>
                  <a:lnTo>
                    <a:pt x="412" y="244"/>
                  </a:lnTo>
                  <a:lnTo>
                    <a:pt x="417" y="243"/>
                  </a:lnTo>
                  <a:lnTo>
                    <a:pt x="417" y="243"/>
                  </a:lnTo>
                  <a:lnTo>
                    <a:pt x="415" y="236"/>
                  </a:lnTo>
                  <a:lnTo>
                    <a:pt x="414" y="225"/>
                  </a:lnTo>
                  <a:lnTo>
                    <a:pt x="414" y="225"/>
                  </a:lnTo>
                  <a:lnTo>
                    <a:pt x="411" y="225"/>
                  </a:lnTo>
                  <a:lnTo>
                    <a:pt x="407" y="225"/>
                  </a:lnTo>
                  <a:lnTo>
                    <a:pt x="403" y="223"/>
                  </a:lnTo>
                  <a:lnTo>
                    <a:pt x="398" y="220"/>
                  </a:lnTo>
                  <a:lnTo>
                    <a:pt x="398" y="220"/>
                  </a:lnTo>
                  <a:lnTo>
                    <a:pt x="396" y="215"/>
                  </a:lnTo>
                  <a:lnTo>
                    <a:pt x="396" y="215"/>
                  </a:lnTo>
                  <a:lnTo>
                    <a:pt x="388" y="205"/>
                  </a:lnTo>
                  <a:lnTo>
                    <a:pt x="380" y="198"/>
                  </a:lnTo>
                  <a:lnTo>
                    <a:pt x="371" y="191"/>
                  </a:lnTo>
                  <a:lnTo>
                    <a:pt x="364" y="187"/>
                  </a:lnTo>
                  <a:lnTo>
                    <a:pt x="364" y="187"/>
                  </a:lnTo>
                  <a:lnTo>
                    <a:pt x="376" y="179"/>
                  </a:lnTo>
                  <a:lnTo>
                    <a:pt x="385" y="172"/>
                  </a:lnTo>
                  <a:lnTo>
                    <a:pt x="391" y="166"/>
                  </a:lnTo>
                  <a:lnTo>
                    <a:pt x="393" y="161"/>
                  </a:lnTo>
                  <a:lnTo>
                    <a:pt x="393" y="161"/>
                  </a:lnTo>
                  <a:lnTo>
                    <a:pt x="396" y="156"/>
                  </a:lnTo>
                  <a:lnTo>
                    <a:pt x="398" y="149"/>
                  </a:lnTo>
                  <a:lnTo>
                    <a:pt x="398" y="141"/>
                  </a:lnTo>
                  <a:lnTo>
                    <a:pt x="398" y="133"/>
                  </a:lnTo>
                  <a:lnTo>
                    <a:pt x="396" y="124"/>
                  </a:lnTo>
                  <a:lnTo>
                    <a:pt x="392" y="115"/>
                  </a:lnTo>
                  <a:lnTo>
                    <a:pt x="386" y="108"/>
                  </a:lnTo>
                  <a:lnTo>
                    <a:pt x="381" y="104"/>
                  </a:lnTo>
                  <a:lnTo>
                    <a:pt x="376" y="101"/>
                  </a:lnTo>
                  <a:lnTo>
                    <a:pt x="376" y="101"/>
                  </a:lnTo>
                  <a:lnTo>
                    <a:pt x="369" y="97"/>
                  </a:lnTo>
                  <a:lnTo>
                    <a:pt x="360" y="95"/>
                  </a:lnTo>
                  <a:lnTo>
                    <a:pt x="353" y="93"/>
                  </a:lnTo>
                  <a:lnTo>
                    <a:pt x="345" y="93"/>
                  </a:lnTo>
                  <a:lnTo>
                    <a:pt x="333" y="96"/>
                  </a:lnTo>
                  <a:lnTo>
                    <a:pt x="323" y="98"/>
                  </a:lnTo>
                  <a:lnTo>
                    <a:pt x="323" y="98"/>
                  </a:lnTo>
                  <a:lnTo>
                    <a:pt x="317" y="102"/>
                  </a:lnTo>
                  <a:lnTo>
                    <a:pt x="311" y="107"/>
                  </a:lnTo>
                  <a:lnTo>
                    <a:pt x="306" y="112"/>
                  </a:lnTo>
                  <a:lnTo>
                    <a:pt x="302" y="118"/>
                  </a:lnTo>
                  <a:lnTo>
                    <a:pt x="300" y="125"/>
                  </a:lnTo>
                  <a:lnTo>
                    <a:pt x="297" y="133"/>
                  </a:lnTo>
                  <a:lnTo>
                    <a:pt x="297" y="140"/>
                  </a:lnTo>
                  <a:lnTo>
                    <a:pt x="297" y="150"/>
                  </a:lnTo>
                  <a:lnTo>
                    <a:pt x="297" y="150"/>
                  </a:lnTo>
                  <a:lnTo>
                    <a:pt x="300" y="156"/>
                  </a:lnTo>
                  <a:lnTo>
                    <a:pt x="302" y="162"/>
                  </a:lnTo>
                  <a:lnTo>
                    <a:pt x="306" y="168"/>
                  </a:lnTo>
                  <a:lnTo>
                    <a:pt x="310" y="172"/>
                  </a:lnTo>
                  <a:lnTo>
                    <a:pt x="321" y="179"/>
                  </a:lnTo>
                  <a:lnTo>
                    <a:pt x="333" y="187"/>
                  </a:lnTo>
                  <a:lnTo>
                    <a:pt x="333" y="187"/>
                  </a:lnTo>
                  <a:lnTo>
                    <a:pt x="323" y="191"/>
                  </a:lnTo>
                  <a:lnTo>
                    <a:pt x="316" y="199"/>
                  </a:lnTo>
                  <a:lnTo>
                    <a:pt x="313" y="203"/>
                  </a:lnTo>
                  <a:lnTo>
                    <a:pt x="312" y="207"/>
                  </a:lnTo>
                  <a:lnTo>
                    <a:pt x="311" y="212"/>
                  </a:lnTo>
                  <a:lnTo>
                    <a:pt x="310" y="218"/>
                  </a:lnTo>
                  <a:lnTo>
                    <a:pt x="310" y="218"/>
                  </a:lnTo>
                  <a:lnTo>
                    <a:pt x="311" y="226"/>
                  </a:lnTo>
                  <a:lnTo>
                    <a:pt x="313" y="234"/>
                  </a:lnTo>
                  <a:lnTo>
                    <a:pt x="315" y="244"/>
                  </a:lnTo>
                  <a:lnTo>
                    <a:pt x="315" y="250"/>
                  </a:lnTo>
                  <a:lnTo>
                    <a:pt x="313" y="257"/>
                  </a:lnTo>
                  <a:lnTo>
                    <a:pt x="313" y="257"/>
                  </a:lnTo>
                  <a:lnTo>
                    <a:pt x="315" y="257"/>
                  </a:lnTo>
                  <a:lnTo>
                    <a:pt x="320" y="255"/>
                  </a:lnTo>
                  <a:lnTo>
                    <a:pt x="326" y="250"/>
                  </a:lnTo>
                  <a:lnTo>
                    <a:pt x="326" y="250"/>
                  </a:lnTo>
                  <a:lnTo>
                    <a:pt x="328" y="243"/>
                  </a:lnTo>
                  <a:lnTo>
                    <a:pt x="329" y="236"/>
                  </a:lnTo>
                  <a:lnTo>
                    <a:pt x="329" y="227"/>
                  </a:lnTo>
                  <a:lnTo>
                    <a:pt x="329" y="227"/>
                  </a:lnTo>
                  <a:lnTo>
                    <a:pt x="332" y="231"/>
                  </a:lnTo>
                  <a:lnTo>
                    <a:pt x="333" y="237"/>
                  </a:lnTo>
                  <a:lnTo>
                    <a:pt x="333" y="242"/>
                  </a:lnTo>
                  <a:lnTo>
                    <a:pt x="332" y="247"/>
                  </a:lnTo>
                  <a:lnTo>
                    <a:pt x="332" y="247"/>
                  </a:lnTo>
                  <a:lnTo>
                    <a:pt x="337" y="244"/>
                  </a:lnTo>
                  <a:lnTo>
                    <a:pt x="339" y="242"/>
                  </a:lnTo>
                  <a:lnTo>
                    <a:pt x="342" y="239"/>
                  </a:lnTo>
                  <a:lnTo>
                    <a:pt x="342" y="239"/>
                  </a:lnTo>
                  <a:lnTo>
                    <a:pt x="343" y="231"/>
                  </a:lnTo>
                  <a:lnTo>
                    <a:pt x="343" y="222"/>
                  </a:lnTo>
                  <a:lnTo>
                    <a:pt x="340" y="216"/>
                  </a:lnTo>
                  <a:lnTo>
                    <a:pt x="339" y="211"/>
                  </a:lnTo>
                  <a:lnTo>
                    <a:pt x="339" y="211"/>
                  </a:lnTo>
                  <a:lnTo>
                    <a:pt x="338" y="206"/>
                  </a:lnTo>
                  <a:lnTo>
                    <a:pt x="339" y="201"/>
                  </a:lnTo>
                  <a:lnTo>
                    <a:pt x="343" y="196"/>
                  </a:lnTo>
                  <a:lnTo>
                    <a:pt x="347" y="194"/>
                  </a:lnTo>
                  <a:lnTo>
                    <a:pt x="347" y="194"/>
                  </a:lnTo>
                  <a:lnTo>
                    <a:pt x="359" y="200"/>
                  </a:lnTo>
                  <a:lnTo>
                    <a:pt x="359" y="200"/>
                  </a:lnTo>
                  <a:lnTo>
                    <a:pt x="364" y="204"/>
                  </a:lnTo>
                  <a:lnTo>
                    <a:pt x="371" y="210"/>
                  </a:lnTo>
                  <a:lnTo>
                    <a:pt x="379" y="218"/>
                  </a:lnTo>
                  <a:lnTo>
                    <a:pt x="382" y="223"/>
                  </a:lnTo>
                  <a:lnTo>
                    <a:pt x="385" y="230"/>
                  </a:lnTo>
                  <a:lnTo>
                    <a:pt x="385" y="230"/>
                  </a:lnTo>
                  <a:lnTo>
                    <a:pt x="388" y="237"/>
                  </a:lnTo>
                  <a:lnTo>
                    <a:pt x="390" y="244"/>
                  </a:lnTo>
                  <a:lnTo>
                    <a:pt x="390" y="250"/>
                  </a:lnTo>
                  <a:lnTo>
                    <a:pt x="390" y="257"/>
                  </a:lnTo>
                  <a:lnTo>
                    <a:pt x="387" y="265"/>
                  </a:lnTo>
                  <a:lnTo>
                    <a:pt x="385" y="270"/>
                  </a:lnTo>
                  <a:lnTo>
                    <a:pt x="385" y="270"/>
                  </a:lnTo>
                  <a:lnTo>
                    <a:pt x="380" y="276"/>
                  </a:lnTo>
                  <a:lnTo>
                    <a:pt x="375" y="282"/>
                  </a:lnTo>
                  <a:lnTo>
                    <a:pt x="368" y="286"/>
                  </a:lnTo>
                  <a:lnTo>
                    <a:pt x="359" y="287"/>
                  </a:lnTo>
                  <a:lnTo>
                    <a:pt x="359" y="287"/>
                  </a:lnTo>
                  <a:lnTo>
                    <a:pt x="358" y="287"/>
                  </a:lnTo>
                  <a:lnTo>
                    <a:pt x="358" y="287"/>
                  </a:lnTo>
                  <a:lnTo>
                    <a:pt x="348" y="287"/>
                  </a:lnTo>
                  <a:lnTo>
                    <a:pt x="348" y="287"/>
                  </a:lnTo>
                  <a:lnTo>
                    <a:pt x="339" y="285"/>
                  </a:lnTo>
                  <a:lnTo>
                    <a:pt x="339" y="285"/>
                  </a:lnTo>
                  <a:lnTo>
                    <a:pt x="332" y="282"/>
                  </a:lnTo>
                  <a:lnTo>
                    <a:pt x="332" y="282"/>
                  </a:lnTo>
                  <a:lnTo>
                    <a:pt x="325" y="279"/>
                  </a:lnTo>
                  <a:lnTo>
                    <a:pt x="313" y="271"/>
                  </a:lnTo>
                  <a:lnTo>
                    <a:pt x="301" y="263"/>
                  </a:lnTo>
                  <a:lnTo>
                    <a:pt x="289" y="250"/>
                  </a:lnTo>
                  <a:lnTo>
                    <a:pt x="289" y="250"/>
                  </a:lnTo>
                  <a:lnTo>
                    <a:pt x="273" y="231"/>
                  </a:lnTo>
                  <a:lnTo>
                    <a:pt x="262" y="217"/>
                  </a:lnTo>
                  <a:lnTo>
                    <a:pt x="262" y="217"/>
                  </a:lnTo>
                  <a:lnTo>
                    <a:pt x="268" y="220"/>
                  </a:lnTo>
                  <a:lnTo>
                    <a:pt x="273" y="220"/>
                  </a:lnTo>
                  <a:lnTo>
                    <a:pt x="279" y="220"/>
                  </a:lnTo>
                  <a:lnTo>
                    <a:pt x="279" y="220"/>
                  </a:lnTo>
                  <a:lnTo>
                    <a:pt x="280" y="209"/>
                  </a:lnTo>
                  <a:lnTo>
                    <a:pt x="280" y="198"/>
                  </a:lnTo>
                  <a:lnTo>
                    <a:pt x="280" y="198"/>
                  </a:lnTo>
                  <a:lnTo>
                    <a:pt x="280" y="188"/>
                  </a:lnTo>
                  <a:lnTo>
                    <a:pt x="280" y="188"/>
                  </a:lnTo>
                  <a:lnTo>
                    <a:pt x="277" y="188"/>
                  </a:lnTo>
                  <a:lnTo>
                    <a:pt x="268" y="185"/>
                  </a:lnTo>
                  <a:lnTo>
                    <a:pt x="264" y="184"/>
                  </a:lnTo>
                  <a:lnTo>
                    <a:pt x="259" y="182"/>
                  </a:lnTo>
                  <a:lnTo>
                    <a:pt x="256" y="179"/>
                  </a:lnTo>
                  <a:lnTo>
                    <a:pt x="253" y="176"/>
                  </a:lnTo>
                  <a:lnTo>
                    <a:pt x="253" y="176"/>
                  </a:lnTo>
                  <a:lnTo>
                    <a:pt x="257" y="177"/>
                  </a:lnTo>
                  <a:lnTo>
                    <a:pt x="261" y="178"/>
                  </a:lnTo>
                  <a:lnTo>
                    <a:pt x="266" y="179"/>
                  </a:lnTo>
                  <a:lnTo>
                    <a:pt x="266" y="179"/>
                  </a:lnTo>
                  <a:lnTo>
                    <a:pt x="277" y="178"/>
                  </a:lnTo>
                  <a:lnTo>
                    <a:pt x="281" y="178"/>
                  </a:lnTo>
                  <a:lnTo>
                    <a:pt x="281" y="178"/>
                  </a:lnTo>
                  <a:lnTo>
                    <a:pt x="283" y="167"/>
                  </a:lnTo>
                  <a:lnTo>
                    <a:pt x="283" y="157"/>
                  </a:lnTo>
                  <a:lnTo>
                    <a:pt x="283" y="157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75" y="147"/>
                  </a:lnTo>
                  <a:lnTo>
                    <a:pt x="267" y="146"/>
                  </a:lnTo>
                  <a:lnTo>
                    <a:pt x="267" y="146"/>
                  </a:lnTo>
                  <a:lnTo>
                    <a:pt x="258" y="142"/>
                  </a:lnTo>
                  <a:lnTo>
                    <a:pt x="254" y="140"/>
                  </a:lnTo>
                  <a:lnTo>
                    <a:pt x="252" y="136"/>
                  </a:lnTo>
                  <a:lnTo>
                    <a:pt x="252" y="136"/>
                  </a:lnTo>
                  <a:lnTo>
                    <a:pt x="256" y="137"/>
                  </a:lnTo>
                  <a:lnTo>
                    <a:pt x="266" y="140"/>
                  </a:lnTo>
                  <a:lnTo>
                    <a:pt x="266" y="140"/>
                  </a:lnTo>
                  <a:lnTo>
                    <a:pt x="272" y="140"/>
                  </a:lnTo>
                  <a:lnTo>
                    <a:pt x="278" y="139"/>
                  </a:lnTo>
                  <a:lnTo>
                    <a:pt x="283" y="139"/>
                  </a:lnTo>
                  <a:lnTo>
                    <a:pt x="284" y="137"/>
                  </a:lnTo>
                  <a:lnTo>
                    <a:pt x="284" y="137"/>
                  </a:lnTo>
                  <a:lnTo>
                    <a:pt x="284" y="118"/>
                  </a:lnTo>
                  <a:lnTo>
                    <a:pt x="284" y="118"/>
                  </a:lnTo>
                  <a:lnTo>
                    <a:pt x="285" y="113"/>
                  </a:lnTo>
                  <a:lnTo>
                    <a:pt x="285" y="107"/>
                  </a:lnTo>
                  <a:lnTo>
                    <a:pt x="285" y="107"/>
                  </a:lnTo>
                  <a:lnTo>
                    <a:pt x="281" y="107"/>
                  </a:lnTo>
                  <a:lnTo>
                    <a:pt x="274" y="106"/>
                  </a:lnTo>
                  <a:lnTo>
                    <a:pt x="266" y="102"/>
                  </a:lnTo>
                  <a:lnTo>
                    <a:pt x="262" y="99"/>
                  </a:lnTo>
                  <a:lnTo>
                    <a:pt x="257" y="96"/>
                  </a:lnTo>
                  <a:lnTo>
                    <a:pt x="257" y="96"/>
                  </a:lnTo>
                  <a:lnTo>
                    <a:pt x="256" y="93"/>
                  </a:lnTo>
                  <a:lnTo>
                    <a:pt x="256" y="91"/>
                  </a:lnTo>
                  <a:lnTo>
                    <a:pt x="257" y="86"/>
                  </a:lnTo>
                  <a:lnTo>
                    <a:pt x="257" y="86"/>
                  </a:lnTo>
                  <a:lnTo>
                    <a:pt x="235" y="76"/>
                  </a:lnTo>
                  <a:lnTo>
                    <a:pt x="235" y="76"/>
                  </a:lnTo>
                  <a:lnTo>
                    <a:pt x="237" y="74"/>
                  </a:lnTo>
                  <a:lnTo>
                    <a:pt x="240" y="70"/>
                  </a:lnTo>
                  <a:lnTo>
                    <a:pt x="240" y="68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5" y="61"/>
                  </a:lnTo>
                  <a:lnTo>
                    <a:pt x="231" y="60"/>
                  </a:lnTo>
                  <a:lnTo>
                    <a:pt x="226" y="60"/>
                  </a:lnTo>
                  <a:lnTo>
                    <a:pt x="226" y="60"/>
                  </a:lnTo>
                  <a:lnTo>
                    <a:pt x="221" y="61"/>
                  </a:lnTo>
                  <a:lnTo>
                    <a:pt x="219" y="64"/>
                  </a:lnTo>
                  <a:lnTo>
                    <a:pt x="215" y="68"/>
                  </a:lnTo>
                  <a:lnTo>
                    <a:pt x="188" y="55"/>
                  </a:lnTo>
                  <a:lnTo>
                    <a:pt x="166" y="77"/>
                  </a:lnTo>
                  <a:lnTo>
                    <a:pt x="166" y="77"/>
                  </a:lnTo>
                  <a:lnTo>
                    <a:pt x="165" y="79"/>
                  </a:lnTo>
                  <a:lnTo>
                    <a:pt x="165" y="81"/>
                  </a:lnTo>
                  <a:lnTo>
                    <a:pt x="165" y="83"/>
                  </a:lnTo>
                  <a:lnTo>
                    <a:pt x="165" y="83"/>
                  </a:lnTo>
                  <a:lnTo>
                    <a:pt x="165" y="85"/>
                  </a:lnTo>
                  <a:lnTo>
                    <a:pt x="163" y="86"/>
                  </a:lnTo>
                  <a:lnTo>
                    <a:pt x="163" y="86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4" y="99"/>
                  </a:lnTo>
                  <a:lnTo>
                    <a:pt x="154" y="99"/>
                  </a:lnTo>
                  <a:lnTo>
                    <a:pt x="151" y="104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49" y="109"/>
                  </a:lnTo>
                  <a:lnTo>
                    <a:pt x="149" y="112"/>
                  </a:lnTo>
                  <a:lnTo>
                    <a:pt x="151" y="117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7" y="123"/>
                  </a:lnTo>
                  <a:lnTo>
                    <a:pt x="159" y="122"/>
                  </a:lnTo>
                  <a:lnTo>
                    <a:pt x="160" y="122"/>
                  </a:lnTo>
                  <a:lnTo>
                    <a:pt x="160" y="122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5" y="123"/>
                  </a:lnTo>
                  <a:lnTo>
                    <a:pt x="167" y="119"/>
                  </a:lnTo>
                  <a:lnTo>
                    <a:pt x="167" y="119"/>
                  </a:lnTo>
                  <a:lnTo>
                    <a:pt x="171" y="114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1" y="108"/>
                  </a:lnTo>
                  <a:lnTo>
                    <a:pt x="186" y="108"/>
                  </a:lnTo>
                  <a:lnTo>
                    <a:pt x="186" y="108"/>
                  </a:lnTo>
                  <a:lnTo>
                    <a:pt x="191" y="108"/>
                  </a:lnTo>
                  <a:lnTo>
                    <a:pt x="194" y="110"/>
                  </a:lnTo>
                  <a:lnTo>
                    <a:pt x="194" y="110"/>
                  </a:lnTo>
                  <a:lnTo>
                    <a:pt x="197" y="114"/>
                  </a:lnTo>
                  <a:lnTo>
                    <a:pt x="198" y="119"/>
                  </a:lnTo>
                  <a:lnTo>
                    <a:pt x="198" y="124"/>
                  </a:lnTo>
                  <a:lnTo>
                    <a:pt x="198" y="128"/>
                  </a:lnTo>
                  <a:lnTo>
                    <a:pt x="198" y="128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2" y="124"/>
                  </a:lnTo>
                  <a:lnTo>
                    <a:pt x="186" y="123"/>
                  </a:lnTo>
                  <a:lnTo>
                    <a:pt x="178" y="123"/>
                  </a:lnTo>
                  <a:lnTo>
                    <a:pt x="171" y="124"/>
                  </a:lnTo>
                  <a:lnTo>
                    <a:pt x="171" y="124"/>
                  </a:lnTo>
                  <a:lnTo>
                    <a:pt x="162" y="128"/>
                  </a:lnTo>
                  <a:lnTo>
                    <a:pt x="148" y="133"/>
                  </a:lnTo>
                  <a:lnTo>
                    <a:pt x="148" y="133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8" y="131"/>
                  </a:lnTo>
                  <a:lnTo>
                    <a:pt x="136" y="129"/>
                  </a:lnTo>
                  <a:lnTo>
                    <a:pt x="136" y="129"/>
                  </a:lnTo>
                  <a:lnTo>
                    <a:pt x="136" y="125"/>
                  </a:lnTo>
                  <a:lnTo>
                    <a:pt x="136" y="123"/>
                  </a:lnTo>
                  <a:lnTo>
                    <a:pt x="138" y="120"/>
                  </a:lnTo>
                  <a:lnTo>
                    <a:pt x="138" y="120"/>
                  </a:lnTo>
                  <a:lnTo>
                    <a:pt x="134" y="123"/>
                  </a:lnTo>
                  <a:lnTo>
                    <a:pt x="130" y="125"/>
                  </a:lnTo>
                  <a:lnTo>
                    <a:pt x="128" y="129"/>
                  </a:lnTo>
                  <a:lnTo>
                    <a:pt x="128" y="129"/>
                  </a:lnTo>
                  <a:lnTo>
                    <a:pt x="128" y="134"/>
                  </a:lnTo>
                  <a:lnTo>
                    <a:pt x="129" y="139"/>
                  </a:lnTo>
                  <a:lnTo>
                    <a:pt x="132" y="141"/>
                  </a:lnTo>
                  <a:lnTo>
                    <a:pt x="135" y="144"/>
                  </a:lnTo>
                  <a:lnTo>
                    <a:pt x="135" y="144"/>
                  </a:lnTo>
                  <a:lnTo>
                    <a:pt x="140" y="144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30"/>
                  </a:lnTo>
                  <a:lnTo>
                    <a:pt x="177" y="129"/>
                  </a:lnTo>
                  <a:lnTo>
                    <a:pt x="182" y="130"/>
                  </a:lnTo>
                  <a:lnTo>
                    <a:pt x="187" y="131"/>
                  </a:lnTo>
                  <a:lnTo>
                    <a:pt x="187" y="131"/>
                  </a:lnTo>
                  <a:lnTo>
                    <a:pt x="192" y="135"/>
                  </a:lnTo>
                  <a:lnTo>
                    <a:pt x="194" y="136"/>
                  </a:lnTo>
                  <a:lnTo>
                    <a:pt x="194" y="136"/>
                  </a:lnTo>
                  <a:lnTo>
                    <a:pt x="192" y="140"/>
                  </a:lnTo>
                  <a:lnTo>
                    <a:pt x="189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6" y="141"/>
                  </a:lnTo>
                  <a:lnTo>
                    <a:pt x="172" y="139"/>
                  </a:lnTo>
                  <a:lnTo>
                    <a:pt x="171" y="136"/>
                  </a:lnTo>
                  <a:lnTo>
                    <a:pt x="171" y="136"/>
                  </a:lnTo>
                  <a:lnTo>
                    <a:pt x="168" y="141"/>
                  </a:lnTo>
                  <a:lnTo>
                    <a:pt x="168" y="141"/>
                  </a:lnTo>
                  <a:lnTo>
                    <a:pt x="167" y="144"/>
                  </a:lnTo>
                  <a:lnTo>
                    <a:pt x="167" y="146"/>
                  </a:lnTo>
                  <a:lnTo>
                    <a:pt x="168" y="147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66" y="151"/>
                  </a:lnTo>
                  <a:lnTo>
                    <a:pt x="165" y="153"/>
                  </a:lnTo>
                  <a:lnTo>
                    <a:pt x="160" y="157"/>
                  </a:lnTo>
                  <a:lnTo>
                    <a:pt x="160" y="157"/>
                  </a:lnTo>
                  <a:lnTo>
                    <a:pt x="152" y="161"/>
                  </a:lnTo>
                  <a:lnTo>
                    <a:pt x="148" y="162"/>
                  </a:lnTo>
                  <a:lnTo>
                    <a:pt x="148" y="162"/>
                  </a:lnTo>
                  <a:lnTo>
                    <a:pt x="152" y="173"/>
                  </a:lnTo>
                  <a:lnTo>
                    <a:pt x="152" y="173"/>
                  </a:lnTo>
                  <a:lnTo>
                    <a:pt x="156" y="180"/>
                  </a:lnTo>
                  <a:lnTo>
                    <a:pt x="159" y="185"/>
                  </a:lnTo>
                  <a:lnTo>
                    <a:pt x="161" y="189"/>
                  </a:lnTo>
                  <a:lnTo>
                    <a:pt x="161" y="189"/>
                  </a:lnTo>
                  <a:lnTo>
                    <a:pt x="166" y="188"/>
                  </a:lnTo>
                  <a:lnTo>
                    <a:pt x="175" y="184"/>
                  </a:lnTo>
                  <a:lnTo>
                    <a:pt x="175" y="184"/>
                  </a:lnTo>
                  <a:lnTo>
                    <a:pt x="181" y="179"/>
                  </a:lnTo>
                  <a:lnTo>
                    <a:pt x="184" y="174"/>
                  </a:lnTo>
                  <a:lnTo>
                    <a:pt x="184" y="174"/>
                  </a:lnTo>
                  <a:lnTo>
                    <a:pt x="179" y="185"/>
                  </a:lnTo>
                  <a:lnTo>
                    <a:pt x="176" y="191"/>
                  </a:lnTo>
                  <a:lnTo>
                    <a:pt x="171" y="196"/>
                  </a:lnTo>
                  <a:lnTo>
                    <a:pt x="167" y="200"/>
                  </a:lnTo>
                  <a:lnTo>
                    <a:pt x="167" y="200"/>
                  </a:lnTo>
                  <a:lnTo>
                    <a:pt x="151" y="211"/>
                  </a:lnTo>
                  <a:lnTo>
                    <a:pt x="129" y="223"/>
                  </a:lnTo>
                  <a:lnTo>
                    <a:pt x="116" y="231"/>
                  </a:lnTo>
                  <a:lnTo>
                    <a:pt x="103" y="236"/>
                  </a:lnTo>
                  <a:lnTo>
                    <a:pt x="90" y="241"/>
                  </a:lnTo>
                  <a:lnTo>
                    <a:pt x="76" y="243"/>
                  </a:lnTo>
                  <a:lnTo>
                    <a:pt x="76" y="243"/>
                  </a:lnTo>
                  <a:lnTo>
                    <a:pt x="73" y="242"/>
                  </a:lnTo>
                  <a:lnTo>
                    <a:pt x="68" y="241"/>
                  </a:lnTo>
                  <a:lnTo>
                    <a:pt x="59" y="234"/>
                  </a:lnTo>
                  <a:lnTo>
                    <a:pt x="50" y="228"/>
                  </a:lnTo>
                  <a:lnTo>
                    <a:pt x="45" y="222"/>
                  </a:lnTo>
                  <a:lnTo>
                    <a:pt x="45" y="222"/>
                  </a:lnTo>
                  <a:lnTo>
                    <a:pt x="44" y="222"/>
                  </a:lnTo>
                  <a:lnTo>
                    <a:pt x="42" y="221"/>
                  </a:lnTo>
                  <a:lnTo>
                    <a:pt x="39" y="222"/>
                  </a:lnTo>
                  <a:lnTo>
                    <a:pt x="36" y="225"/>
                  </a:lnTo>
                  <a:lnTo>
                    <a:pt x="36" y="225"/>
                  </a:lnTo>
                  <a:lnTo>
                    <a:pt x="33" y="225"/>
                  </a:lnTo>
                  <a:lnTo>
                    <a:pt x="28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6" y="231"/>
                  </a:lnTo>
                  <a:lnTo>
                    <a:pt x="16" y="231"/>
                  </a:lnTo>
                  <a:lnTo>
                    <a:pt x="16" y="232"/>
                  </a:lnTo>
                  <a:lnTo>
                    <a:pt x="20" y="232"/>
                  </a:lnTo>
                  <a:lnTo>
                    <a:pt x="23" y="231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30" y="233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7" y="238"/>
                  </a:lnTo>
                  <a:lnTo>
                    <a:pt x="27" y="238"/>
                  </a:lnTo>
                  <a:lnTo>
                    <a:pt x="27" y="239"/>
                  </a:lnTo>
                  <a:lnTo>
                    <a:pt x="30" y="242"/>
                  </a:lnTo>
                  <a:lnTo>
                    <a:pt x="36" y="244"/>
                  </a:lnTo>
                  <a:lnTo>
                    <a:pt x="48" y="249"/>
                  </a:lnTo>
                  <a:lnTo>
                    <a:pt x="48" y="249"/>
                  </a:lnTo>
                  <a:lnTo>
                    <a:pt x="49" y="250"/>
                  </a:lnTo>
                  <a:lnTo>
                    <a:pt x="49" y="252"/>
                  </a:lnTo>
                  <a:lnTo>
                    <a:pt x="49" y="252"/>
                  </a:lnTo>
                  <a:lnTo>
                    <a:pt x="41" y="250"/>
                  </a:lnTo>
                  <a:lnTo>
                    <a:pt x="34" y="248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0" y="243"/>
                  </a:lnTo>
                  <a:lnTo>
                    <a:pt x="16" y="243"/>
                  </a:lnTo>
                  <a:lnTo>
                    <a:pt x="15" y="245"/>
                  </a:lnTo>
                  <a:lnTo>
                    <a:pt x="14" y="248"/>
                  </a:lnTo>
                  <a:lnTo>
                    <a:pt x="14" y="248"/>
                  </a:lnTo>
                  <a:lnTo>
                    <a:pt x="12" y="249"/>
                  </a:lnTo>
                  <a:lnTo>
                    <a:pt x="11" y="249"/>
                  </a:lnTo>
                  <a:lnTo>
                    <a:pt x="7" y="252"/>
                  </a:lnTo>
                  <a:lnTo>
                    <a:pt x="5" y="253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65"/>
                  </a:lnTo>
                  <a:lnTo>
                    <a:pt x="6" y="261"/>
                  </a:lnTo>
                  <a:lnTo>
                    <a:pt x="10" y="259"/>
                  </a:lnTo>
                  <a:lnTo>
                    <a:pt x="12" y="258"/>
                  </a:lnTo>
                  <a:lnTo>
                    <a:pt x="12" y="259"/>
                  </a:lnTo>
                  <a:lnTo>
                    <a:pt x="12" y="259"/>
                  </a:lnTo>
                  <a:lnTo>
                    <a:pt x="15" y="264"/>
                  </a:lnTo>
                  <a:lnTo>
                    <a:pt x="18" y="266"/>
                  </a:lnTo>
                  <a:lnTo>
                    <a:pt x="23" y="266"/>
                  </a:lnTo>
                  <a:lnTo>
                    <a:pt x="28" y="266"/>
                  </a:lnTo>
                  <a:lnTo>
                    <a:pt x="39" y="265"/>
                  </a:lnTo>
                  <a:lnTo>
                    <a:pt x="44" y="265"/>
                  </a:lnTo>
                  <a:lnTo>
                    <a:pt x="47" y="265"/>
                  </a:lnTo>
                  <a:lnTo>
                    <a:pt x="47" y="265"/>
                  </a:lnTo>
                  <a:lnTo>
                    <a:pt x="47" y="266"/>
                  </a:lnTo>
                  <a:lnTo>
                    <a:pt x="47" y="266"/>
                  </a:lnTo>
                  <a:lnTo>
                    <a:pt x="44" y="268"/>
                  </a:lnTo>
                  <a:lnTo>
                    <a:pt x="36" y="269"/>
                  </a:lnTo>
                  <a:lnTo>
                    <a:pt x="31" y="270"/>
                  </a:lnTo>
                  <a:lnTo>
                    <a:pt x="26" y="272"/>
                  </a:lnTo>
                  <a:lnTo>
                    <a:pt x="25" y="274"/>
                  </a:lnTo>
                  <a:lnTo>
                    <a:pt x="23" y="276"/>
                  </a:lnTo>
                  <a:lnTo>
                    <a:pt x="25" y="277"/>
                  </a:lnTo>
                  <a:lnTo>
                    <a:pt x="25" y="277"/>
                  </a:lnTo>
                  <a:lnTo>
                    <a:pt x="22" y="280"/>
                  </a:lnTo>
                  <a:lnTo>
                    <a:pt x="20" y="285"/>
                  </a:lnTo>
                  <a:lnTo>
                    <a:pt x="18" y="287"/>
                  </a:lnTo>
                  <a:lnTo>
                    <a:pt x="18" y="291"/>
                  </a:lnTo>
                  <a:lnTo>
                    <a:pt x="20" y="295"/>
                  </a:lnTo>
                  <a:lnTo>
                    <a:pt x="23" y="299"/>
                  </a:lnTo>
                  <a:lnTo>
                    <a:pt x="23" y="299"/>
                  </a:lnTo>
                  <a:lnTo>
                    <a:pt x="25" y="292"/>
                  </a:lnTo>
                  <a:lnTo>
                    <a:pt x="27" y="288"/>
                  </a:lnTo>
                  <a:lnTo>
                    <a:pt x="28" y="287"/>
                  </a:lnTo>
                  <a:lnTo>
                    <a:pt x="31" y="287"/>
                  </a:lnTo>
                  <a:lnTo>
                    <a:pt x="31" y="287"/>
                  </a:lnTo>
                  <a:lnTo>
                    <a:pt x="36" y="287"/>
                  </a:lnTo>
                  <a:lnTo>
                    <a:pt x="39" y="290"/>
                  </a:lnTo>
                  <a:lnTo>
                    <a:pt x="43" y="290"/>
                  </a:lnTo>
                  <a:lnTo>
                    <a:pt x="48" y="287"/>
                  </a:lnTo>
                  <a:lnTo>
                    <a:pt x="48" y="287"/>
                  </a:lnTo>
                  <a:lnTo>
                    <a:pt x="53" y="284"/>
                  </a:lnTo>
                  <a:lnTo>
                    <a:pt x="57" y="281"/>
                  </a:lnTo>
                  <a:lnTo>
                    <a:pt x="64" y="279"/>
                  </a:lnTo>
                  <a:lnTo>
                    <a:pt x="64" y="279"/>
                  </a:lnTo>
                  <a:lnTo>
                    <a:pt x="64" y="281"/>
                  </a:lnTo>
                  <a:lnTo>
                    <a:pt x="66" y="285"/>
                  </a:lnTo>
                  <a:lnTo>
                    <a:pt x="66" y="285"/>
                  </a:lnTo>
                  <a:lnTo>
                    <a:pt x="69" y="286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70" y="287"/>
                  </a:lnTo>
                  <a:lnTo>
                    <a:pt x="69" y="291"/>
                  </a:lnTo>
                  <a:lnTo>
                    <a:pt x="66" y="295"/>
                  </a:lnTo>
                  <a:lnTo>
                    <a:pt x="64" y="297"/>
                  </a:lnTo>
                  <a:lnTo>
                    <a:pt x="64" y="297"/>
                  </a:lnTo>
                  <a:lnTo>
                    <a:pt x="65" y="297"/>
                  </a:lnTo>
                  <a:lnTo>
                    <a:pt x="69" y="297"/>
                  </a:lnTo>
                  <a:lnTo>
                    <a:pt x="73" y="296"/>
                  </a:lnTo>
                  <a:lnTo>
                    <a:pt x="75" y="293"/>
                  </a:lnTo>
                  <a:lnTo>
                    <a:pt x="77" y="290"/>
                  </a:lnTo>
                  <a:lnTo>
                    <a:pt x="77" y="290"/>
                  </a:lnTo>
                  <a:lnTo>
                    <a:pt x="79" y="288"/>
                  </a:lnTo>
                  <a:lnTo>
                    <a:pt x="80" y="288"/>
                  </a:lnTo>
                  <a:lnTo>
                    <a:pt x="84" y="288"/>
                  </a:lnTo>
                  <a:lnTo>
                    <a:pt x="84" y="288"/>
                  </a:lnTo>
                  <a:lnTo>
                    <a:pt x="86" y="287"/>
                  </a:lnTo>
                  <a:lnTo>
                    <a:pt x="87" y="286"/>
                  </a:lnTo>
                  <a:lnTo>
                    <a:pt x="87" y="282"/>
                  </a:lnTo>
                  <a:lnTo>
                    <a:pt x="87" y="279"/>
                  </a:lnTo>
                  <a:lnTo>
                    <a:pt x="87" y="276"/>
                  </a:lnTo>
                  <a:lnTo>
                    <a:pt x="89" y="275"/>
                  </a:lnTo>
                  <a:lnTo>
                    <a:pt x="89" y="275"/>
                  </a:lnTo>
                  <a:lnTo>
                    <a:pt x="93" y="271"/>
                  </a:lnTo>
                  <a:lnTo>
                    <a:pt x="98" y="268"/>
                  </a:lnTo>
                  <a:lnTo>
                    <a:pt x="109" y="263"/>
                  </a:lnTo>
                  <a:lnTo>
                    <a:pt x="109" y="263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11" y="279"/>
                  </a:lnTo>
                  <a:lnTo>
                    <a:pt x="138" y="271"/>
                  </a:lnTo>
                  <a:lnTo>
                    <a:pt x="138" y="271"/>
                  </a:lnTo>
                  <a:lnTo>
                    <a:pt x="136" y="265"/>
                  </a:lnTo>
                  <a:lnTo>
                    <a:pt x="138" y="260"/>
                  </a:lnTo>
                  <a:lnTo>
                    <a:pt x="141" y="254"/>
                  </a:lnTo>
                  <a:lnTo>
                    <a:pt x="145" y="248"/>
                  </a:lnTo>
                  <a:lnTo>
                    <a:pt x="145" y="248"/>
                  </a:lnTo>
                  <a:lnTo>
                    <a:pt x="145" y="250"/>
                  </a:lnTo>
                  <a:lnTo>
                    <a:pt x="144" y="257"/>
                  </a:lnTo>
                  <a:lnTo>
                    <a:pt x="144" y="264"/>
                  </a:lnTo>
                  <a:lnTo>
                    <a:pt x="144" y="268"/>
                  </a:lnTo>
                  <a:lnTo>
                    <a:pt x="145" y="269"/>
                  </a:lnTo>
                  <a:lnTo>
                    <a:pt x="172" y="263"/>
                  </a:lnTo>
                  <a:lnTo>
                    <a:pt x="172" y="263"/>
                  </a:lnTo>
                  <a:lnTo>
                    <a:pt x="171" y="259"/>
                  </a:lnTo>
                  <a:lnTo>
                    <a:pt x="171" y="254"/>
                  </a:lnTo>
                  <a:lnTo>
                    <a:pt x="173" y="245"/>
                  </a:lnTo>
                  <a:lnTo>
                    <a:pt x="173" y="245"/>
                  </a:lnTo>
                  <a:lnTo>
                    <a:pt x="176" y="255"/>
                  </a:lnTo>
                  <a:lnTo>
                    <a:pt x="181" y="264"/>
                  </a:lnTo>
                  <a:lnTo>
                    <a:pt x="187" y="271"/>
                  </a:lnTo>
                  <a:lnTo>
                    <a:pt x="191" y="274"/>
                  </a:lnTo>
                  <a:lnTo>
                    <a:pt x="194" y="276"/>
                  </a:lnTo>
                  <a:lnTo>
                    <a:pt x="194" y="276"/>
                  </a:lnTo>
                  <a:lnTo>
                    <a:pt x="209" y="282"/>
                  </a:lnTo>
                  <a:lnTo>
                    <a:pt x="225" y="287"/>
                  </a:lnTo>
                  <a:lnTo>
                    <a:pt x="263" y="298"/>
                  </a:lnTo>
                  <a:lnTo>
                    <a:pt x="263" y="298"/>
                  </a:lnTo>
                  <a:lnTo>
                    <a:pt x="274" y="302"/>
                  </a:lnTo>
                  <a:lnTo>
                    <a:pt x="283" y="306"/>
                  </a:lnTo>
                  <a:lnTo>
                    <a:pt x="283" y="306"/>
                  </a:lnTo>
                  <a:lnTo>
                    <a:pt x="285" y="307"/>
                  </a:lnTo>
                  <a:lnTo>
                    <a:pt x="285" y="308"/>
                  </a:lnTo>
                  <a:lnTo>
                    <a:pt x="284" y="312"/>
                  </a:lnTo>
                  <a:lnTo>
                    <a:pt x="280" y="314"/>
                  </a:lnTo>
                  <a:lnTo>
                    <a:pt x="280" y="314"/>
                  </a:lnTo>
                  <a:lnTo>
                    <a:pt x="285" y="318"/>
                  </a:lnTo>
                  <a:lnTo>
                    <a:pt x="295" y="324"/>
                  </a:lnTo>
                  <a:lnTo>
                    <a:pt x="295" y="324"/>
                  </a:lnTo>
                  <a:lnTo>
                    <a:pt x="301" y="330"/>
                  </a:lnTo>
                  <a:lnTo>
                    <a:pt x="305" y="338"/>
                  </a:lnTo>
                  <a:lnTo>
                    <a:pt x="309" y="347"/>
                  </a:lnTo>
                  <a:lnTo>
                    <a:pt x="311" y="357"/>
                  </a:lnTo>
                  <a:lnTo>
                    <a:pt x="311" y="357"/>
                  </a:lnTo>
                  <a:lnTo>
                    <a:pt x="313" y="366"/>
                  </a:lnTo>
                  <a:lnTo>
                    <a:pt x="313" y="374"/>
                  </a:lnTo>
                  <a:lnTo>
                    <a:pt x="313" y="382"/>
                  </a:lnTo>
                  <a:lnTo>
                    <a:pt x="313" y="385"/>
                  </a:lnTo>
                  <a:lnTo>
                    <a:pt x="312" y="387"/>
                  </a:lnTo>
                  <a:lnTo>
                    <a:pt x="312" y="387"/>
                  </a:lnTo>
                  <a:lnTo>
                    <a:pt x="310" y="389"/>
                  </a:lnTo>
                  <a:lnTo>
                    <a:pt x="307" y="390"/>
                  </a:lnTo>
                  <a:lnTo>
                    <a:pt x="304" y="392"/>
                  </a:lnTo>
                  <a:lnTo>
                    <a:pt x="296" y="394"/>
                  </a:lnTo>
                  <a:lnTo>
                    <a:pt x="299" y="404"/>
                  </a:lnTo>
                  <a:lnTo>
                    <a:pt x="299" y="404"/>
                  </a:lnTo>
                  <a:lnTo>
                    <a:pt x="304" y="404"/>
                  </a:lnTo>
                  <a:lnTo>
                    <a:pt x="309" y="403"/>
                  </a:lnTo>
                  <a:lnTo>
                    <a:pt x="313" y="401"/>
                  </a:lnTo>
                  <a:lnTo>
                    <a:pt x="313" y="401"/>
                  </a:lnTo>
                  <a:lnTo>
                    <a:pt x="312" y="403"/>
                  </a:lnTo>
                  <a:lnTo>
                    <a:pt x="312" y="403"/>
                  </a:lnTo>
                  <a:lnTo>
                    <a:pt x="309" y="409"/>
                  </a:lnTo>
                  <a:lnTo>
                    <a:pt x="307" y="414"/>
                  </a:lnTo>
                  <a:lnTo>
                    <a:pt x="318" y="421"/>
                  </a:lnTo>
                  <a:lnTo>
                    <a:pt x="318" y="421"/>
                  </a:lnTo>
                  <a:lnTo>
                    <a:pt x="323" y="409"/>
                  </a:lnTo>
                  <a:lnTo>
                    <a:pt x="326" y="405"/>
                  </a:lnTo>
                  <a:lnTo>
                    <a:pt x="328" y="403"/>
                  </a:lnTo>
                  <a:lnTo>
                    <a:pt x="328" y="403"/>
                  </a:lnTo>
                  <a:lnTo>
                    <a:pt x="331" y="403"/>
                  </a:lnTo>
                  <a:lnTo>
                    <a:pt x="334" y="404"/>
                  </a:lnTo>
                  <a:lnTo>
                    <a:pt x="339" y="406"/>
                  </a:lnTo>
                  <a:lnTo>
                    <a:pt x="344" y="409"/>
                  </a:lnTo>
                  <a:lnTo>
                    <a:pt x="350" y="414"/>
                  </a:lnTo>
                  <a:lnTo>
                    <a:pt x="355" y="420"/>
                  </a:lnTo>
                  <a:lnTo>
                    <a:pt x="360" y="426"/>
                  </a:lnTo>
                  <a:lnTo>
                    <a:pt x="364" y="433"/>
                  </a:lnTo>
                  <a:lnTo>
                    <a:pt x="364" y="433"/>
                  </a:lnTo>
                  <a:lnTo>
                    <a:pt x="365" y="439"/>
                  </a:lnTo>
                  <a:lnTo>
                    <a:pt x="366" y="446"/>
                  </a:lnTo>
                  <a:lnTo>
                    <a:pt x="366" y="452"/>
                  </a:lnTo>
                  <a:lnTo>
                    <a:pt x="365" y="459"/>
                  </a:lnTo>
                  <a:lnTo>
                    <a:pt x="364" y="465"/>
                  </a:lnTo>
                  <a:lnTo>
                    <a:pt x="361" y="470"/>
                  </a:lnTo>
                  <a:lnTo>
                    <a:pt x="358" y="474"/>
                  </a:lnTo>
                  <a:lnTo>
                    <a:pt x="354" y="476"/>
                  </a:lnTo>
                  <a:lnTo>
                    <a:pt x="354" y="476"/>
                  </a:lnTo>
                  <a:lnTo>
                    <a:pt x="350" y="476"/>
                  </a:lnTo>
                  <a:lnTo>
                    <a:pt x="348" y="475"/>
                  </a:lnTo>
                  <a:lnTo>
                    <a:pt x="339" y="471"/>
                  </a:lnTo>
                  <a:lnTo>
                    <a:pt x="332" y="468"/>
                  </a:lnTo>
                  <a:lnTo>
                    <a:pt x="329" y="468"/>
                  </a:lnTo>
                  <a:lnTo>
                    <a:pt x="327" y="470"/>
                  </a:lnTo>
                  <a:lnTo>
                    <a:pt x="327" y="470"/>
                  </a:lnTo>
                  <a:lnTo>
                    <a:pt x="326" y="471"/>
                  </a:lnTo>
                  <a:lnTo>
                    <a:pt x="322" y="474"/>
                  </a:lnTo>
                  <a:lnTo>
                    <a:pt x="316" y="477"/>
                  </a:lnTo>
                  <a:lnTo>
                    <a:pt x="313" y="480"/>
                  </a:lnTo>
                  <a:lnTo>
                    <a:pt x="311" y="484"/>
                  </a:lnTo>
                  <a:lnTo>
                    <a:pt x="311" y="488"/>
                  </a:lnTo>
                  <a:lnTo>
                    <a:pt x="312" y="495"/>
                  </a:lnTo>
                  <a:lnTo>
                    <a:pt x="312" y="495"/>
                  </a:lnTo>
                  <a:lnTo>
                    <a:pt x="318" y="488"/>
                  </a:lnTo>
                  <a:lnTo>
                    <a:pt x="321" y="486"/>
                  </a:lnTo>
                  <a:lnTo>
                    <a:pt x="323" y="486"/>
                  </a:lnTo>
                  <a:lnTo>
                    <a:pt x="323" y="486"/>
                  </a:lnTo>
                  <a:lnTo>
                    <a:pt x="325" y="487"/>
                  </a:lnTo>
                  <a:lnTo>
                    <a:pt x="325" y="488"/>
                  </a:lnTo>
                  <a:lnTo>
                    <a:pt x="327" y="491"/>
                  </a:lnTo>
                  <a:lnTo>
                    <a:pt x="327" y="491"/>
                  </a:lnTo>
                  <a:lnTo>
                    <a:pt x="328" y="492"/>
                  </a:lnTo>
                  <a:lnTo>
                    <a:pt x="331" y="492"/>
                  </a:lnTo>
                  <a:lnTo>
                    <a:pt x="338" y="492"/>
                  </a:lnTo>
                  <a:lnTo>
                    <a:pt x="344" y="491"/>
                  </a:lnTo>
                  <a:lnTo>
                    <a:pt x="347" y="491"/>
                  </a:lnTo>
                  <a:lnTo>
                    <a:pt x="348" y="492"/>
                  </a:lnTo>
                  <a:lnTo>
                    <a:pt x="348" y="492"/>
                  </a:lnTo>
                  <a:lnTo>
                    <a:pt x="348" y="493"/>
                  </a:lnTo>
                  <a:lnTo>
                    <a:pt x="347" y="493"/>
                  </a:lnTo>
                  <a:lnTo>
                    <a:pt x="343" y="493"/>
                  </a:lnTo>
                  <a:lnTo>
                    <a:pt x="343" y="493"/>
                  </a:lnTo>
                  <a:lnTo>
                    <a:pt x="331" y="496"/>
                  </a:lnTo>
                  <a:lnTo>
                    <a:pt x="326" y="498"/>
                  </a:lnTo>
                  <a:lnTo>
                    <a:pt x="322" y="501"/>
                  </a:lnTo>
                  <a:lnTo>
                    <a:pt x="322" y="501"/>
                  </a:lnTo>
                  <a:lnTo>
                    <a:pt x="322" y="502"/>
                  </a:lnTo>
                  <a:lnTo>
                    <a:pt x="322" y="504"/>
                  </a:lnTo>
                  <a:lnTo>
                    <a:pt x="322" y="504"/>
                  </a:lnTo>
                  <a:lnTo>
                    <a:pt x="320" y="508"/>
                  </a:lnTo>
                  <a:lnTo>
                    <a:pt x="316" y="511"/>
                  </a:lnTo>
                  <a:lnTo>
                    <a:pt x="313" y="514"/>
                  </a:lnTo>
                  <a:lnTo>
                    <a:pt x="312" y="518"/>
                  </a:lnTo>
                  <a:lnTo>
                    <a:pt x="312" y="522"/>
                  </a:lnTo>
                  <a:lnTo>
                    <a:pt x="312" y="522"/>
                  </a:lnTo>
                  <a:lnTo>
                    <a:pt x="313" y="527"/>
                  </a:lnTo>
                  <a:lnTo>
                    <a:pt x="316" y="529"/>
                  </a:lnTo>
                  <a:lnTo>
                    <a:pt x="320" y="533"/>
                  </a:lnTo>
                  <a:lnTo>
                    <a:pt x="320" y="533"/>
                  </a:lnTo>
                  <a:lnTo>
                    <a:pt x="320" y="530"/>
                  </a:lnTo>
                  <a:lnTo>
                    <a:pt x="321" y="527"/>
                  </a:lnTo>
                  <a:lnTo>
                    <a:pt x="322" y="522"/>
                  </a:lnTo>
                  <a:lnTo>
                    <a:pt x="322" y="519"/>
                  </a:lnTo>
                  <a:lnTo>
                    <a:pt x="325" y="519"/>
                  </a:lnTo>
                  <a:lnTo>
                    <a:pt x="325" y="519"/>
                  </a:lnTo>
                  <a:lnTo>
                    <a:pt x="326" y="519"/>
                  </a:lnTo>
                  <a:lnTo>
                    <a:pt x="328" y="520"/>
                  </a:lnTo>
                  <a:lnTo>
                    <a:pt x="329" y="523"/>
                  </a:lnTo>
                  <a:lnTo>
                    <a:pt x="332" y="523"/>
                  </a:lnTo>
                  <a:lnTo>
                    <a:pt x="332" y="523"/>
                  </a:lnTo>
                  <a:lnTo>
                    <a:pt x="334" y="523"/>
                  </a:lnTo>
                  <a:lnTo>
                    <a:pt x="338" y="520"/>
                  </a:lnTo>
                  <a:lnTo>
                    <a:pt x="345" y="513"/>
                  </a:lnTo>
                  <a:lnTo>
                    <a:pt x="353" y="507"/>
                  </a:lnTo>
                  <a:lnTo>
                    <a:pt x="355" y="504"/>
                  </a:lnTo>
                  <a:lnTo>
                    <a:pt x="358" y="504"/>
                  </a:lnTo>
                  <a:lnTo>
                    <a:pt x="358" y="504"/>
                  </a:lnTo>
                  <a:lnTo>
                    <a:pt x="359" y="506"/>
                  </a:lnTo>
                  <a:lnTo>
                    <a:pt x="358" y="507"/>
                  </a:lnTo>
                  <a:lnTo>
                    <a:pt x="353" y="511"/>
                  </a:lnTo>
                  <a:lnTo>
                    <a:pt x="348" y="515"/>
                  </a:lnTo>
                  <a:lnTo>
                    <a:pt x="345" y="518"/>
                  </a:lnTo>
                  <a:lnTo>
                    <a:pt x="344" y="522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8"/>
                  </a:lnTo>
                  <a:lnTo>
                    <a:pt x="349" y="530"/>
                  </a:lnTo>
                  <a:lnTo>
                    <a:pt x="350" y="533"/>
                  </a:lnTo>
                  <a:lnTo>
                    <a:pt x="350" y="533"/>
                  </a:lnTo>
                  <a:lnTo>
                    <a:pt x="352" y="535"/>
                  </a:lnTo>
                  <a:lnTo>
                    <a:pt x="354" y="539"/>
                  </a:lnTo>
                  <a:lnTo>
                    <a:pt x="356" y="541"/>
                  </a:lnTo>
                  <a:lnTo>
                    <a:pt x="360" y="542"/>
                  </a:lnTo>
                  <a:lnTo>
                    <a:pt x="368" y="545"/>
                  </a:lnTo>
                  <a:lnTo>
                    <a:pt x="371" y="545"/>
                  </a:lnTo>
                  <a:lnTo>
                    <a:pt x="371" y="545"/>
                  </a:lnTo>
                  <a:lnTo>
                    <a:pt x="370" y="542"/>
                  </a:lnTo>
                  <a:lnTo>
                    <a:pt x="366" y="539"/>
                  </a:lnTo>
                  <a:lnTo>
                    <a:pt x="363" y="534"/>
                  </a:lnTo>
                  <a:lnTo>
                    <a:pt x="363" y="533"/>
                  </a:lnTo>
                  <a:lnTo>
                    <a:pt x="363" y="530"/>
                  </a:lnTo>
                  <a:lnTo>
                    <a:pt x="363" y="530"/>
                  </a:lnTo>
                  <a:lnTo>
                    <a:pt x="364" y="529"/>
                  </a:lnTo>
                  <a:lnTo>
                    <a:pt x="366" y="530"/>
                  </a:lnTo>
                  <a:lnTo>
                    <a:pt x="369" y="530"/>
                  </a:lnTo>
                  <a:lnTo>
                    <a:pt x="371" y="529"/>
                  </a:lnTo>
                  <a:lnTo>
                    <a:pt x="371" y="529"/>
                  </a:lnTo>
                  <a:lnTo>
                    <a:pt x="371" y="527"/>
                  </a:lnTo>
                  <a:lnTo>
                    <a:pt x="371" y="519"/>
                  </a:lnTo>
                  <a:lnTo>
                    <a:pt x="371" y="515"/>
                  </a:lnTo>
                  <a:lnTo>
                    <a:pt x="372" y="511"/>
                  </a:lnTo>
                  <a:lnTo>
                    <a:pt x="376" y="506"/>
                  </a:lnTo>
                  <a:lnTo>
                    <a:pt x="381" y="500"/>
                  </a:lnTo>
                  <a:lnTo>
                    <a:pt x="381" y="500"/>
                  </a:lnTo>
                  <a:lnTo>
                    <a:pt x="384" y="503"/>
                  </a:lnTo>
                  <a:lnTo>
                    <a:pt x="386" y="504"/>
                  </a:lnTo>
                  <a:lnTo>
                    <a:pt x="391" y="506"/>
                  </a:lnTo>
                  <a:lnTo>
                    <a:pt x="391" y="506"/>
                  </a:lnTo>
                  <a:lnTo>
                    <a:pt x="392" y="507"/>
                  </a:lnTo>
                  <a:lnTo>
                    <a:pt x="393" y="508"/>
                  </a:lnTo>
                  <a:lnTo>
                    <a:pt x="393" y="513"/>
                  </a:lnTo>
                  <a:lnTo>
                    <a:pt x="393" y="519"/>
                  </a:lnTo>
                  <a:lnTo>
                    <a:pt x="393" y="519"/>
                  </a:lnTo>
                  <a:lnTo>
                    <a:pt x="395" y="518"/>
                  </a:lnTo>
                  <a:lnTo>
                    <a:pt x="397" y="514"/>
                  </a:lnTo>
                  <a:lnTo>
                    <a:pt x="399" y="508"/>
                  </a:lnTo>
                  <a:lnTo>
                    <a:pt x="399" y="501"/>
                  </a:lnTo>
                  <a:lnTo>
                    <a:pt x="399" y="501"/>
                  </a:lnTo>
                  <a:lnTo>
                    <a:pt x="402" y="500"/>
                  </a:lnTo>
                  <a:lnTo>
                    <a:pt x="404" y="495"/>
                  </a:lnTo>
                  <a:lnTo>
                    <a:pt x="404" y="495"/>
                  </a:lnTo>
                  <a:lnTo>
                    <a:pt x="406" y="492"/>
                  </a:lnTo>
                  <a:lnTo>
                    <a:pt x="404" y="491"/>
                  </a:lnTo>
                  <a:lnTo>
                    <a:pt x="401" y="487"/>
                  </a:lnTo>
                  <a:lnTo>
                    <a:pt x="399" y="485"/>
                  </a:lnTo>
                  <a:lnTo>
                    <a:pt x="398" y="481"/>
                  </a:lnTo>
                  <a:lnTo>
                    <a:pt x="397" y="475"/>
                  </a:lnTo>
                  <a:lnTo>
                    <a:pt x="397" y="468"/>
                  </a:lnTo>
                  <a:lnTo>
                    <a:pt x="397" y="468"/>
                  </a:lnTo>
                  <a:lnTo>
                    <a:pt x="397" y="465"/>
                  </a:lnTo>
                  <a:lnTo>
                    <a:pt x="396" y="464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0" y="458"/>
                  </a:lnTo>
                  <a:lnTo>
                    <a:pt x="390" y="457"/>
                  </a:lnTo>
                  <a:lnTo>
                    <a:pt x="391" y="457"/>
                  </a:lnTo>
                  <a:lnTo>
                    <a:pt x="391" y="457"/>
                  </a:lnTo>
                  <a:lnTo>
                    <a:pt x="396" y="458"/>
                  </a:lnTo>
                  <a:lnTo>
                    <a:pt x="401" y="458"/>
                  </a:lnTo>
                  <a:lnTo>
                    <a:pt x="406" y="457"/>
                  </a:lnTo>
                  <a:lnTo>
                    <a:pt x="406" y="457"/>
                  </a:lnTo>
                  <a:lnTo>
                    <a:pt x="406" y="442"/>
                  </a:lnTo>
                  <a:lnTo>
                    <a:pt x="407" y="434"/>
                  </a:lnTo>
                  <a:lnTo>
                    <a:pt x="406" y="431"/>
                  </a:lnTo>
                  <a:lnTo>
                    <a:pt x="406" y="431"/>
                  </a:lnTo>
                  <a:lnTo>
                    <a:pt x="401" y="431"/>
                  </a:lnTo>
                  <a:lnTo>
                    <a:pt x="396" y="430"/>
                  </a:lnTo>
                  <a:lnTo>
                    <a:pt x="393" y="428"/>
                  </a:lnTo>
                  <a:lnTo>
                    <a:pt x="391" y="426"/>
                  </a:lnTo>
                  <a:lnTo>
                    <a:pt x="391" y="426"/>
                  </a:lnTo>
                  <a:lnTo>
                    <a:pt x="395" y="426"/>
                  </a:lnTo>
                  <a:lnTo>
                    <a:pt x="399" y="426"/>
                  </a:lnTo>
                  <a:lnTo>
                    <a:pt x="403" y="426"/>
                  </a:lnTo>
                  <a:lnTo>
                    <a:pt x="406" y="423"/>
                  </a:lnTo>
                  <a:lnTo>
                    <a:pt x="406" y="423"/>
                  </a:lnTo>
                  <a:lnTo>
                    <a:pt x="406" y="411"/>
                  </a:lnTo>
                  <a:lnTo>
                    <a:pt x="404" y="403"/>
                  </a:lnTo>
                  <a:lnTo>
                    <a:pt x="404" y="400"/>
                  </a:lnTo>
                  <a:lnTo>
                    <a:pt x="403" y="399"/>
                  </a:lnTo>
                  <a:lnTo>
                    <a:pt x="403" y="399"/>
                  </a:lnTo>
                  <a:lnTo>
                    <a:pt x="398" y="400"/>
                  </a:lnTo>
                  <a:lnTo>
                    <a:pt x="395" y="400"/>
                  </a:lnTo>
                  <a:lnTo>
                    <a:pt x="391" y="399"/>
                  </a:lnTo>
                  <a:lnTo>
                    <a:pt x="387" y="398"/>
                  </a:lnTo>
                  <a:lnTo>
                    <a:pt x="387" y="398"/>
                  </a:lnTo>
                  <a:lnTo>
                    <a:pt x="386" y="396"/>
                  </a:lnTo>
                  <a:lnTo>
                    <a:pt x="385" y="394"/>
                  </a:lnTo>
                  <a:lnTo>
                    <a:pt x="385" y="390"/>
                  </a:lnTo>
                  <a:lnTo>
                    <a:pt x="384" y="388"/>
                  </a:lnTo>
                  <a:lnTo>
                    <a:pt x="384" y="387"/>
                  </a:lnTo>
                  <a:lnTo>
                    <a:pt x="382" y="385"/>
                  </a:lnTo>
                  <a:lnTo>
                    <a:pt x="382" y="385"/>
                  </a:lnTo>
                  <a:lnTo>
                    <a:pt x="375" y="383"/>
                  </a:lnTo>
                  <a:lnTo>
                    <a:pt x="368" y="379"/>
                  </a:lnTo>
                  <a:lnTo>
                    <a:pt x="364" y="376"/>
                  </a:lnTo>
                  <a:lnTo>
                    <a:pt x="360" y="373"/>
                  </a:lnTo>
                  <a:lnTo>
                    <a:pt x="360" y="373"/>
                  </a:lnTo>
                  <a:lnTo>
                    <a:pt x="358" y="369"/>
                  </a:lnTo>
                  <a:lnTo>
                    <a:pt x="358" y="366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64" y="366"/>
                  </a:lnTo>
                  <a:lnTo>
                    <a:pt x="366" y="366"/>
                  </a:lnTo>
                  <a:lnTo>
                    <a:pt x="370" y="365"/>
                  </a:lnTo>
                  <a:lnTo>
                    <a:pt x="371" y="345"/>
                  </a:lnTo>
                  <a:lnTo>
                    <a:pt x="371" y="345"/>
                  </a:lnTo>
                  <a:lnTo>
                    <a:pt x="369" y="345"/>
                  </a:lnTo>
                  <a:lnTo>
                    <a:pt x="364" y="344"/>
                  </a:lnTo>
                  <a:lnTo>
                    <a:pt x="364" y="344"/>
                  </a:lnTo>
                  <a:lnTo>
                    <a:pt x="361" y="341"/>
                  </a:lnTo>
                  <a:lnTo>
                    <a:pt x="359" y="339"/>
                  </a:lnTo>
                  <a:lnTo>
                    <a:pt x="358" y="336"/>
                  </a:lnTo>
                  <a:lnTo>
                    <a:pt x="358" y="336"/>
                  </a:lnTo>
                  <a:lnTo>
                    <a:pt x="360" y="338"/>
                  </a:lnTo>
                  <a:lnTo>
                    <a:pt x="365" y="339"/>
                  </a:lnTo>
                  <a:lnTo>
                    <a:pt x="365" y="339"/>
                  </a:lnTo>
                  <a:lnTo>
                    <a:pt x="370" y="339"/>
                  </a:lnTo>
                  <a:lnTo>
                    <a:pt x="372" y="338"/>
                  </a:lnTo>
                  <a:lnTo>
                    <a:pt x="375" y="315"/>
                  </a:lnTo>
                  <a:lnTo>
                    <a:pt x="375" y="315"/>
                  </a:lnTo>
                  <a:lnTo>
                    <a:pt x="371" y="315"/>
                  </a:lnTo>
                  <a:lnTo>
                    <a:pt x="368" y="314"/>
                  </a:lnTo>
                  <a:lnTo>
                    <a:pt x="364" y="313"/>
                  </a:lnTo>
                  <a:lnTo>
                    <a:pt x="363" y="309"/>
                  </a:lnTo>
                  <a:lnTo>
                    <a:pt x="363" y="308"/>
                  </a:lnTo>
                  <a:lnTo>
                    <a:pt x="363" y="308"/>
                  </a:lnTo>
                  <a:lnTo>
                    <a:pt x="371" y="306"/>
                  </a:lnTo>
                  <a:lnTo>
                    <a:pt x="379" y="302"/>
                  </a:lnTo>
                  <a:lnTo>
                    <a:pt x="385" y="297"/>
                  </a:lnTo>
                  <a:lnTo>
                    <a:pt x="390" y="292"/>
                  </a:lnTo>
                  <a:lnTo>
                    <a:pt x="395" y="286"/>
                  </a:lnTo>
                  <a:lnTo>
                    <a:pt x="398" y="279"/>
                  </a:lnTo>
                  <a:lnTo>
                    <a:pt x="402" y="272"/>
                  </a:lnTo>
                  <a:lnTo>
                    <a:pt x="403" y="265"/>
                  </a:lnTo>
                  <a:lnTo>
                    <a:pt x="403" y="265"/>
                  </a:lnTo>
                  <a:lnTo>
                    <a:pt x="409" y="268"/>
                  </a:lnTo>
                  <a:lnTo>
                    <a:pt x="413" y="268"/>
                  </a:lnTo>
                  <a:lnTo>
                    <a:pt x="415" y="268"/>
                  </a:lnTo>
                  <a:lnTo>
                    <a:pt x="415" y="268"/>
                  </a:lnTo>
                  <a:lnTo>
                    <a:pt x="417" y="259"/>
                  </a:lnTo>
                  <a:lnTo>
                    <a:pt x="417" y="249"/>
                  </a:lnTo>
                  <a:lnTo>
                    <a:pt x="417" y="249"/>
                  </a:lnTo>
                  <a:lnTo>
                    <a:pt x="411" y="248"/>
                  </a:lnTo>
                  <a:lnTo>
                    <a:pt x="408" y="247"/>
                  </a:lnTo>
                  <a:lnTo>
                    <a:pt x="406" y="24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8"/>
            <p:cNvSpPr/>
            <p:nvPr/>
          </p:nvSpPr>
          <p:spPr>
            <a:xfrm>
              <a:off x="876300" y="1428750"/>
              <a:ext cx="373063" cy="96838"/>
            </a:xfrm>
            <a:custGeom>
              <a:avLst/>
              <a:gdLst/>
              <a:ahLst/>
              <a:cxnLst/>
              <a:rect l="l" t="t" r="r" b="b"/>
              <a:pathLst>
                <a:path w="235" h="61" extrusionOk="0">
                  <a:moveTo>
                    <a:pt x="0" y="23"/>
                  </a:moveTo>
                  <a:lnTo>
                    <a:pt x="0" y="23"/>
                  </a:lnTo>
                  <a:lnTo>
                    <a:pt x="14" y="33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47" y="48"/>
                  </a:lnTo>
                  <a:lnTo>
                    <a:pt x="61" y="52"/>
                  </a:lnTo>
                  <a:lnTo>
                    <a:pt x="75" y="56"/>
                  </a:lnTo>
                  <a:lnTo>
                    <a:pt x="93" y="59"/>
                  </a:lnTo>
                  <a:lnTo>
                    <a:pt x="111" y="61"/>
                  </a:lnTo>
                  <a:lnTo>
                    <a:pt x="131" y="61"/>
                  </a:lnTo>
                  <a:lnTo>
                    <a:pt x="153" y="60"/>
                  </a:lnTo>
                  <a:lnTo>
                    <a:pt x="153" y="60"/>
                  </a:lnTo>
                  <a:lnTo>
                    <a:pt x="172" y="57"/>
                  </a:lnTo>
                  <a:lnTo>
                    <a:pt x="188" y="54"/>
                  </a:lnTo>
                  <a:lnTo>
                    <a:pt x="203" y="50"/>
                  </a:lnTo>
                  <a:lnTo>
                    <a:pt x="214" y="46"/>
                  </a:lnTo>
                  <a:lnTo>
                    <a:pt x="230" y="38"/>
                  </a:lnTo>
                  <a:lnTo>
                    <a:pt x="235" y="35"/>
                  </a:lnTo>
                  <a:lnTo>
                    <a:pt x="235" y="35"/>
                  </a:lnTo>
                  <a:lnTo>
                    <a:pt x="228" y="33"/>
                  </a:lnTo>
                  <a:lnTo>
                    <a:pt x="222" y="29"/>
                  </a:lnTo>
                  <a:lnTo>
                    <a:pt x="212" y="21"/>
                  </a:lnTo>
                  <a:lnTo>
                    <a:pt x="212" y="21"/>
                  </a:lnTo>
                  <a:lnTo>
                    <a:pt x="211" y="25"/>
                  </a:lnTo>
                  <a:lnTo>
                    <a:pt x="211" y="25"/>
                  </a:lnTo>
                  <a:lnTo>
                    <a:pt x="209" y="34"/>
                  </a:lnTo>
                  <a:lnTo>
                    <a:pt x="209" y="34"/>
                  </a:lnTo>
                  <a:lnTo>
                    <a:pt x="204" y="33"/>
                  </a:lnTo>
                  <a:lnTo>
                    <a:pt x="204" y="33"/>
                  </a:lnTo>
                  <a:lnTo>
                    <a:pt x="201" y="30"/>
                  </a:lnTo>
                  <a:lnTo>
                    <a:pt x="197" y="27"/>
                  </a:lnTo>
                  <a:lnTo>
                    <a:pt x="195" y="22"/>
                  </a:lnTo>
                  <a:lnTo>
                    <a:pt x="193" y="16"/>
                  </a:lnTo>
                  <a:lnTo>
                    <a:pt x="193" y="16"/>
                  </a:lnTo>
                  <a:lnTo>
                    <a:pt x="193" y="14"/>
                  </a:lnTo>
                  <a:lnTo>
                    <a:pt x="193" y="14"/>
                  </a:lnTo>
                  <a:lnTo>
                    <a:pt x="183" y="18"/>
                  </a:lnTo>
                  <a:lnTo>
                    <a:pt x="170" y="22"/>
                  </a:lnTo>
                  <a:lnTo>
                    <a:pt x="154" y="25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08" y="25"/>
                  </a:lnTo>
                  <a:lnTo>
                    <a:pt x="94" y="24"/>
                  </a:lnTo>
                  <a:lnTo>
                    <a:pt x="79" y="22"/>
                  </a:lnTo>
                  <a:lnTo>
                    <a:pt x="64" y="19"/>
                  </a:lnTo>
                  <a:lnTo>
                    <a:pt x="49" y="14"/>
                  </a:lnTo>
                  <a:lnTo>
                    <a:pt x="35" y="9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3" y="9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8"/>
            <p:cNvSpPr/>
            <p:nvPr/>
          </p:nvSpPr>
          <p:spPr>
            <a:xfrm>
              <a:off x="792163" y="1114425"/>
              <a:ext cx="381000" cy="271463"/>
            </a:xfrm>
            <a:custGeom>
              <a:avLst/>
              <a:gdLst/>
              <a:ahLst/>
              <a:cxnLst/>
              <a:rect l="l" t="t" r="r" b="b"/>
              <a:pathLst>
                <a:path w="240" h="171" extrusionOk="0">
                  <a:moveTo>
                    <a:pt x="232" y="21"/>
                  </a:moveTo>
                  <a:lnTo>
                    <a:pt x="232" y="21"/>
                  </a:lnTo>
                  <a:lnTo>
                    <a:pt x="225" y="16"/>
                  </a:lnTo>
                  <a:lnTo>
                    <a:pt x="219" y="14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13" y="5"/>
                  </a:lnTo>
                  <a:lnTo>
                    <a:pt x="216" y="3"/>
                  </a:lnTo>
                  <a:lnTo>
                    <a:pt x="216" y="1"/>
                  </a:lnTo>
                  <a:lnTo>
                    <a:pt x="216" y="1"/>
                  </a:lnTo>
                  <a:lnTo>
                    <a:pt x="212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189" y="9"/>
                  </a:lnTo>
                  <a:lnTo>
                    <a:pt x="170" y="17"/>
                  </a:lnTo>
                  <a:lnTo>
                    <a:pt x="153" y="27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39" y="36"/>
                  </a:lnTo>
                  <a:lnTo>
                    <a:pt x="139" y="36"/>
                  </a:lnTo>
                  <a:lnTo>
                    <a:pt x="136" y="38"/>
                  </a:lnTo>
                  <a:lnTo>
                    <a:pt x="132" y="38"/>
                  </a:lnTo>
                  <a:lnTo>
                    <a:pt x="125" y="37"/>
                  </a:lnTo>
                  <a:lnTo>
                    <a:pt x="118" y="36"/>
                  </a:lnTo>
                  <a:lnTo>
                    <a:pt x="117" y="34"/>
                  </a:lnTo>
                  <a:lnTo>
                    <a:pt x="115" y="45"/>
                  </a:lnTo>
                  <a:lnTo>
                    <a:pt x="115" y="45"/>
                  </a:lnTo>
                  <a:lnTo>
                    <a:pt x="122" y="48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0" y="52"/>
                  </a:lnTo>
                  <a:lnTo>
                    <a:pt x="116" y="53"/>
                  </a:lnTo>
                  <a:lnTo>
                    <a:pt x="114" y="55"/>
                  </a:lnTo>
                  <a:lnTo>
                    <a:pt x="117" y="65"/>
                  </a:lnTo>
                  <a:lnTo>
                    <a:pt x="117" y="65"/>
                  </a:lnTo>
                  <a:lnTo>
                    <a:pt x="122" y="63"/>
                  </a:lnTo>
                  <a:lnTo>
                    <a:pt x="127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3" y="66"/>
                  </a:lnTo>
                  <a:lnTo>
                    <a:pt x="131" y="71"/>
                  </a:lnTo>
                  <a:lnTo>
                    <a:pt x="127" y="77"/>
                  </a:lnTo>
                  <a:lnTo>
                    <a:pt x="122" y="82"/>
                  </a:lnTo>
                  <a:lnTo>
                    <a:pt x="111" y="92"/>
                  </a:lnTo>
                  <a:lnTo>
                    <a:pt x="105" y="96"/>
                  </a:lnTo>
                  <a:lnTo>
                    <a:pt x="99" y="98"/>
                  </a:lnTo>
                  <a:lnTo>
                    <a:pt x="99" y="98"/>
                  </a:lnTo>
                  <a:lnTo>
                    <a:pt x="87" y="102"/>
                  </a:lnTo>
                  <a:lnTo>
                    <a:pt x="75" y="104"/>
                  </a:lnTo>
                  <a:lnTo>
                    <a:pt x="68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7" y="97"/>
                  </a:lnTo>
                  <a:lnTo>
                    <a:pt x="53" y="92"/>
                  </a:lnTo>
                  <a:lnTo>
                    <a:pt x="50" y="87"/>
                  </a:lnTo>
                  <a:lnTo>
                    <a:pt x="48" y="85"/>
                  </a:lnTo>
                  <a:lnTo>
                    <a:pt x="46" y="85"/>
                  </a:lnTo>
                  <a:lnTo>
                    <a:pt x="46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4" y="85"/>
                  </a:lnTo>
                  <a:lnTo>
                    <a:pt x="28" y="86"/>
                  </a:lnTo>
                  <a:lnTo>
                    <a:pt x="23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8" y="92"/>
                  </a:lnTo>
                  <a:lnTo>
                    <a:pt x="32" y="93"/>
                  </a:lnTo>
                  <a:lnTo>
                    <a:pt x="32" y="95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9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5" y="106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6" y="115"/>
                  </a:lnTo>
                  <a:lnTo>
                    <a:pt x="40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4" y="108"/>
                  </a:lnTo>
                  <a:lnTo>
                    <a:pt x="21" y="108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6" y="111"/>
                  </a:lnTo>
                  <a:lnTo>
                    <a:pt x="13" y="111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2" y="130"/>
                  </a:lnTo>
                  <a:lnTo>
                    <a:pt x="5" y="125"/>
                  </a:lnTo>
                  <a:lnTo>
                    <a:pt x="9" y="122"/>
                  </a:lnTo>
                  <a:lnTo>
                    <a:pt x="12" y="12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5" y="123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8" y="133"/>
                  </a:lnTo>
                  <a:lnTo>
                    <a:pt x="18" y="133"/>
                  </a:lnTo>
                  <a:lnTo>
                    <a:pt x="20" y="134"/>
                  </a:lnTo>
                  <a:lnTo>
                    <a:pt x="25" y="134"/>
                  </a:lnTo>
                  <a:lnTo>
                    <a:pt x="35" y="133"/>
                  </a:lnTo>
                  <a:lnTo>
                    <a:pt x="45" y="131"/>
                  </a:lnTo>
                  <a:lnTo>
                    <a:pt x="50" y="131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3"/>
                  </a:lnTo>
                  <a:lnTo>
                    <a:pt x="48" y="134"/>
                  </a:lnTo>
                  <a:lnTo>
                    <a:pt x="40" y="135"/>
                  </a:lnTo>
                  <a:lnTo>
                    <a:pt x="30" y="136"/>
                  </a:lnTo>
                  <a:lnTo>
                    <a:pt x="26" y="139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4"/>
                  </a:lnTo>
                  <a:lnTo>
                    <a:pt x="25" y="144"/>
                  </a:lnTo>
                  <a:lnTo>
                    <a:pt x="25" y="145"/>
                  </a:lnTo>
                  <a:lnTo>
                    <a:pt x="23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60"/>
                  </a:lnTo>
                  <a:lnTo>
                    <a:pt x="20" y="163"/>
                  </a:lnTo>
                  <a:lnTo>
                    <a:pt x="24" y="167"/>
                  </a:lnTo>
                  <a:lnTo>
                    <a:pt x="28" y="171"/>
                  </a:lnTo>
                  <a:lnTo>
                    <a:pt x="28" y="171"/>
                  </a:lnTo>
                  <a:lnTo>
                    <a:pt x="29" y="169"/>
                  </a:lnTo>
                  <a:lnTo>
                    <a:pt x="28" y="165"/>
                  </a:lnTo>
                  <a:lnTo>
                    <a:pt x="28" y="161"/>
                  </a:lnTo>
                  <a:lnTo>
                    <a:pt x="29" y="160"/>
                  </a:lnTo>
                  <a:lnTo>
                    <a:pt x="29" y="158"/>
                  </a:lnTo>
                  <a:lnTo>
                    <a:pt x="29" y="158"/>
                  </a:lnTo>
                  <a:lnTo>
                    <a:pt x="31" y="158"/>
                  </a:lnTo>
                  <a:lnTo>
                    <a:pt x="32" y="160"/>
                  </a:lnTo>
                  <a:lnTo>
                    <a:pt x="35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40" y="162"/>
                  </a:lnTo>
                  <a:lnTo>
                    <a:pt x="42" y="161"/>
                  </a:lnTo>
                  <a:lnTo>
                    <a:pt x="48" y="156"/>
                  </a:lnTo>
                  <a:lnTo>
                    <a:pt x="55" y="150"/>
                  </a:lnTo>
                  <a:lnTo>
                    <a:pt x="58" y="146"/>
                  </a:lnTo>
                  <a:lnTo>
                    <a:pt x="63" y="144"/>
                  </a:lnTo>
                  <a:lnTo>
                    <a:pt x="63" y="144"/>
                  </a:lnTo>
                  <a:lnTo>
                    <a:pt x="69" y="141"/>
                  </a:lnTo>
                  <a:lnTo>
                    <a:pt x="72" y="140"/>
                  </a:lnTo>
                  <a:lnTo>
                    <a:pt x="73" y="141"/>
                  </a:lnTo>
                  <a:lnTo>
                    <a:pt x="73" y="142"/>
                  </a:lnTo>
                  <a:lnTo>
                    <a:pt x="73" y="146"/>
                  </a:lnTo>
                  <a:lnTo>
                    <a:pt x="73" y="149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8" y="151"/>
                  </a:lnTo>
                  <a:lnTo>
                    <a:pt x="79" y="152"/>
                  </a:lnTo>
                  <a:lnTo>
                    <a:pt x="79" y="155"/>
                  </a:lnTo>
                  <a:lnTo>
                    <a:pt x="78" y="157"/>
                  </a:lnTo>
                  <a:lnTo>
                    <a:pt x="75" y="161"/>
                  </a:lnTo>
                  <a:lnTo>
                    <a:pt x="73" y="163"/>
                  </a:lnTo>
                  <a:lnTo>
                    <a:pt x="73" y="163"/>
                  </a:lnTo>
                  <a:lnTo>
                    <a:pt x="77" y="163"/>
                  </a:lnTo>
                  <a:lnTo>
                    <a:pt x="82" y="162"/>
                  </a:lnTo>
                  <a:lnTo>
                    <a:pt x="87" y="157"/>
                  </a:lnTo>
                  <a:lnTo>
                    <a:pt x="89" y="155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9"/>
                  </a:lnTo>
                  <a:lnTo>
                    <a:pt x="93" y="149"/>
                  </a:lnTo>
                  <a:lnTo>
                    <a:pt x="95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8" y="145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99" y="135"/>
                  </a:lnTo>
                  <a:lnTo>
                    <a:pt x="101" y="134"/>
                  </a:lnTo>
                  <a:lnTo>
                    <a:pt x="106" y="133"/>
                  </a:lnTo>
                  <a:lnTo>
                    <a:pt x="111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5" y="122"/>
                  </a:lnTo>
                  <a:lnTo>
                    <a:pt x="118" y="120"/>
                  </a:lnTo>
                  <a:lnTo>
                    <a:pt x="121" y="119"/>
                  </a:lnTo>
                  <a:lnTo>
                    <a:pt x="121" y="119"/>
                  </a:lnTo>
                  <a:lnTo>
                    <a:pt x="122" y="120"/>
                  </a:lnTo>
                  <a:lnTo>
                    <a:pt x="123" y="124"/>
                  </a:lnTo>
                  <a:lnTo>
                    <a:pt x="127" y="128"/>
                  </a:lnTo>
                  <a:lnTo>
                    <a:pt x="131" y="130"/>
                  </a:lnTo>
                  <a:lnTo>
                    <a:pt x="134" y="133"/>
                  </a:lnTo>
                  <a:lnTo>
                    <a:pt x="134" y="133"/>
                  </a:lnTo>
                  <a:lnTo>
                    <a:pt x="149" y="125"/>
                  </a:lnTo>
                  <a:lnTo>
                    <a:pt x="149" y="125"/>
                  </a:lnTo>
                  <a:lnTo>
                    <a:pt x="155" y="123"/>
                  </a:lnTo>
                  <a:lnTo>
                    <a:pt x="158" y="120"/>
                  </a:lnTo>
                  <a:lnTo>
                    <a:pt x="158" y="120"/>
                  </a:lnTo>
                  <a:lnTo>
                    <a:pt x="155" y="117"/>
                  </a:lnTo>
                  <a:lnTo>
                    <a:pt x="153" y="114"/>
                  </a:lnTo>
                  <a:lnTo>
                    <a:pt x="152" y="111"/>
                  </a:lnTo>
                  <a:lnTo>
                    <a:pt x="152" y="111"/>
                  </a:lnTo>
                  <a:lnTo>
                    <a:pt x="150" y="107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4" y="109"/>
                  </a:lnTo>
                  <a:lnTo>
                    <a:pt x="159" y="113"/>
                  </a:lnTo>
                  <a:lnTo>
                    <a:pt x="165" y="117"/>
                  </a:lnTo>
                  <a:lnTo>
                    <a:pt x="165" y="117"/>
                  </a:lnTo>
                  <a:lnTo>
                    <a:pt x="182" y="106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6" y="104"/>
                  </a:lnTo>
                  <a:lnTo>
                    <a:pt x="184" y="101"/>
                  </a:lnTo>
                  <a:lnTo>
                    <a:pt x="180" y="97"/>
                  </a:lnTo>
                  <a:lnTo>
                    <a:pt x="176" y="92"/>
                  </a:lnTo>
                  <a:lnTo>
                    <a:pt x="176" y="90"/>
                  </a:lnTo>
                  <a:lnTo>
                    <a:pt x="177" y="88"/>
                  </a:lnTo>
                  <a:lnTo>
                    <a:pt x="177" y="88"/>
                  </a:lnTo>
                  <a:lnTo>
                    <a:pt x="179" y="87"/>
                  </a:lnTo>
                  <a:lnTo>
                    <a:pt x="179" y="85"/>
                  </a:lnTo>
                  <a:lnTo>
                    <a:pt x="176" y="77"/>
                  </a:lnTo>
                  <a:lnTo>
                    <a:pt x="174" y="71"/>
                  </a:lnTo>
                  <a:lnTo>
                    <a:pt x="174" y="68"/>
                  </a:lnTo>
                  <a:lnTo>
                    <a:pt x="176" y="66"/>
                  </a:lnTo>
                  <a:lnTo>
                    <a:pt x="176" y="66"/>
                  </a:lnTo>
                  <a:lnTo>
                    <a:pt x="211" y="49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8" y="31"/>
                  </a:lnTo>
                  <a:lnTo>
                    <a:pt x="235" y="26"/>
                  </a:lnTo>
                  <a:lnTo>
                    <a:pt x="232" y="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8"/>
            <p:cNvSpPr/>
            <p:nvPr/>
          </p:nvSpPr>
          <p:spPr>
            <a:xfrm>
              <a:off x="738188" y="1357313"/>
              <a:ext cx="161925" cy="153988"/>
            </a:xfrm>
            <a:custGeom>
              <a:avLst/>
              <a:gdLst/>
              <a:ahLst/>
              <a:cxnLst/>
              <a:rect l="l" t="t" r="r" b="b"/>
              <a:pathLst>
                <a:path w="102" h="97" extrusionOk="0">
                  <a:moveTo>
                    <a:pt x="0" y="29"/>
                  </a:moveTo>
                  <a:lnTo>
                    <a:pt x="0" y="29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3" y="39"/>
                  </a:lnTo>
                  <a:lnTo>
                    <a:pt x="3" y="39"/>
                  </a:lnTo>
                  <a:lnTo>
                    <a:pt x="7" y="40"/>
                  </a:lnTo>
                  <a:lnTo>
                    <a:pt x="10" y="41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2"/>
                  </a:lnTo>
                  <a:lnTo>
                    <a:pt x="15" y="30"/>
                  </a:lnTo>
                  <a:lnTo>
                    <a:pt x="15" y="30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4"/>
                  </a:lnTo>
                  <a:lnTo>
                    <a:pt x="46" y="41"/>
                  </a:lnTo>
                  <a:lnTo>
                    <a:pt x="71" y="58"/>
                  </a:lnTo>
                  <a:lnTo>
                    <a:pt x="71" y="58"/>
                  </a:lnTo>
                  <a:lnTo>
                    <a:pt x="75" y="61"/>
                  </a:lnTo>
                  <a:lnTo>
                    <a:pt x="75" y="61"/>
                  </a:lnTo>
                  <a:lnTo>
                    <a:pt x="71" y="68"/>
                  </a:lnTo>
                  <a:lnTo>
                    <a:pt x="71" y="68"/>
                  </a:lnTo>
                  <a:lnTo>
                    <a:pt x="65" y="80"/>
                  </a:lnTo>
                  <a:lnTo>
                    <a:pt x="64" y="86"/>
                  </a:lnTo>
                  <a:lnTo>
                    <a:pt x="63" y="91"/>
                  </a:lnTo>
                  <a:lnTo>
                    <a:pt x="63" y="91"/>
                  </a:lnTo>
                  <a:lnTo>
                    <a:pt x="64" y="94"/>
                  </a:lnTo>
                  <a:lnTo>
                    <a:pt x="65" y="96"/>
                  </a:lnTo>
                  <a:lnTo>
                    <a:pt x="68" y="97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74" y="97"/>
                  </a:lnTo>
                  <a:lnTo>
                    <a:pt x="76" y="96"/>
                  </a:lnTo>
                  <a:lnTo>
                    <a:pt x="79" y="94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80" y="89"/>
                  </a:lnTo>
                  <a:lnTo>
                    <a:pt x="80" y="88"/>
                  </a:lnTo>
                  <a:lnTo>
                    <a:pt x="77" y="84"/>
                  </a:lnTo>
                  <a:lnTo>
                    <a:pt x="75" y="83"/>
                  </a:lnTo>
                  <a:lnTo>
                    <a:pt x="74" y="83"/>
                  </a:lnTo>
                  <a:lnTo>
                    <a:pt x="74" y="83"/>
                  </a:lnTo>
                  <a:lnTo>
                    <a:pt x="77" y="74"/>
                  </a:lnTo>
                  <a:lnTo>
                    <a:pt x="77" y="74"/>
                  </a:lnTo>
                  <a:lnTo>
                    <a:pt x="80" y="68"/>
                  </a:lnTo>
                  <a:lnTo>
                    <a:pt x="82" y="63"/>
                  </a:lnTo>
                  <a:lnTo>
                    <a:pt x="86" y="61"/>
                  </a:lnTo>
                  <a:lnTo>
                    <a:pt x="89" y="58"/>
                  </a:lnTo>
                  <a:lnTo>
                    <a:pt x="92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3" y="54"/>
                  </a:lnTo>
                  <a:lnTo>
                    <a:pt x="91" y="51"/>
                  </a:lnTo>
                  <a:lnTo>
                    <a:pt x="91" y="47"/>
                  </a:lnTo>
                  <a:lnTo>
                    <a:pt x="91" y="43"/>
                  </a:lnTo>
                  <a:lnTo>
                    <a:pt x="92" y="39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100" y="21"/>
                  </a:lnTo>
                  <a:lnTo>
                    <a:pt x="102" y="13"/>
                  </a:lnTo>
                  <a:lnTo>
                    <a:pt x="102" y="13"/>
                  </a:lnTo>
                  <a:lnTo>
                    <a:pt x="102" y="9"/>
                  </a:lnTo>
                  <a:lnTo>
                    <a:pt x="101" y="7"/>
                  </a:lnTo>
                  <a:lnTo>
                    <a:pt x="98" y="4"/>
                  </a:lnTo>
                  <a:lnTo>
                    <a:pt x="95" y="3"/>
                  </a:lnTo>
                  <a:lnTo>
                    <a:pt x="95" y="3"/>
                  </a:lnTo>
                  <a:lnTo>
                    <a:pt x="92" y="4"/>
                  </a:lnTo>
                  <a:lnTo>
                    <a:pt x="89" y="5"/>
                  </a:lnTo>
                  <a:lnTo>
                    <a:pt x="87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7" y="16"/>
                  </a:lnTo>
                  <a:lnTo>
                    <a:pt x="90" y="19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9" y="31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54" y="21"/>
                  </a:lnTo>
                  <a:lnTo>
                    <a:pt x="41" y="16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0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9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1" y="26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8"/>
            <p:cNvSpPr/>
            <p:nvPr/>
          </p:nvSpPr>
          <p:spPr>
            <a:xfrm>
              <a:off x="735013" y="708025"/>
              <a:ext cx="38100" cy="46038"/>
            </a:xfrm>
            <a:custGeom>
              <a:avLst/>
              <a:gdLst/>
              <a:ahLst/>
              <a:cxnLst/>
              <a:rect l="l" t="t" r="r" b="b"/>
              <a:pathLst>
                <a:path w="24" h="29" extrusionOk="0">
                  <a:moveTo>
                    <a:pt x="8" y="29"/>
                  </a:moveTo>
                  <a:lnTo>
                    <a:pt x="8" y="29"/>
                  </a:lnTo>
                  <a:lnTo>
                    <a:pt x="18" y="28"/>
                  </a:lnTo>
                  <a:lnTo>
                    <a:pt x="24" y="27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7"/>
                  </a:lnTo>
                  <a:lnTo>
                    <a:pt x="6" y="28"/>
                  </a:lnTo>
                  <a:lnTo>
                    <a:pt x="8" y="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8"/>
            <p:cNvSpPr/>
            <p:nvPr/>
          </p:nvSpPr>
          <p:spPr>
            <a:xfrm>
              <a:off x="782638" y="696913"/>
              <a:ext cx="58738" cy="57150"/>
            </a:xfrm>
            <a:custGeom>
              <a:avLst/>
              <a:gdLst/>
              <a:ahLst/>
              <a:cxnLst/>
              <a:rect l="l" t="t" r="r" b="b"/>
              <a:pathLst>
                <a:path w="37" h="36" extrusionOk="0">
                  <a:moveTo>
                    <a:pt x="37" y="26"/>
                  </a:moveTo>
                  <a:lnTo>
                    <a:pt x="37" y="26"/>
                  </a:lnTo>
                  <a:lnTo>
                    <a:pt x="37" y="19"/>
                  </a:lnTo>
                  <a:lnTo>
                    <a:pt x="37" y="19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9" y="5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8" y="0"/>
                  </a:lnTo>
                  <a:lnTo>
                    <a:pt x="8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0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9" y="30"/>
                  </a:lnTo>
                  <a:lnTo>
                    <a:pt x="29" y="27"/>
                  </a:lnTo>
                  <a:lnTo>
                    <a:pt x="29" y="27"/>
                  </a:lnTo>
                  <a:lnTo>
                    <a:pt x="29" y="34"/>
                  </a:lnTo>
                  <a:lnTo>
                    <a:pt x="29" y="34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6" y="30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8"/>
            <p:cNvSpPr/>
            <p:nvPr/>
          </p:nvSpPr>
          <p:spPr>
            <a:xfrm>
              <a:off x="790575" y="700088"/>
              <a:ext cx="73025" cy="80963"/>
            </a:xfrm>
            <a:custGeom>
              <a:avLst/>
              <a:gdLst/>
              <a:ahLst/>
              <a:cxnLst/>
              <a:rect l="l" t="t" r="r" b="b"/>
              <a:pathLst>
                <a:path w="46" h="51" extrusionOk="0">
                  <a:moveTo>
                    <a:pt x="46" y="38"/>
                  </a:moveTo>
                  <a:lnTo>
                    <a:pt x="46" y="29"/>
                  </a:lnTo>
                  <a:lnTo>
                    <a:pt x="46" y="29"/>
                  </a:lnTo>
                  <a:lnTo>
                    <a:pt x="44" y="28"/>
                  </a:lnTo>
                  <a:lnTo>
                    <a:pt x="43" y="24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44" y="13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0"/>
                  </a:lnTo>
                  <a:lnTo>
                    <a:pt x="35" y="34"/>
                  </a:lnTo>
                  <a:lnTo>
                    <a:pt x="31" y="36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8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6"/>
                  </a:lnTo>
                  <a:lnTo>
                    <a:pt x="1" y="46"/>
                  </a:lnTo>
                  <a:lnTo>
                    <a:pt x="4" y="50"/>
                  </a:lnTo>
                  <a:lnTo>
                    <a:pt x="5" y="51"/>
                  </a:lnTo>
                  <a:lnTo>
                    <a:pt x="37" y="51"/>
                  </a:lnTo>
                  <a:lnTo>
                    <a:pt x="46" y="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8"/>
            <p:cNvSpPr/>
            <p:nvPr/>
          </p:nvSpPr>
          <p:spPr>
            <a:xfrm>
              <a:off x="795338" y="790575"/>
              <a:ext cx="58738" cy="20638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2" y="13"/>
                  </a:moveTo>
                  <a:lnTo>
                    <a:pt x="34" y="13"/>
                  </a:lnTo>
                  <a:lnTo>
                    <a:pt x="34" y="13"/>
                  </a:lnTo>
                  <a:lnTo>
                    <a:pt x="37" y="6"/>
                  </a:lnTo>
                  <a:lnTo>
                    <a:pt x="35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8"/>
            <p:cNvSpPr/>
            <p:nvPr/>
          </p:nvSpPr>
          <p:spPr>
            <a:xfrm>
              <a:off x="798513" y="820738"/>
              <a:ext cx="58738" cy="68263"/>
            </a:xfrm>
            <a:custGeom>
              <a:avLst/>
              <a:gdLst/>
              <a:ahLst/>
              <a:cxnLst/>
              <a:rect l="l" t="t" r="r" b="b"/>
              <a:pathLst>
                <a:path w="37" h="43" extrusionOk="0">
                  <a:moveTo>
                    <a:pt x="32" y="0"/>
                  </a:moveTo>
                  <a:lnTo>
                    <a:pt x="0" y="0"/>
                  </a:lnTo>
                  <a:lnTo>
                    <a:pt x="0" y="41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8"/>
            <p:cNvSpPr/>
            <p:nvPr/>
          </p:nvSpPr>
          <p:spPr>
            <a:xfrm>
              <a:off x="796925" y="885825"/>
              <a:ext cx="77788" cy="68263"/>
            </a:xfrm>
            <a:custGeom>
              <a:avLst/>
              <a:gdLst/>
              <a:ahLst/>
              <a:cxnLst/>
              <a:rect l="l" t="t" r="r" b="b"/>
              <a:pathLst>
                <a:path w="49" h="43" extrusionOk="0">
                  <a:moveTo>
                    <a:pt x="49" y="12"/>
                  </a:moveTo>
                  <a:lnTo>
                    <a:pt x="49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2" y="0"/>
                  </a:lnTo>
                  <a:lnTo>
                    <a:pt x="3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9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7" y="37"/>
                  </a:lnTo>
                  <a:lnTo>
                    <a:pt x="16" y="43"/>
                  </a:lnTo>
                  <a:lnTo>
                    <a:pt x="37" y="18"/>
                  </a:lnTo>
                  <a:lnTo>
                    <a:pt x="49" y="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8"/>
            <p:cNvSpPr/>
            <p:nvPr/>
          </p:nvSpPr>
          <p:spPr>
            <a:xfrm>
              <a:off x="833438" y="911225"/>
              <a:ext cx="115888" cy="68263"/>
            </a:xfrm>
            <a:custGeom>
              <a:avLst/>
              <a:gdLst/>
              <a:ahLst/>
              <a:cxnLst/>
              <a:rect l="l" t="t" r="r" b="b"/>
              <a:pathLst>
                <a:path w="73" h="43" extrusionOk="0">
                  <a:moveTo>
                    <a:pt x="19" y="5"/>
                  </a:moveTo>
                  <a:lnTo>
                    <a:pt x="0" y="3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45" y="35"/>
                  </a:lnTo>
                  <a:lnTo>
                    <a:pt x="58" y="26"/>
                  </a:lnTo>
                  <a:lnTo>
                    <a:pt x="73" y="16"/>
                  </a:lnTo>
                  <a:lnTo>
                    <a:pt x="30" y="0"/>
                  </a:lnTo>
                  <a:lnTo>
                    <a:pt x="19" y="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8"/>
            <p:cNvSpPr/>
            <p:nvPr/>
          </p:nvSpPr>
          <p:spPr>
            <a:xfrm>
              <a:off x="866775" y="666750"/>
              <a:ext cx="30163" cy="123825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5" y="33"/>
                  </a:moveTo>
                  <a:lnTo>
                    <a:pt x="15" y="33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3" y="7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8"/>
                  </a:lnTo>
                  <a:lnTo>
                    <a:pt x="4" y="50"/>
                  </a:lnTo>
                  <a:lnTo>
                    <a:pt x="3" y="71"/>
                  </a:lnTo>
                  <a:lnTo>
                    <a:pt x="3" y="71"/>
                  </a:lnTo>
                  <a:lnTo>
                    <a:pt x="3" y="72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5" y="71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19" y="42"/>
                  </a:lnTo>
                  <a:lnTo>
                    <a:pt x="16" y="35"/>
                  </a:lnTo>
                  <a:lnTo>
                    <a:pt x="15" y="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8"/>
            <p:cNvSpPr/>
            <p:nvPr/>
          </p:nvSpPr>
          <p:spPr>
            <a:xfrm>
              <a:off x="896938" y="703263"/>
              <a:ext cx="80963" cy="58738"/>
            </a:xfrm>
            <a:custGeom>
              <a:avLst/>
              <a:gdLst/>
              <a:ahLst/>
              <a:cxnLst/>
              <a:rect l="l" t="t" r="r" b="b"/>
              <a:pathLst>
                <a:path w="51" h="37" extrusionOk="0">
                  <a:moveTo>
                    <a:pt x="28" y="31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8" y="34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28" y="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8"/>
            <p:cNvSpPr/>
            <p:nvPr/>
          </p:nvSpPr>
          <p:spPr>
            <a:xfrm>
              <a:off x="998538" y="625475"/>
              <a:ext cx="161925" cy="127000"/>
            </a:xfrm>
            <a:custGeom>
              <a:avLst/>
              <a:gdLst/>
              <a:ahLst/>
              <a:cxnLst/>
              <a:rect l="l" t="t" r="r" b="b"/>
              <a:pathLst>
                <a:path w="102" h="80" extrusionOk="0">
                  <a:moveTo>
                    <a:pt x="71" y="80"/>
                  </a:moveTo>
                  <a:lnTo>
                    <a:pt x="102" y="41"/>
                  </a:lnTo>
                  <a:lnTo>
                    <a:pt x="102" y="41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7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6" y="47"/>
                  </a:lnTo>
                  <a:lnTo>
                    <a:pt x="81" y="47"/>
                  </a:lnTo>
                  <a:lnTo>
                    <a:pt x="77" y="47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8" y="54"/>
                  </a:lnTo>
                  <a:lnTo>
                    <a:pt x="78" y="58"/>
                  </a:lnTo>
                  <a:lnTo>
                    <a:pt x="76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70" y="59"/>
                  </a:lnTo>
                  <a:lnTo>
                    <a:pt x="68" y="56"/>
                  </a:lnTo>
                  <a:lnTo>
                    <a:pt x="68" y="53"/>
                  </a:lnTo>
                  <a:lnTo>
                    <a:pt x="68" y="53"/>
                  </a:lnTo>
                  <a:lnTo>
                    <a:pt x="65" y="55"/>
                  </a:lnTo>
                  <a:lnTo>
                    <a:pt x="62" y="55"/>
                  </a:lnTo>
                  <a:lnTo>
                    <a:pt x="59" y="53"/>
                  </a:lnTo>
                  <a:lnTo>
                    <a:pt x="59" y="53"/>
                  </a:lnTo>
                  <a:lnTo>
                    <a:pt x="57" y="50"/>
                  </a:lnTo>
                  <a:lnTo>
                    <a:pt x="60" y="47"/>
                  </a:lnTo>
                  <a:lnTo>
                    <a:pt x="63" y="45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1"/>
                  </a:lnTo>
                  <a:lnTo>
                    <a:pt x="67" y="38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61" y="34"/>
                  </a:lnTo>
                  <a:lnTo>
                    <a:pt x="59" y="34"/>
                  </a:lnTo>
                  <a:lnTo>
                    <a:pt x="55" y="36"/>
                  </a:lnTo>
                  <a:lnTo>
                    <a:pt x="55" y="36"/>
                  </a:lnTo>
                  <a:lnTo>
                    <a:pt x="57" y="34"/>
                  </a:lnTo>
                  <a:lnTo>
                    <a:pt x="59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9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5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6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4" y="74"/>
                  </a:lnTo>
                  <a:lnTo>
                    <a:pt x="71" y="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8"/>
            <p:cNvSpPr/>
            <p:nvPr/>
          </p:nvSpPr>
          <p:spPr>
            <a:xfrm>
              <a:off x="1128713" y="712788"/>
              <a:ext cx="193675" cy="33338"/>
            </a:xfrm>
            <a:custGeom>
              <a:avLst/>
              <a:gdLst/>
              <a:ahLst/>
              <a:cxnLst/>
              <a:rect l="l" t="t" r="r" b="b"/>
              <a:pathLst>
                <a:path w="122" h="21" extrusionOk="0">
                  <a:moveTo>
                    <a:pt x="102" y="19"/>
                  </a:moveTo>
                  <a:lnTo>
                    <a:pt x="122" y="1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69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2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8"/>
            <p:cNvSpPr/>
            <p:nvPr/>
          </p:nvSpPr>
          <p:spPr>
            <a:xfrm>
              <a:off x="1190625" y="796925"/>
              <a:ext cx="115888" cy="112713"/>
            </a:xfrm>
            <a:custGeom>
              <a:avLst/>
              <a:gdLst/>
              <a:ahLst/>
              <a:cxnLst/>
              <a:rect l="l" t="t" r="r" b="b"/>
              <a:pathLst>
                <a:path w="73" h="71" extrusionOk="0">
                  <a:moveTo>
                    <a:pt x="37" y="71"/>
                  </a:moveTo>
                  <a:lnTo>
                    <a:pt x="37" y="71"/>
                  </a:lnTo>
                  <a:lnTo>
                    <a:pt x="26" y="65"/>
                  </a:lnTo>
                  <a:lnTo>
                    <a:pt x="17" y="60"/>
                  </a:lnTo>
                  <a:lnTo>
                    <a:pt x="9" y="54"/>
                  </a:lnTo>
                  <a:lnTo>
                    <a:pt x="3" y="47"/>
                  </a:lnTo>
                  <a:lnTo>
                    <a:pt x="3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7" y="7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35" y="11"/>
                  </a:lnTo>
                  <a:lnTo>
                    <a:pt x="35" y="11"/>
                  </a:lnTo>
                  <a:lnTo>
                    <a:pt x="35" y="6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8" y="6"/>
                  </a:lnTo>
                  <a:lnTo>
                    <a:pt x="63" y="9"/>
                  </a:lnTo>
                  <a:lnTo>
                    <a:pt x="67" y="14"/>
                  </a:lnTo>
                  <a:lnTo>
                    <a:pt x="69" y="17"/>
                  </a:lnTo>
                  <a:lnTo>
                    <a:pt x="72" y="26"/>
                  </a:lnTo>
                  <a:lnTo>
                    <a:pt x="73" y="33"/>
                  </a:lnTo>
                  <a:lnTo>
                    <a:pt x="73" y="33"/>
                  </a:lnTo>
                  <a:lnTo>
                    <a:pt x="72" y="42"/>
                  </a:lnTo>
                  <a:lnTo>
                    <a:pt x="69" y="49"/>
                  </a:lnTo>
                  <a:lnTo>
                    <a:pt x="64" y="55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47" y="66"/>
                  </a:lnTo>
                  <a:lnTo>
                    <a:pt x="37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8"/>
            <p:cNvSpPr/>
            <p:nvPr/>
          </p:nvSpPr>
          <p:spPr>
            <a:xfrm>
              <a:off x="1222375" y="107315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2" y="2"/>
                  </a:moveTo>
                  <a:lnTo>
                    <a:pt x="2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8"/>
            <p:cNvSpPr/>
            <p:nvPr/>
          </p:nvSpPr>
          <p:spPr>
            <a:xfrm>
              <a:off x="974725" y="755650"/>
              <a:ext cx="20638" cy="12700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8"/>
            <p:cNvSpPr/>
            <p:nvPr/>
          </p:nvSpPr>
          <p:spPr>
            <a:xfrm>
              <a:off x="695325" y="712788"/>
              <a:ext cx="661988" cy="777875"/>
            </a:xfrm>
            <a:custGeom>
              <a:avLst/>
              <a:gdLst/>
              <a:ahLst/>
              <a:cxnLst/>
              <a:rect l="l" t="t" r="r" b="b"/>
              <a:pathLst>
                <a:path w="417" h="490" extrusionOk="0">
                  <a:moveTo>
                    <a:pt x="406" y="188"/>
                  </a:moveTo>
                  <a:lnTo>
                    <a:pt x="406" y="188"/>
                  </a:lnTo>
                  <a:lnTo>
                    <a:pt x="412" y="189"/>
                  </a:lnTo>
                  <a:lnTo>
                    <a:pt x="417" y="188"/>
                  </a:lnTo>
                  <a:lnTo>
                    <a:pt x="417" y="188"/>
                  </a:lnTo>
                  <a:lnTo>
                    <a:pt x="415" y="181"/>
                  </a:lnTo>
                  <a:lnTo>
                    <a:pt x="414" y="170"/>
                  </a:lnTo>
                  <a:lnTo>
                    <a:pt x="414" y="170"/>
                  </a:lnTo>
                  <a:lnTo>
                    <a:pt x="411" y="170"/>
                  </a:lnTo>
                  <a:lnTo>
                    <a:pt x="407" y="170"/>
                  </a:lnTo>
                  <a:lnTo>
                    <a:pt x="403" y="168"/>
                  </a:lnTo>
                  <a:lnTo>
                    <a:pt x="398" y="165"/>
                  </a:lnTo>
                  <a:lnTo>
                    <a:pt x="398" y="165"/>
                  </a:lnTo>
                  <a:lnTo>
                    <a:pt x="396" y="160"/>
                  </a:lnTo>
                  <a:lnTo>
                    <a:pt x="396" y="160"/>
                  </a:lnTo>
                  <a:lnTo>
                    <a:pt x="388" y="150"/>
                  </a:lnTo>
                  <a:lnTo>
                    <a:pt x="380" y="143"/>
                  </a:lnTo>
                  <a:lnTo>
                    <a:pt x="371" y="136"/>
                  </a:lnTo>
                  <a:lnTo>
                    <a:pt x="364" y="132"/>
                  </a:lnTo>
                  <a:lnTo>
                    <a:pt x="364" y="132"/>
                  </a:lnTo>
                  <a:lnTo>
                    <a:pt x="376" y="124"/>
                  </a:lnTo>
                  <a:lnTo>
                    <a:pt x="385" y="117"/>
                  </a:lnTo>
                  <a:lnTo>
                    <a:pt x="391" y="111"/>
                  </a:lnTo>
                  <a:lnTo>
                    <a:pt x="393" y="106"/>
                  </a:lnTo>
                  <a:lnTo>
                    <a:pt x="393" y="106"/>
                  </a:lnTo>
                  <a:lnTo>
                    <a:pt x="396" y="101"/>
                  </a:lnTo>
                  <a:lnTo>
                    <a:pt x="398" y="94"/>
                  </a:lnTo>
                  <a:lnTo>
                    <a:pt x="398" y="86"/>
                  </a:lnTo>
                  <a:lnTo>
                    <a:pt x="398" y="78"/>
                  </a:lnTo>
                  <a:lnTo>
                    <a:pt x="396" y="69"/>
                  </a:lnTo>
                  <a:lnTo>
                    <a:pt x="392" y="60"/>
                  </a:lnTo>
                  <a:lnTo>
                    <a:pt x="386" y="53"/>
                  </a:lnTo>
                  <a:lnTo>
                    <a:pt x="381" y="49"/>
                  </a:lnTo>
                  <a:lnTo>
                    <a:pt x="376" y="46"/>
                  </a:lnTo>
                  <a:lnTo>
                    <a:pt x="376" y="46"/>
                  </a:lnTo>
                  <a:lnTo>
                    <a:pt x="369" y="42"/>
                  </a:lnTo>
                  <a:lnTo>
                    <a:pt x="360" y="40"/>
                  </a:lnTo>
                  <a:lnTo>
                    <a:pt x="353" y="38"/>
                  </a:lnTo>
                  <a:lnTo>
                    <a:pt x="345" y="38"/>
                  </a:lnTo>
                  <a:lnTo>
                    <a:pt x="333" y="41"/>
                  </a:lnTo>
                  <a:lnTo>
                    <a:pt x="323" y="43"/>
                  </a:lnTo>
                  <a:lnTo>
                    <a:pt x="323" y="43"/>
                  </a:lnTo>
                  <a:lnTo>
                    <a:pt x="317" y="47"/>
                  </a:lnTo>
                  <a:lnTo>
                    <a:pt x="311" y="52"/>
                  </a:lnTo>
                  <a:lnTo>
                    <a:pt x="306" y="57"/>
                  </a:lnTo>
                  <a:lnTo>
                    <a:pt x="302" y="63"/>
                  </a:lnTo>
                  <a:lnTo>
                    <a:pt x="300" y="70"/>
                  </a:lnTo>
                  <a:lnTo>
                    <a:pt x="297" y="78"/>
                  </a:lnTo>
                  <a:lnTo>
                    <a:pt x="297" y="85"/>
                  </a:lnTo>
                  <a:lnTo>
                    <a:pt x="297" y="95"/>
                  </a:lnTo>
                  <a:lnTo>
                    <a:pt x="297" y="95"/>
                  </a:lnTo>
                  <a:lnTo>
                    <a:pt x="300" y="101"/>
                  </a:lnTo>
                  <a:lnTo>
                    <a:pt x="302" y="107"/>
                  </a:lnTo>
                  <a:lnTo>
                    <a:pt x="306" y="113"/>
                  </a:lnTo>
                  <a:lnTo>
                    <a:pt x="310" y="117"/>
                  </a:lnTo>
                  <a:lnTo>
                    <a:pt x="321" y="124"/>
                  </a:lnTo>
                  <a:lnTo>
                    <a:pt x="333" y="132"/>
                  </a:lnTo>
                  <a:lnTo>
                    <a:pt x="333" y="132"/>
                  </a:lnTo>
                  <a:lnTo>
                    <a:pt x="323" y="136"/>
                  </a:lnTo>
                  <a:lnTo>
                    <a:pt x="316" y="144"/>
                  </a:lnTo>
                  <a:lnTo>
                    <a:pt x="313" y="148"/>
                  </a:lnTo>
                  <a:lnTo>
                    <a:pt x="312" y="152"/>
                  </a:lnTo>
                  <a:lnTo>
                    <a:pt x="311" y="157"/>
                  </a:lnTo>
                  <a:lnTo>
                    <a:pt x="310" y="163"/>
                  </a:lnTo>
                  <a:lnTo>
                    <a:pt x="310" y="163"/>
                  </a:lnTo>
                  <a:lnTo>
                    <a:pt x="311" y="171"/>
                  </a:lnTo>
                  <a:lnTo>
                    <a:pt x="313" y="179"/>
                  </a:lnTo>
                  <a:lnTo>
                    <a:pt x="315" y="189"/>
                  </a:lnTo>
                  <a:lnTo>
                    <a:pt x="315" y="195"/>
                  </a:lnTo>
                  <a:lnTo>
                    <a:pt x="313" y="202"/>
                  </a:lnTo>
                  <a:lnTo>
                    <a:pt x="313" y="202"/>
                  </a:lnTo>
                  <a:lnTo>
                    <a:pt x="315" y="202"/>
                  </a:lnTo>
                  <a:lnTo>
                    <a:pt x="320" y="200"/>
                  </a:lnTo>
                  <a:lnTo>
                    <a:pt x="326" y="195"/>
                  </a:lnTo>
                  <a:lnTo>
                    <a:pt x="326" y="195"/>
                  </a:lnTo>
                  <a:lnTo>
                    <a:pt x="328" y="188"/>
                  </a:lnTo>
                  <a:lnTo>
                    <a:pt x="329" y="181"/>
                  </a:lnTo>
                  <a:lnTo>
                    <a:pt x="329" y="172"/>
                  </a:lnTo>
                  <a:lnTo>
                    <a:pt x="329" y="172"/>
                  </a:lnTo>
                  <a:lnTo>
                    <a:pt x="332" y="176"/>
                  </a:lnTo>
                  <a:lnTo>
                    <a:pt x="333" y="182"/>
                  </a:lnTo>
                  <a:lnTo>
                    <a:pt x="333" y="187"/>
                  </a:lnTo>
                  <a:lnTo>
                    <a:pt x="332" y="192"/>
                  </a:lnTo>
                  <a:lnTo>
                    <a:pt x="332" y="192"/>
                  </a:lnTo>
                  <a:lnTo>
                    <a:pt x="337" y="189"/>
                  </a:lnTo>
                  <a:lnTo>
                    <a:pt x="339" y="187"/>
                  </a:lnTo>
                  <a:lnTo>
                    <a:pt x="342" y="184"/>
                  </a:lnTo>
                  <a:lnTo>
                    <a:pt x="342" y="184"/>
                  </a:lnTo>
                  <a:lnTo>
                    <a:pt x="343" y="176"/>
                  </a:lnTo>
                  <a:lnTo>
                    <a:pt x="343" y="167"/>
                  </a:lnTo>
                  <a:lnTo>
                    <a:pt x="340" y="161"/>
                  </a:lnTo>
                  <a:lnTo>
                    <a:pt x="339" y="156"/>
                  </a:lnTo>
                  <a:lnTo>
                    <a:pt x="339" y="156"/>
                  </a:lnTo>
                  <a:lnTo>
                    <a:pt x="338" y="151"/>
                  </a:lnTo>
                  <a:lnTo>
                    <a:pt x="339" y="146"/>
                  </a:lnTo>
                  <a:lnTo>
                    <a:pt x="343" y="141"/>
                  </a:lnTo>
                  <a:lnTo>
                    <a:pt x="347" y="139"/>
                  </a:lnTo>
                  <a:lnTo>
                    <a:pt x="347" y="139"/>
                  </a:lnTo>
                  <a:lnTo>
                    <a:pt x="359" y="145"/>
                  </a:lnTo>
                  <a:lnTo>
                    <a:pt x="359" y="145"/>
                  </a:lnTo>
                  <a:lnTo>
                    <a:pt x="364" y="149"/>
                  </a:lnTo>
                  <a:lnTo>
                    <a:pt x="371" y="155"/>
                  </a:lnTo>
                  <a:lnTo>
                    <a:pt x="379" y="163"/>
                  </a:lnTo>
                  <a:lnTo>
                    <a:pt x="382" y="168"/>
                  </a:lnTo>
                  <a:lnTo>
                    <a:pt x="385" y="175"/>
                  </a:lnTo>
                  <a:lnTo>
                    <a:pt x="385" y="175"/>
                  </a:lnTo>
                  <a:lnTo>
                    <a:pt x="388" y="182"/>
                  </a:lnTo>
                  <a:lnTo>
                    <a:pt x="390" y="189"/>
                  </a:lnTo>
                  <a:lnTo>
                    <a:pt x="390" y="195"/>
                  </a:lnTo>
                  <a:lnTo>
                    <a:pt x="390" y="202"/>
                  </a:lnTo>
                  <a:lnTo>
                    <a:pt x="387" y="210"/>
                  </a:lnTo>
                  <a:lnTo>
                    <a:pt x="385" y="215"/>
                  </a:lnTo>
                  <a:lnTo>
                    <a:pt x="385" y="215"/>
                  </a:lnTo>
                  <a:lnTo>
                    <a:pt x="380" y="221"/>
                  </a:lnTo>
                  <a:lnTo>
                    <a:pt x="375" y="227"/>
                  </a:lnTo>
                  <a:lnTo>
                    <a:pt x="368" y="231"/>
                  </a:lnTo>
                  <a:lnTo>
                    <a:pt x="359" y="232"/>
                  </a:lnTo>
                  <a:lnTo>
                    <a:pt x="359" y="232"/>
                  </a:lnTo>
                  <a:lnTo>
                    <a:pt x="358" y="232"/>
                  </a:lnTo>
                  <a:lnTo>
                    <a:pt x="358" y="232"/>
                  </a:lnTo>
                  <a:lnTo>
                    <a:pt x="348" y="232"/>
                  </a:lnTo>
                  <a:lnTo>
                    <a:pt x="348" y="232"/>
                  </a:lnTo>
                  <a:lnTo>
                    <a:pt x="339" y="230"/>
                  </a:lnTo>
                  <a:lnTo>
                    <a:pt x="339" y="230"/>
                  </a:lnTo>
                  <a:lnTo>
                    <a:pt x="332" y="227"/>
                  </a:lnTo>
                  <a:lnTo>
                    <a:pt x="332" y="227"/>
                  </a:lnTo>
                  <a:lnTo>
                    <a:pt x="325" y="224"/>
                  </a:lnTo>
                  <a:lnTo>
                    <a:pt x="313" y="216"/>
                  </a:lnTo>
                  <a:lnTo>
                    <a:pt x="301" y="208"/>
                  </a:lnTo>
                  <a:lnTo>
                    <a:pt x="289" y="195"/>
                  </a:lnTo>
                  <a:lnTo>
                    <a:pt x="289" y="195"/>
                  </a:lnTo>
                  <a:lnTo>
                    <a:pt x="273" y="176"/>
                  </a:lnTo>
                  <a:lnTo>
                    <a:pt x="262" y="162"/>
                  </a:lnTo>
                  <a:lnTo>
                    <a:pt x="262" y="162"/>
                  </a:lnTo>
                  <a:lnTo>
                    <a:pt x="268" y="165"/>
                  </a:lnTo>
                  <a:lnTo>
                    <a:pt x="273" y="165"/>
                  </a:lnTo>
                  <a:lnTo>
                    <a:pt x="279" y="165"/>
                  </a:lnTo>
                  <a:lnTo>
                    <a:pt x="279" y="165"/>
                  </a:lnTo>
                  <a:lnTo>
                    <a:pt x="280" y="154"/>
                  </a:lnTo>
                  <a:lnTo>
                    <a:pt x="280" y="143"/>
                  </a:lnTo>
                  <a:lnTo>
                    <a:pt x="280" y="143"/>
                  </a:lnTo>
                  <a:lnTo>
                    <a:pt x="280" y="133"/>
                  </a:lnTo>
                  <a:lnTo>
                    <a:pt x="280" y="133"/>
                  </a:lnTo>
                  <a:lnTo>
                    <a:pt x="277" y="133"/>
                  </a:lnTo>
                  <a:lnTo>
                    <a:pt x="268" y="130"/>
                  </a:lnTo>
                  <a:lnTo>
                    <a:pt x="264" y="129"/>
                  </a:lnTo>
                  <a:lnTo>
                    <a:pt x="259" y="127"/>
                  </a:lnTo>
                  <a:lnTo>
                    <a:pt x="256" y="124"/>
                  </a:lnTo>
                  <a:lnTo>
                    <a:pt x="253" y="121"/>
                  </a:lnTo>
                  <a:lnTo>
                    <a:pt x="253" y="121"/>
                  </a:lnTo>
                  <a:lnTo>
                    <a:pt x="257" y="122"/>
                  </a:lnTo>
                  <a:lnTo>
                    <a:pt x="261" y="123"/>
                  </a:lnTo>
                  <a:lnTo>
                    <a:pt x="266" y="124"/>
                  </a:lnTo>
                  <a:lnTo>
                    <a:pt x="266" y="124"/>
                  </a:lnTo>
                  <a:lnTo>
                    <a:pt x="277" y="123"/>
                  </a:lnTo>
                  <a:lnTo>
                    <a:pt x="281" y="123"/>
                  </a:lnTo>
                  <a:lnTo>
                    <a:pt x="281" y="123"/>
                  </a:lnTo>
                  <a:lnTo>
                    <a:pt x="283" y="112"/>
                  </a:lnTo>
                  <a:lnTo>
                    <a:pt x="283" y="102"/>
                  </a:lnTo>
                  <a:lnTo>
                    <a:pt x="283" y="102"/>
                  </a:lnTo>
                  <a:lnTo>
                    <a:pt x="283" y="92"/>
                  </a:lnTo>
                  <a:lnTo>
                    <a:pt x="283" y="92"/>
                  </a:lnTo>
                  <a:lnTo>
                    <a:pt x="275" y="92"/>
                  </a:lnTo>
                  <a:lnTo>
                    <a:pt x="267" y="91"/>
                  </a:lnTo>
                  <a:lnTo>
                    <a:pt x="267" y="91"/>
                  </a:lnTo>
                  <a:lnTo>
                    <a:pt x="258" y="87"/>
                  </a:lnTo>
                  <a:lnTo>
                    <a:pt x="254" y="85"/>
                  </a:lnTo>
                  <a:lnTo>
                    <a:pt x="252" y="81"/>
                  </a:lnTo>
                  <a:lnTo>
                    <a:pt x="252" y="81"/>
                  </a:lnTo>
                  <a:lnTo>
                    <a:pt x="256" y="82"/>
                  </a:lnTo>
                  <a:lnTo>
                    <a:pt x="266" y="85"/>
                  </a:lnTo>
                  <a:lnTo>
                    <a:pt x="266" y="85"/>
                  </a:lnTo>
                  <a:lnTo>
                    <a:pt x="272" y="85"/>
                  </a:lnTo>
                  <a:lnTo>
                    <a:pt x="278" y="84"/>
                  </a:lnTo>
                  <a:lnTo>
                    <a:pt x="283" y="84"/>
                  </a:lnTo>
                  <a:lnTo>
                    <a:pt x="284" y="82"/>
                  </a:lnTo>
                  <a:lnTo>
                    <a:pt x="284" y="82"/>
                  </a:lnTo>
                  <a:lnTo>
                    <a:pt x="284" y="63"/>
                  </a:lnTo>
                  <a:lnTo>
                    <a:pt x="284" y="63"/>
                  </a:lnTo>
                  <a:lnTo>
                    <a:pt x="285" y="58"/>
                  </a:lnTo>
                  <a:lnTo>
                    <a:pt x="285" y="52"/>
                  </a:lnTo>
                  <a:lnTo>
                    <a:pt x="285" y="52"/>
                  </a:lnTo>
                  <a:lnTo>
                    <a:pt x="281" y="52"/>
                  </a:lnTo>
                  <a:lnTo>
                    <a:pt x="274" y="51"/>
                  </a:lnTo>
                  <a:lnTo>
                    <a:pt x="266" y="47"/>
                  </a:lnTo>
                  <a:lnTo>
                    <a:pt x="262" y="44"/>
                  </a:lnTo>
                  <a:lnTo>
                    <a:pt x="257" y="41"/>
                  </a:lnTo>
                  <a:lnTo>
                    <a:pt x="257" y="41"/>
                  </a:lnTo>
                  <a:lnTo>
                    <a:pt x="256" y="38"/>
                  </a:lnTo>
                  <a:lnTo>
                    <a:pt x="256" y="36"/>
                  </a:lnTo>
                  <a:lnTo>
                    <a:pt x="257" y="31"/>
                  </a:lnTo>
                  <a:lnTo>
                    <a:pt x="257" y="31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37" y="19"/>
                  </a:lnTo>
                  <a:lnTo>
                    <a:pt x="240" y="15"/>
                  </a:lnTo>
                  <a:lnTo>
                    <a:pt x="240" y="13"/>
                  </a:lnTo>
                  <a:lnTo>
                    <a:pt x="240" y="13"/>
                  </a:lnTo>
                  <a:lnTo>
                    <a:pt x="238" y="9"/>
                  </a:lnTo>
                  <a:lnTo>
                    <a:pt x="235" y="6"/>
                  </a:lnTo>
                  <a:lnTo>
                    <a:pt x="231" y="5"/>
                  </a:lnTo>
                  <a:lnTo>
                    <a:pt x="226" y="5"/>
                  </a:lnTo>
                  <a:lnTo>
                    <a:pt x="226" y="5"/>
                  </a:lnTo>
                  <a:lnTo>
                    <a:pt x="221" y="6"/>
                  </a:lnTo>
                  <a:lnTo>
                    <a:pt x="219" y="9"/>
                  </a:lnTo>
                  <a:lnTo>
                    <a:pt x="215" y="13"/>
                  </a:lnTo>
                  <a:lnTo>
                    <a:pt x="188" y="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5" y="24"/>
                  </a:lnTo>
                  <a:lnTo>
                    <a:pt x="165" y="26"/>
                  </a:lnTo>
                  <a:lnTo>
                    <a:pt x="165" y="28"/>
                  </a:lnTo>
                  <a:lnTo>
                    <a:pt x="165" y="28"/>
                  </a:lnTo>
                  <a:lnTo>
                    <a:pt x="165" y="30"/>
                  </a:lnTo>
                  <a:lnTo>
                    <a:pt x="163" y="31"/>
                  </a:lnTo>
                  <a:lnTo>
                    <a:pt x="163" y="31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4" y="44"/>
                  </a:lnTo>
                  <a:lnTo>
                    <a:pt x="154" y="44"/>
                  </a:lnTo>
                  <a:lnTo>
                    <a:pt x="151" y="49"/>
                  </a:lnTo>
                  <a:lnTo>
                    <a:pt x="150" y="53"/>
                  </a:lnTo>
                  <a:lnTo>
                    <a:pt x="150" y="53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51" y="62"/>
                  </a:lnTo>
                  <a:lnTo>
                    <a:pt x="157" y="67"/>
                  </a:lnTo>
                  <a:lnTo>
                    <a:pt x="157" y="68"/>
                  </a:lnTo>
                  <a:lnTo>
                    <a:pt x="157" y="68"/>
                  </a:lnTo>
                  <a:lnTo>
                    <a:pt x="159" y="67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5" y="68"/>
                  </a:lnTo>
                  <a:lnTo>
                    <a:pt x="167" y="64"/>
                  </a:lnTo>
                  <a:lnTo>
                    <a:pt x="167" y="64"/>
                  </a:lnTo>
                  <a:lnTo>
                    <a:pt x="171" y="59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1" y="53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191" y="53"/>
                  </a:lnTo>
                  <a:lnTo>
                    <a:pt x="194" y="55"/>
                  </a:lnTo>
                  <a:lnTo>
                    <a:pt x="194" y="55"/>
                  </a:lnTo>
                  <a:lnTo>
                    <a:pt x="197" y="59"/>
                  </a:lnTo>
                  <a:lnTo>
                    <a:pt x="198" y="64"/>
                  </a:lnTo>
                  <a:lnTo>
                    <a:pt x="198" y="69"/>
                  </a:lnTo>
                  <a:lnTo>
                    <a:pt x="198" y="73"/>
                  </a:lnTo>
                  <a:lnTo>
                    <a:pt x="198" y="73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2" y="69"/>
                  </a:lnTo>
                  <a:lnTo>
                    <a:pt x="186" y="68"/>
                  </a:lnTo>
                  <a:lnTo>
                    <a:pt x="178" y="68"/>
                  </a:lnTo>
                  <a:lnTo>
                    <a:pt x="171" y="69"/>
                  </a:lnTo>
                  <a:lnTo>
                    <a:pt x="171" y="69"/>
                  </a:lnTo>
                  <a:lnTo>
                    <a:pt x="162" y="73"/>
                  </a:lnTo>
                  <a:lnTo>
                    <a:pt x="148" y="78"/>
                  </a:lnTo>
                  <a:lnTo>
                    <a:pt x="148" y="78"/>
                  </a:lnTo>
                  <a:lnTo>
                    <a:pt x="144" y="79"/>
                  </a:lnTo>
                  <a:lnTo>
                    <a:pt x="140" y="79"/>
                  </a:lnTo>
                  <a:lnTo>
                    <a:pt x="138" y="76"/>
                  </a:lnTo>
                  <a:lnTo>
                    <a:pt x="136" y="74"/>
                  </a:lnTo>
                  <a:lnTo>
                    <a:pt x="136" y="74"/>
                  </a:lnTo>
                  <a:lnTo>
                    <a:pt x="136" y="70"/>
                  </a:lnTo>
                  <a:lnTo>
                    <a:pt x="136" y="68"/>
                  </a:lnTo>
                  <a:lnTo>
                    <a:pt x="138" y="65"/>
                  </a:lnTo>
                  <a:lnTo>
                    <a:pt x="138" y="65"/>
                  </a:lnTo>
                  <a:lnTo>
                    <a:pt x="134" y="68"/>
                  </a:lnTo>
                  <a:lnTo>
                    <a:pt x="130" y="70"/>
                  </a:lnTo>
                  <a:lnTo>
                    <a:pt x="128" y="74"/>
                  </a:lnTo>
                  <a:lnTo>
                    <a:pt x="128" y="74"/>
                  </a:lnTo>
                  <a:lnTo>
                    <a:pt x="128" y="79"/>
                  </a:lnTo>
                  <a:lnTo>
                    <a:pt x="129" y="84"/>
                  </a:lnTo>
                  <a:lnTo>
                    <a:pt x="132" y="86"/>
                  </a:lnTo>
                  <a:lnTo>
                    <a:pt x="135" y="89"/>
                  </a:lnTo>
                  <a:lnTo>
                    <a:pt x="135" y="89"/>
                  </a:lnTo>
                  <a:lnTo>
                    <a:pt x="140" y="89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5"/>
                  </a:lnTo>
                  <a:lnTo>
                    <a:pt x="177" y="74"/>
                  </a:lnTo>
                  <a:lnTo>
                    <a:pt x="182" y="75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2" y="80"/>
                  </a:lnTo>
                  <a:lnTo>
                    <a:pt x="194" y="81"/>
                  </a:lnTo>
                  <a:lnTo>
                    <a:pt x="194" y="81"/>
                  </a:lnTo>
                  <a:lnTo>
                    <a:pt x="192" y="85"/>
                  </a:lnTo>
                  <a:lnTo>
                    <a:pt x="189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6" y="86"/>
                  </a:lnTo>
                  <a:lnTo>
                    <a:pt x="172" y="84"/>
                  </a:lnTo>
                  <a:lnTo>
                    <a:pt x="171" y="81"/>
                  </a:lnTo>
                  <a:lnTo>
                    <a:pt x="171" y="81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7" y="89"/>
                  </a:lnTo>
                  <a:lnTo>
                    <a:pt x="167" y="91"/>
                  </a:lnTo>
                  <a:lnTo>
                    <a:pt x="168" y="92"/>
                  </a:lnTo>
                  <a:lnTo>
                    <a:pt x="167" y="95"/>
                  </a:lnTo>
                  <a:lnTo>
                    <a:pt x="167" y="95"/>
                  </a:lnTo>
                  <a:lnTo>
                    <a:pt x="166" y="96"/>
                  </a:lnTo>
                  <a:lnTo>
                    <a:pt x="165" y="98"/>
                  </a:lnTo>
                  <a:lnTo>
                    <a:pt x="160" y="102"/>
                  </a:lnTo>
                  <a:lnTo>
                    <a:pt x="160" y="102"/>
                  </a:lnTo>
                  <a:lnTo>
                    <a:pt x="152" y="106"/>
                  </a:lnTo>
                  <a:lnTo>
                    <a:pt x="148" y="107"/>
                  </a:lnTo>
                  <a:lnTo>
                    <a:pt x="148" y="107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6" y="125"/>
                  </a:lnTo>
                  <a:lnTo>
                    <a:pt x="159" y="130"/>
                  </a:lnTo>
                  <a:lnTo>
                    <a:pt x="161" y="134"/>
                  </a:lnTo>
                  <a:lnTo>
                    <a:pt x="161" y="134"/>
                  </a:lnTo>
                  <a:lnTo>
                    <a:pt x="166" y="133"/>
                  </a:lnTo>
                  <a:lnTo>
                    <a:pt x="175" y="129"/>
                  </a:lnTo>
                  <a:lnTo>
                    <a:pt x="175" y="129"/>
                  </a:lnTo>
                  <a:lnTo>
                    <a:pt x="181" y="124"/>
                  </a:lnTo>
                  <a:lnTo>
                    <a:pt x="184" y="119"/>
                  </a:lnTo>
                  <a:lnTo>
                    <a:pt x="184" y="119"/>
                  </a:lnTo>
                  <a:lnTo>
                    <a:pt x="179" y="130"/>
                  </a:lnTo>
                  <a:lnTo>
                    <a:pt x="176" y="136"/>
                  </a:lnTo>
                  <a:lnTo>
                    <a:pt x="171" y="141"/>
                  </a:lnTo>
                  <a:lnTo>
                    <a:pt x="167" y="145"/>
                  </a:lnTo>
                  <a:lnTo>
                    <a:pt x="167" y="145"/>
                  </a:lnTo>
                  <a:lnTo>
                    <a:pt x="151" y="156"/>
                  </a:lnTo>
                  <a:lnTo>
                    <a:pt x="129" y="168"/>
                  </a:lnTo>
                  <a:lnTo>
                    <a:pt x="116" y="176"/>
                  </a:lnTo>
                  <a:lnTo>
                    <a:pt x="103" y="181"/>
                  </a:lnTo>
                  <a:lnTo>
                    <a:pt x="90" y="186"/>
                  </a:lnTo>
                  <a:lnTo>
                    <a:pt x="76" y="188"/>
                  </a:lnTo>
                  <a:lnTo>
                    <a:pt x="76" y="188"/>
                  </a:lnTo>
                  <a:lnTo>
                    <a:pt x="73" y="187"/>
                  </a:lnTo>
                  <a:lnTo>
                    <a:pt x="68" y="186"/>
                  </a:lnTo>
                  <a:lnTo>
                    <a:pt x="59" y="179"/>
                  </a:lnTo>
                  <a:lnTo>
                    <a:pt x="50" y="173"/>
                  </a:lnTo>
                  <a:lnTo>
                    <a:pt x="45" y="167"/>
                  </a:lnTo>
                  <a:lnTo>
                    <a:pt x="45" y="167"/>
                  </a:lnTo>
                  <a:lnTo>
                    <a:pt x="44" y="167"/>
                  </a:lnTo>
                  <a:lnTo>
                    <a:pt x="42" y="166"/>
                  </a:lnTo>
                  <a:lnTo>
                    <a:pt x="39" y="167"/>
                  </a:lnTo>
                  <a:lnTo>
                    <a:pt x="36" y="170"/>
                  </a:lnTo>
                  <a:lnTo>
                    <a:pt x="36" y="170"/>
                  </a:lnTo>
                  <a:lnTo>
                    <a:pt x="33" y="170"/>
                  </a:lnTo>
                  <a:lnTo>
                    <a:pt x="28" y="170"/>
                  </a:lnTo>
                  <a:lnTo>
                    <a:pt x="21" y="171"/>
                  </a:lnTo>
                  <a:lnTo>
                    <a:pt x="18" y="173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7"/>
                  </a:lnTo>
                  <a:lnTo>
                    <a:pt x="20" y="177"/>
                  </a:lnTo>
                  <a:lnTo>
                    <a:pt x="23" y="176"/>
                  </a:lnTo>
                  <a:lnTo>
                    <a:pt x="28" y="177"/>
                  </a:lnTo>
                  <a:lnTo>
                    <a:pt x="28" y="177"/>
                  </a:lnTo>
                  <a:lnTo>
                    <a:pt x="30" y="178"/>
                  </a:lnTo>
                  <a:lnTo>
                    <a:pt x="28" y="179"/>
                  </a:lnTo>
                  <a:lnTo>
                    <a:pt x="27" y="181"/>
                  </a:lnTo>
                  <a:lnTo>
                    <a:pt x="27" y="183"/>
                  </a:lnTo>
                  <a:lnTo>
                    <a:pt x="27" y="183"/>
                  </a:lnTo>
                  <a:lnTo>
                    <a:pt x="27" y="184"/>
                  </a:lnTo>
                  <a:lnTo>
                    <a:pt x="30" y="187"/>
                  </a:lnTo>
                  <a:lnTo>
                    <a:pt x="36" y="189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9" y="195"/>
                  </a:lnTo>
                  <a:lnTo>
                    <a:pt x="49" y="197"/>
                  </a:lnTo>
                  <a:lnTo>
                    <a:pt x="49" y="197"/>
                  </a:lnTo>
                  <a:lnTo>
                    <a:pt x="41" y="195"/>
                  </a:lnTo>
                  <a:lnTo>
                    <a:pt x="34" y="193"/>
                  </a:lnTo>
                  <a:lnTo>
                    <a:pt x="26" y="189"/>
                  </a:lnTo>
                  <a:lnTo>
                    <a:pt x="26" y="189"/>
                  </a:lnTo>
                  <a:lnTo>
                    <a:pt x="20" y="188"/>
                  </a:lnTo>
                  <a:lnTo>
                    <a:pt x="16" y="188"/>
                  </a:lnTo>
                  <a:lnTo>
                    <a:pt x="15" y="190"/>
                  </a:lnTo>
                  <a:lnTo>
                    <a:pt x="14" y="193"/>
                  </a:lnTo>
                  <a:lnTo>
                    <a:pt x="14" y="193"/>
                  </a:lnTo>
                  <a:lnTo>
                    <a:pt x="12" y="194"/>
                  </a:lnTo>
                  <a:lnTo>
                    <a:pt x="11" y="194"/>
                  </a:lnTo>
                  <a:lnTo>
                    <a:pt x="7" y="197"/>
                  </a:lnTo>
                  <a:lnTo>
                    <a:pt x="5" y="198"/>
                  </a:lnTo>
                  <a:lnTo>
                    <a:pt x="2" y="202"/>
                  </a:lnTo>
                  <a:lnTo>
                    <a:pt x="1" y="205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2" y="210"/>
                  </a:lnTo>
                  <a:lnTo>
                    <a:pt x="6" y="206"/>
                  </a:lnTo>
                  <a:lnTo>
                    <a:pt x="10" y="204"/>
                  </a:lnTo>
                  <a:lnTo>
                    <a:pt x="12" y="203"/>
                  </a:lnTo>
                  <a:lnTo>
                    <a:pt x="12" y="204"/>
                  </a:lnTo>
                  <a:lnTo>
                    <a:pt x="12" y="204"/>
                  </a:lnTo>
                  <a:lnTo>
                    <a:pt x="15" y="209"/>
                  </a:lnTo>
                  <a:lnTo>
                    <a:pt x="18" y="211"/>
                  </a:lnTo>
                  <a:lnTo>
                    <a:pt x="23" y="211"/>
                  </a:lnTo>
                  <a:lnTo>
                    <a:pt x="28" y="211"/>
                  </a:lnTo>
                  <a:lnTo>
                    <a:pt x="39" y="210"/>
                  </a:lnTo>
                  <a:lnTo>
                    <a:pt x="44" y="210"/>
                  </a:lnTo>
                  <a:lnTo>
                    <a:pt x="47" y="210"/>
                  </a:lnTo>
                  <a:lnTo>
                    <a:pt x="47" y="210"/>
                  </a:lnTo>
                  <a:lnTo>
                    <a:pt x="47" y="211"/>
                  </a:lnTo>
                  <a:lnTo>
                    <a:pt x="47" y="211"/>
                  </a:lnTo>
                  <a:lnTo>
                    <a:pt x="44" y="213"/>
                  </a:lnTo>
                  <a:lnTo>
                    <a:pt x="36" y="214"/>
                  </a:lnTo>
                  <a:lnTo>
                    <a:pt x="31" y="215"/>
                  </a:lnTo>
                  <a:lnTo>
                    <a:pt x="26" y="217"/>
                  </a:lnTo>
                  <a:lnTo>
                    <a:pt x="25" y="219"/>
                  </a:lnTo>
                  <a:lnTo>
                    <a:pt x="23" y="221"/>
                  </a:lnTo>
                  <a:lnTo>
                    <a:pt x="25" y="222"/>
                  </a:lnTo>
                  <a:lnTo>
                    <a:pt x="25" y="222"/>
                  </a:lnTo>
                  <a:lnTo>
                    <a:pt x="22" y="225"/>
                  </a:lnTo>
                  <a:lnTo>
                    <a:pt x="20" y="230"/>
                  </a:lnTo>
                  <a:lnTo>
                    <a:pt x="18" y="232"/>
                  </a:lnTo>
                  <a:lnTo>
                    <a:pt x="18" y="236"/>
                  </a:lnTo>
                  <a:lnTo>
                    <a:pt x="20" y="240"/>
                  </a:lnTo>
                  <a:lnTo>
                    <a:pt x="23" y="244"/>
                  </a:lnTo>
                  <a:lnTo>
                    <a:pt x="23" y="244"/>
                  </a:lnTo>
                  <a:lnTo>
                    <a:pt x="25" y="237"/>
                  </a:lnTo>
                  <a:lnTo>
                    <a:pt x="27" y="233"/>
                  </a:lnTo>
                  <a:lnTo>
                    <a:pt x="28" y="232"/>
                  </a:lnTo>
                  <a:lnTo>
                    <a:pt x="31" y="232"/>
                  </a:lnTo>
                  <a:lnTo>
                    <a:pt x="31" y="232"/>
                  </a:lnTo>
                  <a:lnTo>
                    <a:pt x="36" y="232"/>
                  </a:lnTo>
                  <a:lnTo>
                    <a:pt x="39" y="235"/>
                  </a:lnTo>
                  <a:lnTo>
                    <a:pt x="43" y="235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53" y="229"/>
                  </a:lnTo>
                  <a:lnTo>
                    <a:pt x="57" y="226"/>
                  </a:lnTo>
                  <a:lnTo>
                    <a:pt x="64" y="224"/>
                  </a:lnTo>
                  <a:lnTo>
                    <a:pt x="64" y="224"/>
                  </a:lnTo>
                  <a:lnTo>
                    <a:pt x="64" y="226"/>
                  </a:lnTo>
                  <a:lnTo>
                    <a:pt x="66" y="230"/>
                  </a:lnTo>
                  <a:lnTo>
                    <a:pt x="66" y="230"/>
                  </a:lnTo>
                  <a:lnTo>
                    <a:pt x="69" y="231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70" y="232"/>
                  </a:lnTo>
                  <a:lnTo>
                    <a:pt x="69" y="236"/>
                  </a:lnTo>
                  <a:lnTo>
                    <a:pt x="66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5" y="242"/>
                  </a:lnTo>
                  <a:lnTo>
                    <a:pt x="69" y="242"/>
                  </a:lnTo>
                  <a:lnTo>
                    <a:pt x="73" y="241"/>
                  </a:lnTo>
                  <a:lnTo>
                    <a:pt x="75" y="238"/>
                  </a:lnTo>
                  <a:lnTo>
                    <a:pt x="77" y="235"/>
                  </a:lnTo>
                  <a:lnTo>
                    <a:pt x="77" y="235"/>
                  </a:lnTo>
                  <a:lnTo>
                    <a:pt x="79" y="233"/>
                  </a:lnTo>
                  <a:lnTo>
                    <a:pt x="80" y="233"/>
                  </a:lnTo>
                  <a:lnTo>
                    <a:pt x="84" y="233"/>
                  </a:lnTo>
                  <a:lnTo>
                    <a:pt x="84" y="233"/>
                  </a:lnTo>
                  <a:lnTo>
                    <a:pt x="86" y="232"/>
                  </a:lnTo>
                  <a:lnTo>
                    <a:pt x="87" y="231"/>
                  </a:lnTo>
                  <a:lnTo>
                    <a:pt x="87" y="227"/>
                  </a:lnTo>
                  <a:lnTo>
                    <a:pt x="87" y="224"/>
                  </a:lnTo>
                  <a:lnTo>
                    <a:pt x="87" y="221"/>
                  </a:lnTo>
                  <a:lnTo>
                    <a:pt x="89" y="220"/>
                  </a:lnTo>
                  <a:lnTo>
                    <a:pt x="89" y="220"/>
                  </a:lnTo>
                  <a:lnTo>
                    <a:pt x="93" y="216"/>
                  </a:lnTo>
                  <a:lnTo>
                    <a:pt x="98" y="213"/>
                  </a:lnTo>
                  <a:lnTo>
                    <a:pt x="109" y="208"/>
                  </a:lnTo>
                  <a:lnTo>
                    <a:pt x="109" y="208"/>
                  </a:lnTo>
                  <a:lnTo>
                    <a:pt x="108" y="213"/>
                  </a:lnTo>
                  <a:lnTo>
                    <a:pt x="108" y="217"/>
                  </a:lnTo>
                  <a:lnTo>
                    <a:pt x="111" y="224"/>
                  </a:lnTo>
                  <a:lnTo>
                    <a:pt x="138" y="216"/>
                  </a:lnTo>
                  <a:lnTo>
                    <a:pt x="138" y="216"/>
                  </a:lnTo>
                  <a:lnTo>
                    <a:pt x="136" y="210"/>
                  </a:lnTo>
                  <a:lnTo>
                    <a:pt x="138" y="205"/>
                  </a:lnTo>
                  <a:lnTo>
                    <a:pt x="141" y="199"/>
                  </a:lnTo>
                  <a:lnTo>
                    <a:pt x="145" y="193"/>
                  </a:lnTo>
                  <a:lnTo>
                    <a:pt x="145" y="193"/>
                  </a:lnTo>
                  <a:lnTo>
                    <a:pt x="145" y="195"/>
                  </a:lnTo>
                  <a:lnTo>
                    <a:pt x="144" y="202"/>
                  </a:lnTo>
                  <a:lnTo>
                    <a:pt x="144" y="209"/>
                  </a:lnTo>
                  <a:lnTo>
                    <a:pt x="144" y="213"/>
                  </a:lnTo>
                  <a:lnTo>
                    <a:pt x="145" y="214"/>
                  </a:lnTo>
                  <a:lnTo>
                    <a:pt x="172" y="208"/>
                  </a:lnTo>
                  <a:lnTo>
                    <a:pt x="172" y="208"/>
                  </a:lnTo>
                  <a:lnTo>
                    <a:pt x="171" y="204"/>
                  </a:lnTo>
                  <a:lnTo>
                    <a:pt x="171" y="199"/>
                  </a:lnTo>
                  <a:lnTo>
                    <a:pt x="173" y="190"/>
                  </a:lnTo>
                  <a:lnTo>
                    <a:pt x="173" y="190"/>
                  </a:lnTo>
                  <a:lnTo>
                    <a:pt x="176" y="200"/>
                  </a:lnTo>
                  <a:lnTo>
                    <a:pt x="181" y="209"/>
                  </a:lnTo>
                  <a:lnTo>
                    <a:pt x="187" y="216"/>
                  </a:lnTo>
                  <a:lnTo>
                    <a:pt x="191" y="219"/>
                  </a:lnTo>
                  <a:lnTo>
                    <a:pt x="194" y="221"/>
                  </a:lnTo>
                  <a:lnTo>
                    <a:pt x="194" y="221"/>
                  </a:lnTo>
                  <a:lnTo>
                    <a:pt x="209" y="227"/>
                  </a:lnTo>
                  <a:lnTo>
                    <a:pt x="225" y="232"/>
                  </a:lnTo>
                  <a:lnTo>
                    <a:pt x="263" y="243"/>
                  </a:lnTo>
                  <a:lnTo>
                    <a:pt x="263" y="243"/>
                  </a:lnTo>
                  <a:lnTo>
                    <a:pt x="274" y="247"/>
                  </a:lnTo>
                  <a:lnTo>
                    <a:pt x="283" y="251"/>
                  </a:lnTo>
                  <a:lnTo>
                    <a:pt x="283" y="251"/>
                  </a:lnTo>
                  <a:lnTo>
                    <a:pt x="285" y="252"/>
                  </a:lnTo>
                  <a:lnTo>
                    <a:pt x="285" y="253"/>
                  </a:lnTo>
                  <a:lnTo>
                    <a:pt x="284" y="257"/>
                  </a:lnTo>
                  <a:lnTo>
                    <a:pt x="280" y="259"/>
                  </a:lnTo>
                  <a:lnTo>
                    <a:pt x="280" y="259"/>
                  </a:lnTo>
                  <a:lnTo>
                    <a:pt x="285" y="263"/>
                  </a:lnTo>
                  <a:lnTo>
                    <a:pt x="295" y="269"/>
                  </a:lnTo>
                  <a:lnTo>
                    <a:pt x="295" y="269"/>
                  </a:lnTo>
                  <a:lnTo>
                    <a:pt x="301" y="275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1" y="302"/>
                  </a:lnTo>
                  <a:lnTo>
                    <a:pt x="311" y="302"/>
                  </a:lnTo>
                  <a:lnTo>
                    <a:pt x="313" y="311"/>
                  </a:lnTo>
                  <a:lnTo>
                    <a:pt x="313" y="319"/>
                  </a:lnTo>
                  <a:lnTo>
                    <a:pt x="313" y="327"/>
                  </a:lnTo>
                  <a:lnTo>
                    <a:pt x="313" y="330"/>
                  </a:lnTo>
                  <a:lnTo>
                    <a:pt x="312" y="332"/>
                  </a:lnTo>
                  <a:lnTo>
                    <a:pt x="312" y="332"/>
                  </a:lnTo>
                  <a:lnTo>
                    <a:pt x="310" y="334"/>
                  </a:lnTo>
                  <a:lnTo>
                    <a:pt x="307" y="335"/>
                  </a:lnTo>
                  <a:lnTo>
                    <a:pt x="304" y="337"/>
                  </a:lnTo>
                  <a:lnTo>
                    <a:pt x="296" y="339"/>
                  </a:lnTo>
                  <a:lnTo>
                    <a:pt x="299" y="349"/>
                  </a:lnTo>
                  <a:lnTo>
                    <a:pt x="299" y="349"/>
                  </a:lnTo>
                  <a:lnTo>
                    <a:pt x="304" y="349"/>
                  </a:lnTo>
                  <a:lnTo>
                    <a:pt x="309" y="348"/>
                  </a:lnTo>
                  <a:lnTo>
                    <a:pt x="313" y="346"/>
                  </a:lnTo>
                  <a:lnTo>
                    <a:pt x="313" y="346"/>
                  </a:lnTo>
                  <a:lnTo>
                    <a:pt x="312" y="348"/>
                  </a:lnTo>
                  <a:lnTo>
                    <a:pt x="312" y="348"/>
                  </a:lnTo>
                  <a:lnTo>
                    <a:pt x="309" y="354"/>
                  </a:lnTo>
                  <a:lnTo>
                    <a:pt x="307" y="359"/>
                  </a:lnTo>
                  <a:lnTo>
                    <a:pt x="318" y="366"/>
                  </a:lnTo>
                  <a:lnTo>
                    <a:pt x="318" y="366"/>
                  </a:lnTo>
                  <a:lnTo>
                    <a:pt x="323" y="354"/>
                  </a:lnTo>
                  <a:lnTo>
                    <a:pt x="326" y="350"/>
                  </a:lnTo>
                  <a:lnTo>
                    <a:pt x="328" y="348"/>
                  </a:lnTo>
                  <a:lnTo>
                    <a:pt x="328" y="348"/>
                  </a:lnTo>
                  <a:lnTo>
                    <a:pt x="331" y="348"/>
                  </a:lnTo>
                  <a:lnTo>
                    <a:pt x="334" y="349"/>
                  </a:lnTo>
                  <a:lnTo>
                    <a:pt x="339" y="351"/>
                  </a:lnTo>
                  <a:lnTo>
                    <a:pt x="344" y="354"/>
                  </a:lnTo>
                  <a:lnTo>
                    <a:pt x="350" y="359"/>
                  </a:lnTo>
                  <a:lnTo>
                    <a:pt x="355" y="365"/>
                  </a:lnTo>
                  <a:lnTo>
                    <a:pt x="360" y="371"/>
                  </a:lnTo>
                  <a:lnTo>
                    <a:pt x="364" y="378"/>
                  </a:lnTo>
                  <a:lnTo>
                    <a:pt x="364" y="378"/>
                  </a:lnTo>
                  <a:lnTo>
                    <a:pt x="365" y="384"/>
                  </a:lnTo>
                  <a:lnTo>
                    <a:pt x="366" y="391"/>
                  </a:lnTo>
                  <a:lnTo>
                    <a:pt x="366" y="397"/>
                  </a:lnTo>
                  <a:lnTo>
                    <a:pt x="365" y="404"/>
                  </a:lnTo>
                  <a:lnTo>
                    <a:pt x="364" y="410"/>
                  </a:lnTo>
                  <a:lnTo>
                    <a:pt x="361" y="415"/>
                  </a:lnTo>
                  <a:lnTo>
                    <a:pt x="358" y="419"/>
                  </a:lnTo>
                  <a:lnTo>
                    <a:pt x="354" y="421"/>
                  </a:lnTo>
                  <a:lnTo>
                    <a:pt x="354" y="421"/>
                  </a:lnTo>
                  <a:lnTo>
                    <a:pt x="350" y="421"/>
                  </a:lnTo>
                  <a:lnTo>
                    <a:pt x="348" y="420"/>
                  </a:lnTo>
                  <a:lnTo>
                    <a:pt x="339" y="416"/>
                  </a:lnTo>
                  <a:lnTo>
                    <a:pt x="332" y="413"/>
                  </a:lnTo>
                  <a:lnTo>
                    <a:pt x="329" y="413"/>
                  </a:lnTo>
                  <a:lnTo>
                    <a:pt x="327" y="415"/>
                  </a:lnTo>
                  <a:lnTo>
                    <a:pt x="327" y="415"/>
                  </a:lnTo>
                  <a:lnTo>
                    <a:pt x="326" y="416"/>
                  </a:lnTo>
                  <a:lnTo>
                    <a:pt x="322" y="419"/>
                  </a:lnTo>
                  <a:lnTo>
                    <a:pt x="316" y="422"/>
                  </a:lnTo>
                  <a:lnTo>
                    <a:pt x="313" y="425"/>
                  </a:lnTo>
                  <a:lnTo>
                    <a:pt x="311" y="429"/>
                  </a:lnTo>
                  <a:lnTo>
                    <a:pt x="311" y="433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8" y="433"/>
                  </a:lnTo>
                  <a:lnTo>
                    <a:pt x="321" y="431"/>
                  </a:lnTo>
                  <a:lnTo>
                    <a:pt x="323" y="431"/>
                  </a:lnTo>
                  <a:lnTo>
                    <a:pt x="323" y="431"/>
                  </a:lnTo>
                  <a:lnTo>
                    <a:pt x="325" y="432"/>
                  </a:lnTo>
                  <a:lnTo>
                    <a:pt x="325" y="433"/>
                  </a:lnTo>
                  <a:lnTo>
                    <a:pt x="327" y="436"/>
                  </a:lnTo>
                  <a:lnTo>
                    <a:pt x="327" y="436"/>
                  </a:lnTo>
                  <a:lnTo>
                    <a:pt x="328" y="437"/>
                  </a:lnTo>
                  <a:lnTo>
                    <a:pt x="331" y="437"/>
                  </a:lnTo>
                  <a:lnTo>
                    <a:pt x="338" y="437"/>
                  </a:lnTo>
                  <a:lnTo>
                    <a:pt x="344" y="436"/>
                  </a:lnTo>
                  <a:lnTo>
                    <a:pt x="347" y="436"/>
                  </a:lnTo>
                  <a:lnTo>
                    <a:pt x="348" y="437"/>
                  </a:lnTo>
                  <a:lnTo>
                    <a:pt x="348" y="437"/>
                  </a:lnTo>
                  <a:lnTo>
                    <a:pt x="348" y="438"/>
                  </a:lnTo>
                  <a:lnTo>
                    <a:pt x="347" y="438"/>
                  </a:lnTo>
                  <a:lnTo>
                    <a:pt x="343" y="438"/>
                  </a:lnTo>
                  <a:lnTo>
                    <a:pt x="343" y="438"/>
                  </a:lnTo>
                  <a:lnTo>
                    <a:pt x="331" y="441"/>
                  </a:lnTo>
                  <a:lnTo>
                    <a:pt x="326" y="443"/>
                  </a:lnTo>
                  <a:lnTo>
                    <a:pt x="322" y="446"/>
                  </a:lnTo>
                  <a:lnTo>
                    <a:pt x="322" y="446"/>
                  </a:lnTo>
                  <a:lnTo>
                    <a:pt x="322" y="447"/>
                  </a:lnTo>
                  <a:lnTo>
                    <a:pt x="322" y="449"/>
                  </a:lnTo>
                  <a:lnTo>
                    <a:pt x="322" y="449"/>
                  </a:lnTo>
                  <a:lnTo>
                    <a:pt x="320" y="453"/>
                  </a:lnTo>
                  <a:lnTo>
                    <a:pt x="316" y="456"/>
                  </a:lnTo>
                  <a:lnTo>
                    <a:pt x="313" y="459"/>
                  </a:lnTo>
                  <a:lnTo>
                    <a:pt x="312" y="463"/>
                  </a:lnTo>
                  <a:lnTo>
                    <a:pt x="312" y="467"/>
                  </a:lnTo>
                  <a:lnTo>
                    <a:pt x="312" y="467"/>
                  </a:lnTo>
                  <a:lnTo>
                    <a:pt x="313" y="472"/>
                  </a:lnTo>
                  <a:lnTo>
                    <a:pt x="316" y="474"/>
                  </a:lnTo>
                  <a:lnTo>
                    <a:pt x="320" y="478"/>
                  </a:lnTo>
                  <a:lnTo>
                    <a:pt x="320" y="478"/>
                  </a:lnTo>
                  <a:lnTo>
                    <a:pt x="320" y="475"/>
                  </a:lnTo>
                  <a:lnTo>
                    <a:pt x="321" y="472"/>
                  </a:lnTo>
                  <a:lnTo>
                    <a:pt x="322" y="467"/>
                  </a:lnTo>
                  <a:lnTo>
                    <a:pt x="322" y="464"/>
                  </a:lnTo>
                  <a:lnTo>
                    <a:pt x="325" y="464"/>
                  </a:lnTo>
                  <a:lnTo>
                    <a:pt x="325" y="464"/>
                  </a:lnTo>
                  <a:lnTo>
                    <a:pt x="326" y="464"/>
                  </a:lnTo>
                  <a:lnTo>
                    <a:pt x="328" y="465"/>
                  </a:lnTo>
                  <a:lnTo>
                    <a:pt x="329" y="468"/>
                  </a:lnTo>
                  <a:lnTo>
                    <a:pt x="332" y="468"/>
                  </a:lnTo>
                  <a:lnTo>
                    <a:pt x="332" y="468"/>
                  </a:lnTo>
                  <a:lnTo>
                    <a:pt x="334" y="468"/>
                  </a:lnTo>
                  <a:lnTo>
                    <a:pt x="338" y="465"/>
                  </a:lnTo>
                  <a:lnTo>
                    <a:pt x="345" y="458"/>
                  </a:lnTo>
                  <a:lnTo>
                    <a:pt x="353" y="452"/>
                  </a:lnTo>
                  <a:lnTo>
                    <a:pt x="355" y="449"/>
                  </a:lnTo>
                  <a:lnTo>
                    <a:pt x="358" y="449"/>
                  </a:lnTo>
                  <a:lnTo>
                    <a:pt x="358" y="449"/>
                  </a:lnTo>
                  <a:lnTo>
                    <a:pt x="359" y="451"/>
                  </a:lnTo>
                  <a:lnTo>
                    <a:pt x="358" y="452"/>
                  </a:lnTo>
                  <a:lnTo>
                    <a:pt x="353" y="456"/>
                  </a:lnTo>
                  <a:lnTo>
                    <a:pt x="348" y="460"/>
                  </a:lnTo>
                  <a:lnTo>
                    <a:pt x="345" y="463"/>
                  </a:lnTo>
                  <a:lnTo>
                    <a:pt x="344" y="467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3"/>
                  </a:lnTo>
                  <a:lnTo>
                    <a:pt x="349" y="475"/>
                  </a:lnTo>
                  <a:lnTo>
                    <a:pt x="350" y="478"/>
                  </a:lnTo>
                  <a:lnTo>
                    <a:pt x="350" y="478"/>
                  </a:lnTo>
                  <a:lnTo>
                    <a:pt x="352" y="480"/>
                  </a:lnTo>
                  <a:lnTo>
                    <a:pt x="354" y="484"/>
                  </a:lnTo>
                  <a:lnTo>
                    <a:pt x="356" y="486"/>
                  </a:lnTo>
                  <a:lnTo>
                    <a:pt x="360" y="487"/>
                  </a:lnTo>
                  <a:lnTo>
                    <a:pt x="368" y="490"/>
                  </a:lnTo>
                  <a:lnTo>
                    <a:pt x="371" y="490"/>
                  </a:lnTo>
                  <a:lnTo>
                    <a:pt x="371" y="490"/>
                  </a:lnTo>
                  <a:lnTo>
                    <a:pt x="370" y="487"/>
                  </a:lnTo>
                  <a:lnTo>
                    <a:pt x="366" y="484"/>
                  </a:lnTo>
                  <a:lnTo>
                    <a:pt x="363" y="479"/>
                  </a:lnTo>
                  <a:lnTo>
                    <a:pt x="363" y="478"/>
                  </a:lnTo>
                  <a:lnTo>
                    <a:pt x="363" y="475"/>
                  </a:lnTo>
                  <a:lnTo>
                    <a:pt x="363" y="475"/>
                  </a:lnTo>
                  <a:lnTo>
                    <a:pt x="364" y="474"/>
                  </a:lnTo>
                  <a:lnTo>
                    <a:pt x="366" y="475"/>
                  </a:lnTo>
                  <a:lnTo>
                    <a:pt x="369" y="475"/>
                  </a:lnTo>
                  <a:lnTo>
                    <a:pt x="371" y="474"/>
                  </a:lnTo>
                  <a:lnTo>
                    <a:pt x="371" y="474"/>
                  </a:lnTo>
                  <a:lnTo>
                    <a:pt x="371" y="472"/>
                  </a:lnTo>
                  <a:lnTo>
                    <a:pt x="371" y="464"/>
                  </a:lnTo>
                  <a:lnTo>
                    <a:pt x="371" y="460"/>
                  </a:lnTo>
                  <a:lnTo>
                    <a:pt x="372" y="456"/>
                  </a:lnTo>
                  <a:lnTo>
                    <a:pt x="376" y="451"/>
                  </a:lnTo>
                  <a:lnTo>
                    <a:pt x="381" y="445"/>
                  </a:lnTo>
                  <a:lnTo>
                    <a:pt x="381" y="445"/>
                  </a:lnTo>
                  <a:lnTo>
                    <a:pt x="384" y="448"/>
                  </a:lnTo>
                  <a:lnTo>
                    <a:pt x="386" y="449"/>
                  </a:lnTo>
                  <a:lnTo>
                    <a:pt x="391" y="451"/>
                  </a:lnTo>
                  <a:lnTo>
                    <a:pt x="391" y="451"/>
                  </a:lnTo>
                  <a:lnTo>
                    <a:pt x="392" y="452"/>
                  </a:lnTo>
                  <a:lnTo>
                    <a:pt x="393" y="453"/>
                  </a:lnTo>
                  <a:lnTo>
                    <a:pt x="393" y="458"/>
                  </a:lnTo>
                  <a:lnTo>
                    <a:pt x="393" y="464"/>
                  </a:lnTo>
                  <a:lnTo>
                    <a:pt x="393" y="464"/>
                  </a:lnTo>
                  <a:lnTo>
                    <a:pt x="395" y="463"/>
                  </a:lnTo>
                  <a:lnTo>
                    <a:pt x="397" y="459"/>
                  </a:lnTo>
                  <a:lnTo>
                    <a:pt x="399" y="453"/>
                  </a:lnTo>
                  <a:lnTo>
                    <a:pt x="399" y="446"/>
                  </a:lnTo>
                  <a:lnTo>
                    <a:pt x="399" y="446"/>
                  </a:lnTo>
                  <a:lnTo>
                    <a:pt x="402" y="445"/>
                  </a:lnTo>
                  <a:lnTo>
                    <a:pt x="404" y="440"/>
                  </a:lnTo>
                  <a:lnTo>
                    <a:pt x="404" y="440"/>
                  </a:lnTo>
                  <a:lnTo>
                    <a:pt x="406" y="437"/>
                  </a:lnTo>
                  <a:lnTo>
                    <a:pt x="404" y="436"/>
                  </a:lnTo>
                  <a:lnTo>
                    <a:pt x="401" y="432"/>
                  </a:lnTo>
                  <a:lnTo>
                    <a:pt x="399" y="430"/>
                  </a:lnTo>
                  <a:lnTo>
                    <a:pt x="398" y="426"/>
                  </a:lnTo>
                  <a:lnTo>
                    <a:pt x="397" y="420"/>
                  </a:lnTo>
                  <a:lnTo>
                    <a:pt x="397" y="413"/>
                  </a:lnTo>
                  <a:lnTo>
                    <a:pt x="397" y="413"/>
                  </a:lnTo>
                  <a:lnTo>
                    <a:pt x="397" y="410"/>
                  </a:lnTo>
                  <a:lnTo>
                    <a:pt x="396" y="409"/>
                  </a:lnTo>
                  <a:lnTo>
                    <a:pt x="392" y="406"/>
                  </a:lnTo>
                  <a:lnTo>
                    <a:pt x="392" y="406"/>
                  </a:lnTo>
                  <a:lnTo>
                    <a:pt x="390" y="403"/>
                  </a:lnTo>
                  <a:lnTo>
                    <a:pt x="390" y="402"/>
                  </a:lnTo>
                  <a:lnTo>
                    <a:pt x="391" y="402"/>
                  </a:lnTo>
                  <a:lnTo>
                    <a:pt x="391" y="402"/>
                  </a:lnTo>
                  <a:lnTo>
                    <a:pt x="396" y="403"/>
                  </a:lnTo>
                  <a:lnTo>
                    <a:pt x="401" y="403"/>
                  </a:lnTo>
                  <a:lnTo>
                    <a:pt x="406" y="402"/>
                  </a:lnTo>
                  <a:lnTo>
                    <a:pt x="406" y="402"/>
                  </a:lnTo>
                  <a:lnTo>
                    <a:pt x="406" y="387"/>
                  </a:lnTo>
                  <a:lnTo>
                    <a:pt x="407" y="379"/>
                  </a:lnTo>
                  <a:lnTo>
                    <a:pt x="406" y="376"/>
                  </a:lnTo>
                  <a:lnTo>
                    <a:pt x="406" y="376"/>
                  </a:lnTo>
                  <a:lnTo>
                    <a:pt x="401" y="376"/>
                  </a:lnTo>
                  <a:lnTo>
                    <a:pt x="396" y="375"/>
                  </a:lnTo>
                  <a:lnTo>
                    <a:pt x="393" y="373"/>
                  </a:lnTo>
                  <a:lnTo>
                    <a:pt x="391" y="371"/>
                  </a:lnTo>
                  <a:lnTo>
                    <a:pt x="391" y="371"/>
                  </a:lnTo>
                  <a:lnTo>
                    <a:pt x="395" y="371"/>
                  </a:lnTo>
                  <a:lnTo>
                    <a:pt x="399" y="371"/>
                  </a:lnTo>
                  <a:lnTo>
                    <a:pt x="403" y="371"/>
                  </a:lnTo>
                  <a:lnTo>
                    <a:pt x="406" y="368"/>
                  </a:lnTo>
                  <a:lnTo>
                    <a:pt x="406" y="368"/>
                  </a:lnTo>
                  <a:lnTo>
                    <a:pt x="406" y="356"/>
                  </a:lnTo>
                  <a:lnTo>
                    <a:pt x="404" y="348"/>
                  </a:lnTo>
                  <a:lnTo>
                    <a:pt x="404" y="345"/>
                  </a:lnTo>
                  <a:lnTo>
                    <a:pt x="403" y="344"/>
                  </a:lnTo>
                  <a:lnTo>
                    <a:pt x="403" y="344"/>
                  </a:lnTo>
                  <a:lnTo>
                    <a:pt x="398" y="345"/>
                  </a:lnTo>
                  <a:lnTo>
                    <a:pt x="395" y="345"/>
                  </a:lnTo>
                  <a:lnTo>
                    <a:pt x="391" y="344"/>
                  </a:lnTo>
                  <a:lnTo>
                    <a:pt x="387" y="343"/>
                  </a:lnTo>
                  <a:lnTo>
                    <a:pt x="387" y="343"/>
                  </a:lnTo>
                  <a:lnTo>
                    <a:pt x="386" y="341"/>
                  </a:lnTo>
                  <a:lnTo>
                    <a:pt x="385" y="339"/>
                  </a:lnTo>
                  <a:lnTo>
                    <a:pt x="385" y="335"/>
                  </a:lnTo>
                  <a:lnTo>
                    <a:pt x="384" y="333"/>
                  </a:lnTo>
                  <a:lnTo>
                    <a:pt x="384" y="332"/>
                  </a:lnTo>
                  <a:lnTo>
                    <a:pt x="382" y="330"/>
                  </a:lnTo>
                  <a:lnTo>
                    <a:pt x="382" y="330"/>
                  </a:lnTo>
                  <a:lnTo>
                    <a:pt x="375" y="328"/>
                  </a:lnTo>
                  <a:lnTo>
                    <a:pt x="368" y="324"/>
                  </a:lnTo>
                  <a:lnTo>
                    <a:pt x="364" y="321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58" y="308"/>
                  </a:lnTo>
                  <a:lnTo>
                    <a:pt x="364" y="311"/>
                  </a:lnTo>
                  <a:lnTo>
                    <a:pt x="366" y="311"/>
                  </a:lnTo>
                  <a:lnTo>
                    <a:pt x="370" y="310"/>
                  </a:lnTo>
                  <a:lnTo>
                    <a:pt x="371" y="290"/>
                  </a:lnTo>
                  <a:lnTo>
                    <a:pt x="371" y="290"/>
                  </a:lnTo>
                  <a:lnTo>
                    <a:pt x="369" y="290"/>
                  </a:lnTo>
                  <a:lnTo>
                    <a:pt x="364" y="289"/>
                  </a:lnTo>
                  <a:lnTo>
                    <a:pt x="364" y="289"/>
                  </a:lnTo>
                  <a:lnTo>
                    <a:pt x="361" y="286"/>
                  </a:lnTo>
                  <a:lnTo>
                    <a:pt x="359" y="284"/>
                  </a:lnTo>
                  <a:lnTo>
                    <a:pt x="358" y="281"/>
                  </a:lnTo>
                  <a:lnTo>
                    <a:pt x="358" y="281"/>
                  </a:lnTo>
                  <a:lnTo>
                    <a:pt x="360" y="283"/>
                  </a:lnTo>
                  <a:lnTo>
                    <a:pt x="365" y="284"/>
                  </a:lnTo>
                  <a:lnTo>
                    <a:pt x="365" y="284"/>
                  </a:lnTo>
                  <a:lnTo>
                    <a:pt x="370" y="284"/>
                  </a:lnTo>
                  <a:lnTo>
                    <a:pt x="372" y="283"/>
                  </a:lnTo>
                  <a:lnTo>
                    <a:pt x="375" y="260"/>
                  </a:lnTo>
                  <a:lnTo>
                    <a:pt x="375" y="260"/>
                  </a:lnTo>
                  <a:lnTo>
                    <a:pt x="371" y="260"/>
                  </a:lnTo>
                  <a:lnTo>
                    <a:pt x="368" y="259"/>
                  </a:lnTo>
                  <a:lnTo>
                    <a:pt x="364" y="258"/>
                  </a:lnTo>
                  <a:lnTo>
                    <a:pt x="363" y="254"/>
                  </a:lnTo>
                  <a:lnTo>
                    <a:pt x="363" y="253"/>
                  </a:lnTo>
                  <a:lnTo>
                    <a:pt x="363" y="253"/>
                  </a:lnTo>
                  <a:lnTo>
                    <a:pt x="371" y="251"/>
                  </a:lnTo>
                  <a:lnTo>
                    <a:pt x="379" y="247"/>
                  </a:lnTo>
                  <a:lnTo>
                    <a:pt x="385" y="242"/>
                  </a:lnTo>
                  <a:lnTo>
                    <a:pt x="390" y="237"/>
                  </a:lnTo>
                  <a:lnTo>
                    <a:pt x="395" y="231"/>
                  </a:lnTo>
                  <a:lnTo>
                    <a:pt x="398" y="224"/>
                  </a:lnTo>
                  <a:lnTo>
                    <a:pt x="402" y="217"/>
                  </a:lnTo>
                  <a:lnTo>
                    <a:pt x="403" y="210"/>
                  </a:lnTo>
                  <a:lnTo>
                    <a:pt x="403" y="210"/>
                  </a:lnTo>
                  <a:lnTo>
                    <a:pt x="409" y="213"/>
                  </a:lnTo>
                  <a:lnTo>
                    <a:pt x="413" y="213"/>
                  </a:lnTo>
                  <a:lnTo>
                    <a:pt x="415" y="213"/>
                  </a:lnTo>
                  <a:lnTo>
                    <a:pt x="415" y="213"/>
                  </a:lnTo>
                  <a:lnTo>
                    <a:pt x="417" y="204"/>
                  </a:lnTo>
                  <a:lnTo>
                    <a:pt x="417" y="194"/>
                  </a:lnTo>
                  <a:lnTo>
                    <a:pt x="417" y="194"/>
                  </a:lnTo>
                  <a:lnTo>
                    <a:pt x="411" y="193"/>
                  </a:lnTo>
                  <a:lnTo>
                    <a:pt x="408" y="192"/>
                  </a:lnTo>
                  <a:lnTo>
                    <a:pt x="406" y="1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9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Otsikko ja sisältö Teema pieni yläkulma">
  <p:cSld name="4_Otsikko ja sisältö Teema pieni yläkulma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3"/>
          <p:cNvSpPr/>
          <p:nvPr/>
        </p:nvSpPr>
        <p:spPr>
          <a:xfrm>
            <a:off x="10634133" y="1"/>
            <a:ext cx="1557867" cy="1756834"/>
          </a:xfrm>
          <a:custGeom>
            <a:avLst/>
            <a:gdLst/>
            <a:ahLst/>
            <a:cxnLst/>
            <a:rect l="l" t="t" r="r" b="b"/>
            <a:pathLst>
              <a:path w="736" h="830" extrusionOk="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80D3CF"/>
          </a:solidFill>
          <a:ln>
            <a:noFill/>
          </a:ln>
        </p:spPr>
        <p:txBody>
          <a:bodyPr spcFirstLastPara="1" wrap="square" lIns="121862" tIns="60932" rIns="121862" bIns="60932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63"/>
          <p:cNvSpPr txBox="1">
            <a:spLocks noGrp="1"/>
          </p:cNvSpPr>
          <p:nvPr>
            <p:ph type="body" idx="1"/>
          </p:nvPr>
        </p:nvSpPr>
        <p:spPr>
          <a:xfrm>
            <a:off x="577049" y="1881331"/>
            <a:ext cx="10319487" cy="4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051" lvl="0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1pPr>
            <a:lvl2pPr marL="914103" lvl="1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2pPr>
            <a:lvl3pPr marL="1371154" lvl="2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3pPr>
            <a:lvl4pPr marL="1828206" lvl="3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4pPr>
            <a:lvl5pPr marL="2285257" lvl="4" indent="-342789" algn="l">
              <a:spcBef>
                <a:spcPts val="1866"/>
              </a:spcBef>
              <a:spcAft>
                <a:spcPts val="0"/>
              </a:spcAft>
              <a:buSzPts val="1800"/>
              <a:buChar char="•"/>
              <a:defRPr/>
            </a:lvl5pPr>
            <a:lvl6pPr marL="2742308" lvl="5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360" lvl="6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411" lvl="7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3463" lvl="8" indent="-342789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3"/>
          <p:cNvSpPr txBox="1">
            <a:spLocks noGrp="1"/>
          </p:cNvSpPr>
          <p:nvPr>
            <p:ph type="title"/>
          </p:nvPr>
        </p:nvSpPr>
        <p:spPr>
          <a:xfrm>
            <a:off x="577049" y="313788"/>
            <a:ext cx="10319487" cy="129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67"/>
              <a:buFont typeface="Arial Narrow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3"/>
          <p:cNvSpPr txBox="1">
            <a:spLocks noGrp="1"/>
          </p:cNvSpPr>
          <p:nvPr>
            <p:ph type="ftr" idx="11"/>
          </p:nvPr>
        </p:nvSpPr>
        <p:spPr>
          <a:xfrm>
            <a:off x="1583500" y="6497453"/>
            <a:ext cx="3648405" cy="25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4" name="Google Shape;7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72599" y="313787"/>
            <a:ext cx="407327" cy="55931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3"/>
          <p:cNvSpPr txBox="1">
            <a:spLocks noGrp="1"/>
          </p:cNvSpPr>
          <p:nvPr>
            <p:ph type="dt" idx="10"/>
          </p:nvPr>
        </p:nvSpPr>
        <p:spPr>
          <a:xfrm>
            <a:off x="577047" y="6497452"/>
            <a:ext cx="911424" cy="2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3"/>
          <p:cNvSpPr txBox="1">
            <a:spLocks noGrp="1"/>
          </p:cNvSpPr>
          <p:nvPr>
            <p:ph type="sldNum" idx="12"/>
          </p:nvPr>
        </p:nvSpPr>
        <p:spPr>
          <a:xfrm>
            <a:off x="-1" y="6497455"/>
            <a:ext cx="538948" cy="26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800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66" b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r>
              <a:rPr lang="fi-FI"/>
              <a:t>  </a:t>
            </a:r>
            <a:r>
              <a:rPr lang="fi-FI" b="0">
                <a:solidFill>
                  <a:srgbClr val="A5A5A5"/>
                </a:solidFill>
              </a:rPr>
              <a:t>|</a:t>
            </a:r>
            <a:endParaRPr lang="fi-FI" sz="800" b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416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SÄLTÖ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57C5223-96C5-48F2-0596-C259F9BC1E40}"/>
              </a:ext>
            </a:extLst>
          </p:cNvPr>
          <p:cNvGrpSpPr/>
          <p:nvPr userDrawn="1"/>
        </p:nvGrpSpPr>
        <p:grpSpPr>
          <a:xfrm>
            <a:off x="3333485" y="6171777"/>
            <a:ext cx="5525029" cy="524720"/>
            <a:chOff x="3333485" y="6171777"/>
            <a:chExt cx="5525029" cy="524720"/>
          </a:xfrm>
        </p:grpSpPr>
        <p:grpSp>
          <p:nvGrpSpPr>
            <p:cNvPr id="3" name="Ryhmä 40" descr="Logot: Motiva, SYKE, Työ- ja elinkeinoministeriö sekä Ympäristöministeriö">
              <a:extLst>
                <a:ext uri="{FF2B5EF4-FFF2-40B4-BE49-F238E27FC236}">
                  <a16:creationId xmlns:a16="http://schemas.microsoft.com/office/drawing/2014/main" id="{3CF48E5C-0A3E-9A1B-1673-3E4EE3234069}"/>
                </a:ext>
              </a:extLst>
            </p:cNvPr>
            <p:cNvGrpSpPr/>
            <p:nvPr userDrawn="1"/>
          </p:nvGrpSpPr>
          <p:grpSpPr>
            <a:xfrm>
              <a:off x="3333485" y="6171777"/>
              <a:ext cx="5525029" cy="524720"/>
              <a:chOff x="3085424" y="6148040"/>
              <a:chExt cx="5525029" cy="524720"/>
            </a:xfrm>
          </p:grpSpPr>
          <p:pic>
            <p:nvPicPr>
              <p:cNvPr id="5" name="Kuva 30">
                <a:extLst>
                  <a:ext uri="{FF2B5EF4-FFF2-40B4-BE49-F238E27FC236}">
                    <a16:creationId xmlns:a16="http://schemas.microsoft.com/office/drawing/2014/main" id="{6F270F3D-427E-3EFC-17AD-ED2AAA7C3C6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60191" y="6236888"/>
                <a:ext cx="1050262" cy="315668"/>
              </a:xfrm>
              <a:prstGeom prst="rect">
                <a:avLst/>
              </a:prstGeom>
            </p:spPr>
          </p:pic>
          <p:pic>
            <p:nvPicPr>
              <p:cNvPr id="6" name="Kuva 31">
                <a:extLst>
                  <a:ext uri="{FF2B5EF4-FFF2-40B4-BE49-F238E27FC236}">
                    <a16:creationId xmlns:a16="http://schemas.microsoft.com/office/drawing/2014/main" id="{34F7DBFE-88DF-A2CA-221F-1A8B98247B5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43809" y="6148040"/>
                <a:ext cx="1615318" cy="524720"/>
              </a:xfrm>
              <a:prstGeom prst="rect">
                <a:avLst/>
              </a:prstGeom>
            </p:spPr>
          </p:pic>
          <p:pic>
            <p:nvPicPr>
              <p:cNvPr id="7" name="Picture 10" descr="A picture containing drawing, clock&#10;&#10;Description automatically generated">
                <a:extLst>
                  <a:ext uri="{FF2B5EF4-FFF2-40B4-BE49-F238E27FC236}">
                    <a16:creationId xmlns:a16="http://schemas.microsoft.com/office/drawing/2014/main" id="{14330F7B-0C23-058B-8E71-0AD45E47AED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/>
              <a:stretch>
                <a:fillRect/>
              </a:stretch>
            </p:blipFill>
            <p:spPr>
              <a:xfrm>
                <a:off x="3085424" y="6274296"/>
                <a:ext cx="1009501" cy="27222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526FFE2-8C27-730D-ECAE-BDB703FAF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7647" y="6279350"/>
              <a:ext cx="1093159" cy="290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5086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15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D669B-29C8-A4EB-2D71-CF37716F9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171" y="571501"/>
            <a:ext cx="10827659" cy="983513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FAB5EF-9BBB-35DD-308E-C70BAB11BDF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2171" y="1714501"/>
            <a:ext cx="10827659" cy="411480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r>
              <a:rPr lang="fi-FI"/>
              <a:t> </a:t>
            </a:r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89B0F09-8B74-5048-A35E-DD91870C4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9326" y="6055470"/>
            <a:ext cx="1933575" cy="5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_otsikko ja kaksi eri 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169C76-75C3-4858-8D2F-9522C018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6477000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A22C10-E2F5-43A4-AD17-D8BF3FF4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7595-28BA-4E10-BA3E-57343DDF2A4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iSu-logo (Kiertotalous-Suomi)">
            <a:extLst>
              <a:ext uri="{FF2B5EF4-FFF2-40B4-BE49-F238E27FC236}">
                <a16:creationId xmlns:a16="http://schemas.microsoft.com/office/drawing/2014/main" id="{FCCC5F5C-8FE8-4172-92E1-736F4BB43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5805" y="327783"/>
            <a:ext cx="1771135" cy="722983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9E6058E-B87C-44F6-B1E5-E143D14D7FF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07188" y="1690689"/>
            <a:ext cx="3733641" cy="428823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670CF1F6-DFB2-480D-8324-CAEABA6827FD}"/>
              </a:ext>
            </a:extLst>
          </p:cNvPr>
          <p:cNvSpPr/>
          <p:nvPr userDrawn="1"/>
        </p:nvSpPr>
        <p:spPr>
          <a:xfrm>
            <a:off x="0" y="6010275"/>
            <a:ext cx="12191999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7AD388-C5A7-9E29-154A-2809593B3C61}"/>
              </a:ext>
            </a:extLst>
          </p:cNvPr>
          <p:cNvGrpSpPr/>
          <p:nvPr userDrawn="1"/>
        </p:nvGrpSpPr>
        <p:grpSpPr>
          <a:xfrm>
            <a:off x="3331817" y="6264544"/>
            <a:ext cx="5526697" cy="321983"/>
            <a:chOff x="3331817" y="6264544"/>
            <a:chExt cx="5526697" cy="321983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06D9870-C383-8053-6BF0-D9F0129498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08252" y="6267701"/>
              <a:ext cx="1050262" cy="31566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8A68E817-77F7-3122-0E0B-8542FB22BAE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9536" t="18597" r="10123" b="20556"/>
            <a:stretch/>
          </p:blipFill>
          <p:spPr>
            <a:xfrm>
              <a:off x="6149266" y="6264544"/>
              <a:ext cx="1308770" cy="321983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AFECEC6-924A-9684-35A9-828E6DDD94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694568" y="6279532"/>
              <a:ext cx="1099317" cy="292006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63342A1A-E034-DB24-341E-62F6B1C422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10850" t="17968" r="10036" b="17864"/>
            <a:stretch/>
          </p:blipFill>
          <p:spPr>
            <a:xfrm>
              <a:off x="3331817" y="6275707"/>
              <a:ext cx="1032916" cy="299656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F9DDFA68-8266-F03E-9E34-D7EE405B3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33742"/>
            <a:ext cx="9094694" cy="90414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2880"/>
              </a:lnSpc>
              <a:defRPr sz="2400">
                <a:solidFill>
                  <a:srgbClr val="002F6C"/>
                </a:solidFill>
              </a:defRPr>
            </a:lvl1pPr>
          </a:lstStyle>
          <a:p>
            <a:r>
              <a:rPr lang="fi-FI"/>
              <a:t>Tähän kirjoitetaan otsikko</a:t>
            </a:r>
          </a:p>
        </p:txBody>
      </p:sp>
    </p:spTree>
    <p:extLst>
      <p:ext uri="{BB962C8B-B14F-4D97-AF65-F5344CB8AC3E}">
        <p14:creationId xmlns:p14="http://schemas.microsoft.com/office/powerpoint/2010/main" val="278922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line headline+one paragraph" type="tx">
  <p:cSld name="1_One line headline+one paragraph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title"/>
          </p:nvPr>
        </p:nvSpPr>
        <p:spPr>
          <a:xfrm>
            <a:off x="648000" y="451200"/>
            <a:ext cx="10839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1"/>
          </p:nvPr>
        </p:nvSpPr>
        <p:spPr>
          <a:xfrm>
            <a:off x="676800" y="1492800"/>
            <a:ext cx="108393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3pPr>
            <a:lvl4pPr marL="1828800" lvl="3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100"/>
              <a:buChar char="•"/>
              <a:defRPr sz="2100"/>
            </a:lvl9pPr>
          </a:lstStyle>
          <a:p>
            <a:endParaRPr/>
          </a:p>
        </p:txBody>
      </p:sp>
      <p:pic>
        <p:nvPicPr>
          <p:cNvPr id="128" name="Google Shape;12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6400" y="6226600"/>
            <a:ext cx="1383500" cy="277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1"/>
          <p:cNvCxnSpPr/>
          <p:nvPr/>
        </p:nvCxnSpPr>
        <p:spPr>
          <a:xfrm>
            <a:off x="676400" y="1171200"/>
            <a:ext cx="10839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844928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 3" type="obj">
  <p:cSld name="1_Otsikko ja sisältö 3">
    <p:bg>
      <p:bgPr>
        <a:solidFill>
          <a:srgbClr val="ECC7C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32"/>
          <p:cNvGrpSpPr/>
          <p:nvPr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2" name="Google Shape;132;p32"/>
            <p:cNvSpPr/>
            <p:nvPr/>
          </p:nvSpPr>
          <p:spPr>
            <a:xfrm>
              <a:off x="11141076" y="4883150"/>
              <a:ext cx="1022350" cy="1960563"/>
            </a:xfrm>
            <a:custGeom>
              <a:avLst/>
              <a:gdLst/>
              <a:ahLst/>
              <a:cxnLst/>
              <a:rect l="l" t="t" r="r" b="b"/>
              <a:pathLst>
                <a:path w="2857" h="5471" extrusionOk="0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28576" y="4464050"/>
              <a:ext cx="2552700" cy="2379663"/>
            </a:xfrm>
            <a:custGeom>
              <a:avLst/>
              <a:gdLst/>
              <a:ahLst/>
              <a:cxnLst/>
              <a:rect l="l" t="t" r="r" b="b"/>
              <a:pathLst>
                <a:path w="7125" h="6640" extrusionOk="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2"/>
            <p:cNvSpPr/>
            <p:nvPr/>
          </p:nvSpPr>
          <p:spPr>
            <a:xfrm>
              <a:off x="10233026" y="14288"/>
              <a:ext cx="1930400" cy="1779588"/>
            </a:xfrm>
            <a:custGeom>
              <a:avLst/>
              <a:gdLst/>
              <a:ahLst/>
              <a:cxnLst/>
              <a:rect l="l" t="t" r="r" b="b"/>
              <a:pathLst>
                <a:path w="5391" h="4964" extrusionOk="0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20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0" name="Google Shape;14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9620" y="6124534"/>
            <a:ext cx="1463455" cy="456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45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+ 1 palsta">
  <p:cSld name="1_Otsikko + 1 palst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69585"/>
            <a:ext cx="10515600" cy="3703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>
                <a:solidFill>
                  <a:srgbClr val="180F7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93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">
  <p:cSld name="1_Väliotsikkodia">
    <p:bg>
      <p:bgPr>
        <a:solidFill>
          <a:schemeClr val="accent6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6" y="5122844"/>
            <a:ext cx="4980973" cy="1735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3"/>
          <p:cNvSpPr txBox="1">
            <a:spLocks noGrp="1"/>
          </p:cNvSpPr>
          <p:nvPr>
            <p:ph type="ctrTitle"/>
          </p:nvPr>
        </p:nvSpPr>
        <p:spPr>
          <a:xfrm>
            <a:off x="867512" y="2235200"/>
            <a:ext cx="87908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4800"/>
              <a:buFont typeface="Arial"/>
              <a:buNone/>
              <a:defRPr sz="4800" b="1" i="0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29"/>
            <a:ext cx="1566673" cy="705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136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Tyhjä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06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 + kuva">
  <p:cSld name="Teksti + kuva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1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920932" cy="1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200"/>
              <a:buFont typeface="Arial"/>
              <a:buNone/>
              <a:defRPr sz="3200">
                <a:solidFill>
                  <a:srgbClr val="180F7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839788" y="2247254"/>
            <a:ext cx="4920932" cy="42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11028" y="5122845"/>
            <a:ext cx="4980972" cy="173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9356" y="5893730"/>
            <a:ext cx="1566672" cy="70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3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etusdia">
  <p:cSld name="Lopetusdia">
    <p:bg>
      <p:bgPr>
        <a:solidFill>
          <a:srgbClr val="180F70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ctrTitle"/>
          </p:nvPr>
        </p:nvSpPr>
        <p:spPr>
          <a:xfrm>
            <a:off x="867512" y="2548410"/>
            <a:ext cx="914516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7513" y="416309"/>
            <a:ext cx="2544640" cy="1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86751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388503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79692" y="5124082"/>
            <a:ext cx="2771775" cy="1311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87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0F70"/>
              </a:buClr>
              <a:buSzPts val="3400"/>
              <a:buFont typeface="Arial"/>
              <a:buNone/>
              <a:defRPr sz="3400" b="1" i="0" u="none" strike="noStrike" cap="none">
                <a:solidFill>
                  <a:srgbClr val="180F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80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  <p:sldLayoutId id="2147483704" r:id="rId41"/>
    <p:sldLayoutId id="2147483705" r:id="rId42"/>
    <p:sldLayoutId id="2147483706" r:id="rId43"/>
    <p:sldLayoutId id="2147483707" r:id="rId44"/>
    <p:sldLayoutId id="2147483708" r:id="rId45"/>
    <p:sldLayoutId id="2147483709" r:id="rId46"/>
    <p:sldLayoutId id="2147483710" r:id="rId47"/>
    <p:sldLayoutId id="2147483711" r:id="rId48"/>
    <p:sldLayoutId id="2147483712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9676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268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64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3226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88584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51784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4998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960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3803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4472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50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13481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1895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41821" TargetMode="External"/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93759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0363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966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hyperlink" Target="https://sitoumus2050.fi/kiertotalouden-green-deal-sitoumukset#/details/92979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882529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6381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0383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11325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945129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itoumus2050.fi/kiertotalouden-green-deal-sitoumukset#/details/892668" TargetMode="External"/><Relationship Id="rId5" Type="http://schemas.microsoft.com/office/2007/relationships/hdphoto" Target="../media/hdphoto1.wdp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s://sitoumus2050.fi/kiertotalouden-green-deal-sitoumukset#/details/893112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oumus2050.fi/kiertotalouden-green-deal-sitoumukset#/details/936838" TargetMode="External"/><Relationship Id="rId3" Type="http://schemas.openxmlformats.org/officeDocument/2006/relationships/image" Target="../media/image37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37E892-FBF6-EB2C-BBE7-5AD3B8F42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7511" y="2235200"/>
            <a:ext cx="9111757" cy="2387600"/>
          </a:xfrm>
        </p:spPr>
        <p:txBody>
          <a:bodyPr/>
          <a:lstStyle/>
          <a:p>
            <a:r>
              <a:rPr lang="fi-FI" dirty="0"/>
              <a:t>Me olemme mukana kiertotalouden green dealissa</a:t>
            </a:r>
          </a:p>
        </p:txBody>
      </p:sp>
    </p:spTree>
    <p:extLst>
      <p:ext uri="{BB962C8B-B14F-4D97-AF65-F5344CB8AC3E}">
        <p14:creationId xmlns:p14="http://schemas.microsoft.com/office/powerpoint/2010/main" val="1733900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panostamaan teollisten sivuvirtojen jatkojalostukseen tähtäävään tutkimus- ja kehittämis-toimintaan tavoitteena sivuvirtoihin perustuvien tuotteiden tai ratkaisujen kaupallistuminen.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Lisäksi Metsä Group sitoutuu vähentämään polttoon perus-tuvan bioenergian tuotantoa tehtaillaan.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Kaupallistamme kolme uutta ja volyymiltaan merkittävää sivuvirtaan perustuvan tuotetta tai ratkaisua 2035 mennessä. </a:t>
            </a:r>
            <a:r>
              <a:rPr lang="fi-FI" sz="1600" dirty="0">
                <a:solidFill>
                  <a:schemeClr val="tx1"/>
                </a:solidFill>
              </a:rPr>
              <a:t>Tuote tai ratkaisu voidaan tuoda markkinoille Metsä Groupin tai kumppanimme toimesta niin, että Metsä Groupilla on ollut merkittävä rooli.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sivuvirtojen polttoon perustuvaa bioenergian vuosituotantoa asteittain siten, että vuoden 2035 luku on 1000 GWh pienempi kuin vuoden 2025 luku.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Esimerkkejä sivuvirroista ovat ligniini, sahanpuru, kuoret, tuhkat, lietteet ja bio-CO</a:t>
            </a:r>
            <a:r>
              <a:rPr lang="fi-FI" sz="1600" kern="100" baseline="-25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Uudet niistä jalostettavat tuotteet voivat olla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esimerkiksi kemikaaleja tai polttoaineita rakentamisen, maatalouden, liikenteen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tai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kosmetiikan</a:t>
            </a: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sovelluksiin.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Korvaamme polttoon perustuvan bioenergian tuotantoa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sähkökattiloilla ja vähennämme energian-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tuotannon tarvetta esimerkiksi lämmön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talteenotolla ja lämpöpumpuilla </a:t>
            </a:r>
            <a:br>
              <a:rPr lang="fi-FI" sz="1600" dirty="0"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hukkalämmöistä.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Metsä Group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E6858744-9075-CD10-0821-A02A2B520CD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AEC9EBBB-D55B-1247-3DDE-16BC006C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5A7970-B0FA-1B8C-AECA-C3D27F5C4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E8BB62C-404A-5377-647C-5E55A41D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71B63BA-E371-04A8-AB0B-869D7A04F0A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339FC5B4-62F9-F004-E5C0-F6700C8C1CF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39452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406768"/>
            <a:ext cx="4489575" cy="414242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rakennetun ympäristön resurssiviisautta</a:t>
            </a:r>
            <a:r>
              <a:rPr lang="fi-FI" sz="180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Maankäytön suunnittelussa ja kaupungin infrarakentamisessa otetaan käyttöön uusia kiertotaloutta tukevia toimintatapoja. Lisäksi pyritään tunnistamaan vajaakäytöllä olevat tilat ja löytämään niille tehokkaampaa käyttöä.</a:t>
            </a:r>
            <a:endParaRPr lang="fi-FI" sz="180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406768"/>
            <a:ext cx="6477232" cy="414242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Yhtiömuotoisten asuinrakentamisen hankkeidemme tonttien luovutuksissa 75 prosentissa on käytössä kiertotalouskriteerit.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isoissa kilpailutetuissa katu-urakoissamme on käytössä kiertotalouskriteerit.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cs typeface="Calibri" panose="020F0502020204030204" pitchFamily="34" charset="0"/>
              </a:rPr>
              <a:t>Lisäämme kaupungin kiinteistöjen käyttöastetta ja tilatehokkuutta.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Otamme </a:t>
            </a: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käyttöön kiertotalouspisteytyksen tontinluovutuksissa ja isommissa katu-urakoissa. Tavoitteenamme on vähentää neitseellisten materiaalien käyttöä, lisätä kiertotaloutta ja vähentää työmaan päästöjä. 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Ohjaamme kaupungin omaa julkista rakentamista huomioimaan kiertotaloutta tukevat ratkaisut. </a:t>
            </a:r>
            <a:r>
              <a:rPr lang="fi-FI" sz="16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T</a:t>
            </a: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avoitteenamme on lisätä omien rakennusten ja tilojen todellista käyttöastetta ja </a:t>
            </a:r>
            <a:b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tilatehokkuutta merkittävästi.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Nokian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45ADADD4-E391-B34A-8415-DDE6DAAA3F2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526AAE2-AF6F-7970-1740-0A5EB96A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2B14DE32-2BCC-3918-E90D-85A60668F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ECDA6A0E-4C23-1F74-08A3-DC92A1D983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1A673947-D1E8-1E57-5865-7B7E1AA946E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731781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Sitoudumme edistämään kiertotalouden mukaisia LVI-suunnittelu- ja toteutusratkaisuja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asiakashankkeissa. Tavoitteena on varmistaa 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kestävä, joustava ja kehittyvä rakennus- ja infrastruktuuriympäristö.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283240"/>
            <a:ext cx="6573584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kaikissa hankkeissa laajan materiaalikartoituksen ilmanvaihtokoneiden osien uudelleenkäytön lisäämiseksi.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osien uudelleenkäyttöä niin, että 80 prosentissa yrityksen projekteista käytettäisiin uudelleenkäytettyjä osia nykyisen 20 prosentin sijaan.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Luomme digitaalisesti tuetun markkinapaikan käytetyille ja edelleen käyttökelpoisille ilmanvaihtokoneiden osille uudelleenkäytön edistämiseksi yhteistyössä kumppaniverkoston kanssa.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Materiaalikartoituksella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tunnistamme käyttökelpoiset osat, pilotoimme uudelleenkäyttöä projekteissa ja seuraamme uudelleenkäytön vaikutuksia ympäristökuormaan. </a:t>
            </a: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nolla_E</a:t>
            </a:r>
            <a:endParaRPr lang="fi-FI" sz="4000" b="1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68DDBC1A-3F3B-28CA-2993-DB40601E397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ACEBE5E-08A8-D8BF-D0F2-F892E3BCF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A66046F-CAEF-B253-CA5E-8DBF6FF994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5B195706-216C-6CE4-BCB0-84D30F9433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FCB1A3E7-DEC8-D74B-79CF-56435C28E1A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FF242529-C9F6-FBD6-66BE-08059ADA4EA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15085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tuotteidemme hiilijalanjäljen pienentämiseen korvaamalla tuotannossamme neitseellisistä ja fossiilisista materiaaleista valmistetut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raaka-aineet kierrätetyillä ja uusiutuvilla raaka-aineilla sekä tuomalla markkinoille muovituotteita, jotka on valmistettu näistä vaihtoehtoisista raaka-aineista.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valmistuksessa käytettyjen kierrätettyjen ja uusiutuvien raaka-aineiden osuutta nykyisestä noin 16 prosentista 85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Pienennämme kiertotalouden mukaisten tuotteiden avulla suhteellista hiilijalanjälkeä tuotettua kiloa kohden 75 prosenttia nykyisestä.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kiertotalouden mukaisten tuotteiden tarjontaa markkinoilla mm. lanseeraamalla uusia innovaatioita kierrätysmuovista tai uusiutuvista materiaaleista sekä laajentamalla kierrätys- ja uusiutuvia materiaaleja olemassa oleviin tuotesarjoihin.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Edistämme tutkimushankkeilla uusien menetelmien ja raaka-aineratkaisujen löytämistä, jotta uusien kiertotalous-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tuotteiden hiilijalanjälki on pienempi kuin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neitseellisestä polypropeenista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valmistettujen tuotteiden.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Orthex-konserni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Kestävä kulutus ja liiketoiminta">
            <a:extLst>
              <a:ext uri="{FF2B5EF4-FFF2-40B4-BE49-F238E27FC236}">
                <a16:creationId xmlns:a16="http://schemas.microsoft.com/office/drawing/2014/main" id="{F05AE0D5-83C2-73DB-387F-DDF6E3FCE10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13664BD7-1FFC-33BC-A8E0-C1F5C40B3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6FC601D2-F609-BFA5-48FA-70783F8CE5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D4ED18FC-75AA-270B-FC79-DF219CE2FC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BF47175-D936-BBDD-776E-8343AC3F26B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4BD1027-D0EF-D3AF-2798-B0A1DBD7F157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862989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4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auttamaan alueen kuntia ja toimijoita heidän </a:t>
            </a: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green deal </a:t>
            </a:r>
            <a:b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sitoumustensa valmistelussa sekä toteuttamisessa alueellisella kotipesä-toiminnalla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. Tuemme strategisella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tasolla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alueen toimijoita kiertotaloussiirtymän edistämisessä sekä EU-rahan saamisessa kiertotalous-hankkeisiin.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Maakuntamme 23 kunnasta ainakin 12 kuntaa sekä viisi muuta toimijaa ovat laatineet omat green deal -sitoumuksensa.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Sitoutamme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11 kuntaa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alueelliseen maamassakoordinaatioon, jolla halutaan vähentää neitseellisten materiaalien käyttöä ja hiilidioksidipäästöjä sekä kustannuksia.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uusiutuvan energian energiayhteisöjen määrää Pirkanmaalla nykyisestä 41:stä 120:een.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Perustamme alueellisen kiertotalouden kotipesän tukemaan kuntia ja muita toimijoita sitoumusten valmistelussa ja toteutuksessa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 sekä toimenpiteiden pilotoinnissa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Luomme alueellisen massakoordinaation toimintamallin ml. massakoordinaation foorumi sekä hallinnan ja seurannan työkalut.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Rahoitamme energiayhteisöhankkeita mm. EAKR-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rahoituksen avulla sekä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tarjoamme konkreettista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tukea hankekonsortioiden syntymiseen, 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verkostoitumiseen ja rahoitus-</a:t>
            </a:r>
            <a:b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hakemusten valmisteluun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  <a:endParaRPr lang="fi-FI" sz="1600" dirty="0">
              <a:latin typeface="+mn-lt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Pirkanmaan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94367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13030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tehostamaan vajaakäyttöisten tilojemme käyttöä sekä  edistämään maamassojen kiertoa </a:t>
            </a:r>
            <a:r>
              <a:rPr lang="fi-FI" sz="1800" dirty="0">
                <a:effectLst/>
                <a:latin typeface="+mn-lt"/>
              </a:rPr>
              <a:t>kaavoituksen, suunnittelun ja yhteistyön keinoin. Tavoitteenamme on kestävä kasvu kiertotalouden avulla.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51231" y="1324084"/>
            <a:ext cx="6353776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kaupungin omien rakennusten ja tilojen todellista käyttöastetta 25 prosenttiin vuoteen 2035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Kasvatamme merkittävästi maamassojen hallinnan hiilikädenjälkeä kaavoituskohteiden toteutusvaihtoehtojen välisen tarkastelun kautta.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Tilojen käyttöasteen kasvua haemme lisäämällä kaupungin omistamien tilojen käyttöä normaalin käyttöajan ulkopuolella sekä tehostamalla toimistotilojen käyttöä entisestään.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(Maamassojen hallinnan toimenpiteitä ovat) mm. kaupungin omien maankaatopaikkojen sekä välivarastointi- ja jalostusalueiden kaavoittaminen, esirakentamisen aikatauluttaminen sekä kiertotalousyhteistyön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kehittäminen naapurikuntien ja alueellisen </a:t>
            </a:r>
            <a:b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jätehuoltoyhtiön kanssa.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Porvoon kaupunki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4325154-1DA7-622F-16A6-12E9E1F04289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CAD8656-D8E0-5A16-089A-ABD9C83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4A028B6-30C9-E837-3246-BE0367ED40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C322F5B-10F4-6EC4-30F7-BA30B639613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B38D9A0-CA30-3992-FE3F-AF321D3EA522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8640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549166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chemeClr val="tx1"/>
                </a:solidFill>
                <a:effectLst/>
                <a:latin typeface="+mn-lt"/>
              </a:rPr>
              <a:t>Sitoudumme lisäämään maa- ja kiviainesten kiertoa, edistämään kiertotaloutta purkuprojekteissa sekä minimoimaan ostoenergian määrän. </a:t>
            </a:r>
            <a:endParaRPr lang="fi-FI" sz="18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solidFill>
                  <a:schemeClr val="tx1"/>
                </a:solidFill>
              </a:rPr>
              <a:t>Sisällytämme sitoumuksen toimenpiteet osaksi hiilineutraaliusohjelmamme, jonka puitteissa seuraamme niiden toteutusta.</a:t>
            </a:r>
            <a:r>
              <a:rPr lang="fi-FI" sz="1800" dirty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fi-FI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69170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b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(tarkennetaan lähtötietojen tarkennuttua)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maa- ja kiviaineksista hyödynnetään kohteelta kohteelle.</a:t>
            </a: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purkuprojekteista toteuttaa kiertotaloustavoitteet.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80 % projektille asetettu ostoenergian minimoinnin tavoite on saavutettu.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Otamme massatyökalun käyttöön kaikissa hankkeissa vuodesta 2026 alkaen ja johdamme massakoordinointia tiedolla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</a:rPr>
              <a:t>Teemme kiertotalouskartoitukset kaikissa purkuprojekteissa ja asetamme kunnianhimoiset tavoitteet rakenteiden säilyttämiselle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ja materiaalien uudelleenkäytölle.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chemeClr val="tx1"/>
                </a:solidFill>
              </a:rPr>
              <a:t>Selvitämme energiasuunnittelussa kohdekohtaisesti kiinteistön kokonaisuuden ja elinkaaren näkökulmasta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kannattavimmat ratkaisut ja toteutamme </a:t>
            </a:r>
            <a:br>
              <a:rPr lang="fi-FI" sz="1600" dirty="0">
                <a:solidFill>
                  <a:schemeClr val="tx1"/>
                </a:solidFill>
              </a:rPr>
            </a:br>
            <a:r>
              <a:rPr lang="fi-FI" sz="1600" dirty="0">
                <a:solidFill>
                  <a:schemeClr val="tx1"/>
                </a:solidFill>
              </a:rPr>
              <a:t>ne </a:t>
            </a:r>
            <a:r>
              <a:rPr lang="fi-FI" sz="1600" dirty="0">
                <a:latin typeface="+mn-lt"/>
              </a:rPr>
              <a:t>(esim. aurinko, maalämpö, hukka-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energia, matalalämmitys).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Pääkaupunkiseudun Kaupunkiliikenne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958FB711-DEFF-270A-B085-0E6AE189D1C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40C5C6-BF0B-0A94-04FE-24FBF59D1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48692CF-B7C4-5CB8-E27A-3B487C163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D76621AF-3D82-2BC3-5C33-730B3B8C2B2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9C4FDEE-4B77-F0A0-C781-4A149DA0E3A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3DB6CD96-9837-232F-8804-9964783BE42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787199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9"/>
            <a:ext cx="4946236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kestävään tuotesuunnitteluun, digitaalisen tuotepassin käyttöönottoon sekä materiaalikierron ja hiilijalanjäljen laskentaan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Edistämme kiertotaloutta koko arvoverkossa erityisesti liiketoimintamalleilla, jotka tukevat uudelleenvalmistusta, uudelleenkäyttöä, ennakoivaa huoltoa ja kunnossapitoa sekä tuote palveluna </a:t>
            </a:r>
            <a:b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-ratkaisuja.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7415" y="1283239"/>
            <a:ext cx="6107591" cy="426595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Kaikki </a:t>
            </a:r>
            <a:r>
              <a:rPr lang="fi-FI" sz="1600" kern="100" dirty="0">
                <a:solidFill>
                  <a:srgbClr val="0F0F0F"/>
                </a:solidFill>
                <a:effectLst/>
                <a:latin typeface="+mn-lt"/>
                <a:ea typeface="Calibri"/>
                <a:cs typeface="Calibri"/>
              </a:rPr>
              <a:t>kaivostoimintaan tarjoamamme ratkaisut ja laitteet ovat saatavilla sähköisinä.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Fossiilivapaan teräksen osuus (Suomessa valmistetut laitteet) on 50 %.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Myy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/>
              </a:rPr>
              <a:t>mistämme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 laitteista 30 %:lle on olemassa tuotepassi.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Uusista myymistämme maanalaisen kovakivenlouhinnan laitteista on sähköisiä 50 % (maanalaiset porauslaitteet ja kuormaus- ja lastauslaitteet)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 </a:t>
            </a:r>
            <a:endParaRPr lang="fi-FI" sz="1600" kern="100" dirty="0">
              <a:latin typeface="+mn-lt"/>
              <a:ea typeface="Calibri"/>
              <a:cs typeface="Calibri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/>
                <a:cs typeface="Calibri"/>
              </a:rPr>
              <a:t>Toteutuskeinoja mm.:</a:t>
            </a:r>
            <a:endParaRPr lang="fi-FI" sz="1600" kern="100" dirty="0">
              <a:effectLst/>
              <a:latin typeface="+mn-lt"/>
              <a:ea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Times New Roman"/>
              </a:rPr>
              <a:t>Suunnittelemme kestävyyskriteereihin perustuvaa työkalua, </a:t>
            </a: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joka auttaa suunnittelemaan kiertotalouden mukaisia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ratkaisuja 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/>
              </a:rPr>
              <a:t>(esim. korjattavuus, kierrätettävyys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/>
                <a:cs typeface="Calibri"/>
              </a:rPr>
              <a:t>).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/>
                <a:cs typeface="Calibri"/>
              </a:rPr>
              <a:t>Kehitämme digitaalista tuotepassia, joka mahdollistaa kiertotalouslaskennan ja elinkaaritiedon jakamisen.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Pilotoimme ja otamme käyttöön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kiertotalouteen liittyviä data-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ja palvelupohjaisia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/>
              </a:rPr>
              <a:t>liiketoimintamalleja.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Sandvik Finland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803F252D-09C4-C7A5-B5C3-5F6163DE3335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717432F-597A-599C-3580-E0F383A02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866EB69-7F99-294E-D31F-95E66153B8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92A4795-38B9-A9BB-C112-D269D9C115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5875B4E-945F-89EF-019B-408C80A1C89F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781447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rakennustuotteiden uudelleenkäyttöä. </a:t>
            </a:r>
            <a:r>
              <a:rPr lang="fi-FI" sz="18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Tavoitteena on ke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hittää omaa ja yhteistyökumppaneiden osaamista ja  toimintatapoja siten, että vuoteen 2035 mennessä kaikissa Skanskan hankkeissa kiertotaloustavoitteet ja/tai </a:t>
            </a:r>
            <a:r>
              <a:rPr lang="fi-FI" sz="1800" dirty="0">
                <a:latin typeface="+mn-lt"/>
                <a:ea typeface="Times New Roman" panose="02020603050405020304" pitchFamily="18" charset="0"/>
              </a:rPr>
              <a:t>-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toimet on määritelty.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massoiltaan merkittäviä rakennustuotteita uudelleen vähintään 48 hankkeessa.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Määrittelemme kaikissa Skanskan hankkeissa kiertotaloustavoitteita ja/tai -toimenpiteitä.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Asetamme kiertotaloustavoitteet omaperusteiselle tuotannolle sekä kehitämme osaamista ja toimintatapoja, jotta pystymme entistä paremmin tarjoamaan asiakkaille kiertotalousratkaisuja.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betonielementtien ja muiden massoiltaan merkittävien rakennustuotteiden (o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ntelolaatta, pilari, palkki, seinäelementit, teräsrakenteet, tiili)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uudelleenkäyttöä hyödyntämällä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ReCreate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-hankkeen oppeja.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Skanska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A4DC8F3D-B7E6-76C9-DEB3-1B4A5957A34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83CE8B31-71B6-F95A-7154-4F43B5B07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B78B514-9C3F-E798-CD89-C200E268D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4EECDFA-7A68-9F61-A29A-CFBB08630B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8F2BB83F-BCBB-8279-99A2-C62B1AA6A0C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81302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25705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Rakennusteollisuus RT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450303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</a:t>
            </a:r>
            <a:r>
              <a:rPr lang="fi-FI" sz="1800" b="1" dirty="0">
                <a:latin typeface="+mn-lt"/>
              </a:rPr>
              <a:t>viemään eteenpäin Kiertotalouden green dealin tavoitteita rakennusalalla </a:t>
            </a:r>
            <a:r>
              <a:rPr lang="fi-FI" sz="1800" dirty="0">
                <a:latin typeface="+mn-lt"/>
              </a:rPr>
              <a:t>ja</a:t>
            </a:r>
            <a:r>
              <a:rPr lang="fi-FI" sz="1800" b="1" dirty="0">
                <a:latin typeface="+mn-lt"/>
              </a:rPr>
              <a:t> </a:t>
            </a:r>
            <a:r>
              <a:rPr lang="fi-FI" sz="1800" dirty="0">
                <a:latin typeface="+mn-lt"/>
              </a:rPr>
              <a:t>houkuttelemaan erityisesti pk-yrityksiä vähentämään luonnonvarojen käyttöä, asettamaan tavoitteita ja edistämään kiertotaloutta konkreettisilla toimilla. </a:t>
            </a:r>
            <a:endParaRPr lang="fi-FI" sz="1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Vähennämme luonnonvarojen käyttöä ja edistämme kiertotaloutta koko rakennusalalla.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Sitoutamme erityisesti pienet ja keskisuuret jäsenyritykset </a:t>
            </a:r>
            <a:r>
              <a:rPr lang="fi-FI" sz="1600" dirty="0">
                <a:latin typeface="+mn-lt"/>
              </a:rPr>
              <a:t>liittymään kattositoumukseen ja Kiertotalouden green dealiin.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Kehitämme seuranta- ja raportointityökalun jäsenyritysten käyttöön.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 Työkalun avulla saadaan kokonaiskuva sitoutuneiden jäsenyritysten hankintakriteerien, luonnonvarojen ja resurssien käytöstä. </a:t>
            </a:r>
            <a:endParaRPr lang="fi-FI" sz="1600" dirty="0"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Calibri" panose="020F0502020204030204" pitchFamily="34" charset="0"/>
              </a:rPr>
              <a:t>Parannamme jäsenyritysten ymmärrystä ja tietopohjaa luonnonvarojen käytön merkityksestä ja mahdollisuuksista järjestämällä koulutuksia ja klinikoita.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Tuemme </a:t>
            </a:r>
            <a:r>
              <a:rPr lang="fi-FI" sz="1600" dirty="0">
                <a:latin typeface="+mn-lt"/>
              </a:rPr>
              <a:t>kiertotaloutta edistävien tavoitteiden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asettamista hankinnoille sekä resurs-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sien käyttöasteen ja materiaalien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kiertotalousasteen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kasvattamiselle.</a:t>
            </a:r>
            <a:endParaRPr lang="fi-FI" sz="1600" dirty="0">
              <a:effectLst/>
              <a:latin typeface="+mn-lt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endParaRPr lang="fi-FI" sz="16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0DDAB7-1E4B-9900-7051-679432B51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0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45020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edistämään betonin kiertotaloutta Suomen liiketoiminnois-samme </a:t>
            </a:r>
            <a:r>
              <a:rPr lang="fi-FI" sz="1800" dirty="0">
                <a:effectLst/>
                <a:latin typeface="+mn-lt"/>
              </a:rPr>
              <a:t>kaikissa soveltuvissa rakennetun ympäristön, teollisuus- ja energiasektoreiden asiakasprojekteissa.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500082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kaikissa soveltuvissa asiakasprojekteissa betonin kiertotalouden periaatteet.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Toteutamme 10 betonin kiertotaloutta edistävää pilottihanketta yhteistyössä arvoverkon eri toimijoiden kanssa.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Otamme käyttöön vähintään yhden betonin kiertotalouden periaatteen kaikissa soveltuvissa asiakasprojekteissa: vanhan betonin uudelleenkäyttö ja säilyttävä korjausrakentaminen, betonin käytön minimointi elinkaarisuunnittelulla sekä puretun betonin uusiokäyttö ja kierrätysmateriaalien hyödyntäminen uusissa betonilaaduissa.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Pilotiksi soveltuvissa hankkeissa vauhditamme betonin kiertotaloussiirtymää: kokeilemme uutta menetelmää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tai ratkaisua asiakasprojektissa ja todennamme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luonnonvarojen käytön vähenemisen.</a:t>
            </a:r>
            <a:r>
              <a:rPr lang="fi-FI" sz="1600" b="0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AFRY</a:t>
            </a:r>
          </a:p>
        </p:txBody>
      </p:sp>
      <p:grpSp>
        <p:nvGrpSpPr>
          <p:cNvPr id="6" name="Ryhmä 3" descr="Sitoumus liittyy kahteen Kiertotalouden green dealin viidestä muutosalueesta: &#10;- Resurssiviisas rakennettu ympäristö, &#10;- Kestävä kulutus ja liiketoiminta">
            <a:extLst>
              <a:ext uri="{FF2B5EF4-FFF2-40B4-BE49-F238E27FC236}">
                <a16:creationId xmlns:a16="http://schemas.microsoft.com/office/drawing/2014/main" id="{63D9A4D8-DD9F-8497-3ACE-C63B73852CCB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8" name="Kuva 4">
              <a:extLst>
                <a:ext uri="{FF2B5EF4-FFF2-40B4-BE49-F238E27FC236}">
                  <a16:creationId xmlns:a16="http://schemas.microsoft.com/office/drawing/2014/main" id="{40EDB6C8-DCCB-F1CF-3544-1C337692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4BA21C6F-4859-91CD-1454-B9B51542EF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11" name="Kuva 4">
            <a:extLst>
              <a:ext uri="{FF2B5EF4-FFF2-40B4-BE49-F238E27FC236}">
                <a16:creationId xmlns:a16="http://schemas.microsoft.com/office/drawing/2014/main" id="{5BA7231A-2941-9C27-2620-F8F73A812A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7895BF8-8E9C-C308-9CE4-DF08B960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606" y="5514866"/>
            <a:ext cx="1736247" cy="111477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D9A5EA90-B866-FD53-74A9-702CE09E1CE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1056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577498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edistämään kiertotaloutta suunnittelun ja ohjauksen avulla sekä nostamme kierrätetyn materiaalin osuutta ja uudelleenkäyttöä hankkeissamme.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fi-FI" sz="18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loitamme työn kartoittamalla projektiemme lähtötason, minkä jälkeen asetamme numeraaliset tavoitteet, joita kiristetään porrastetusti.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415697" y="1324084"/>
            <a:ext cx="6389309" cy="4225107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latin typeface="+mn-lt"/>
                <a:ea typeface="Times New Roman" panose="02020603050405020304" pitchFamily="18" charset="0"/>
              </a:rPr>
              <a:t>Tuotamme p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rojektikohtaisen kiertotalousehdotuksen asiakkaille kaikissa hankkeissa vuoteen 2030 mennessä, ja seuraamme toteutusastetta ja kasvatamme sitä asteittain.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Vuoteen 2027 mennessä asetamme kunnianhimoiset numeeriset tavoitteet kierrätysmateriaalin osuudelle ja uudelleenkäytölle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valikoiduissa kategorioissa.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Kehitämme ja tarjoamme projektikohtaisen kiertotaloustoimenpide-ehdotuksen, joiden toteutumaa seuraamme ja toteutumisastetta parannamme porrastetusti.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Selvitämme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rtokalusteiden uudelleenkäyttöasteen ja uusien lattiapintojen kierrätetyn materiaalin osuuden </a:t>
            </a: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asetamme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tavoitteet porrastetusta kasvattamisesta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vuoteen 2027 mennessä.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Suunnittelutoimisto Fyra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0E874B42-2D10-9E11-8072-3E75434212E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3CDECE2D-57F4-E053-2E5B-24FC943E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7E4C58D-6269-1976-A8C9-054384BA4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BFAF673-4A91-8A57-5686-9B789563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2D02A3C-6426-EB40-7A85-E9953321A20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607935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21459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integroimaan kiertotalouden ja kokonaiskestävyyden kaikkeen suunnitteluun, pienentämään materiaalien hiilijalanjälkeä ja tekemään vastuullisuustarkastelut merkittävissä hankkeissa. </a:t>
            </a:r>
            <a:r>
              <a:rPr lang="fi-FI" sz="1800" dirty="0">
                <a:effectLst/>
                <a:latin typeface="+mn-lt"/>
              </a:rPr>
              <a:t>Vahvistamme myös omaa ja asiakkaidemme kiertotalousosaamista.</a:t>
            </a:r>
            <a:endParaRPr lang="fi-F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327775" y="1324084"/>
            <a:ext cx="647723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Teemme vastuullisuustarkastelun hankekehitysvaiheessa 70 prosentille rakentamis- ja infrahankkeita ja kaikissa soveltuvissa energian tuotannon ja teollisuuden hankkeissa.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Rakennesuunnittelua sisältävistä hankkeista 70 prosentissa olemme tehneet kiertotaloustoimenpiteitä tai asettaneet kiertotaloustavoitteita hiilijalanjälkitarkastelun perusteella.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Rakentamis-, infra- ja teollisuushankkeissa teemme vastuullisuustarkastelun, joka asettaa selkeät ja mitattavat kiertotaloustavoitteet ja vertaa ratkaisuja, hankintoja ja materiaalivirtoja.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asiakasyhteistyössä energiahankkeiden kiertotalousratkaisuja, kuten lämmön kierrätystä,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hukkalämmön ja sivuvirtojen hyödyntämistä,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hiilidioksidin talteenottoa ja resurssi-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tehokkaita teollisia symbiooseja.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err="1">
                <a:solidFill>
                  <a:schemeClr val="accent6">
                    <a:lumMod val="50000"/>
                  </a:schemeClr>
                </a:solidFill>
              </a:rPr>
              <a:t>Sweco</a:t>
            </a:r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 Finland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8F57214-D05C-AB71-4FF4-9152F447770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7A9D158-6C4B-7F06-B161-B0A9777E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891784A2-D6AF-542E-6055-A5E0B847A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520A0E24-B73A-5E69-7828-F51E832D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E38603DC-0DF6-E3C6-A2C1-A82D03C5D2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8371801-DC04-CB5A-5C56-BC9663F157E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387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CAC465BD-F3C6-DCC8-3105-8AE423C15B76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18" name="Kuva 4">
              <a:extLst>
                <a:ext uri="{FF2B5EF4-FFF2-40B4-BE49-F238E27FC236}">
                  <a16:creationId xmlns:a16="http://schemas.microsoft.com/office/drawing/2014/main" id="{1E5D21B4-83BC-A60F-204E-6CED4F41C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12D56460-C7D7-A21F-6E29-BD8EB816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Tampereen kaupunki</a:t>
            </a:r>
          </a:p>
        </p:txBody>
      </p:sp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362BD9A5-D73C-F5B0-8338-B424B386F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283239"/>
            <a:ext cx="4711118" cy="426595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vähentämään neitseellisten luonnonvarojen käyttöä kaupungin rakentamishankkeissa.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Tähän pyritään lisäämällä kierrätys- ja uusiomateriaalien käyttöä erityisesti infrarakentamisessa, hyödyntämällä massasuunnittelua ja </a:t>
            </a:r>
            <a:br>
              <a:rPr lang="fi-FI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-koordinaatiota sekä edistämällä rakennusosien uudelleenkäyttöä talonrakennuksessa.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3638878B-914F-DF79-BC98-AB3175410D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693157" y="1323879"/>
            <a:ext cx="61118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Tavoitteemme vuoteen 2035 mennessä: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Käytämme kiertotalouskriteerejä 50 %:ssa infrarakentamisen hankinnoista (lähtötilanne 20 %).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Nostamme uusio- ja kierrätysmateriaalien osuuden 30 %:iin kaupungin infrarakentamisessa (lähtötilanne 20 %).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dirty="0">
                <a:effectLst/>
                <a:latin typeface="+mn-lt"/>
                <a:ea typeface="Times New Roman" panose="02020603050405020304" pitchFamily="18" charset="0"/>
              </a:rPr>
              <a:t>Toteutuskeinoja mm.: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Talonrakennuksessa kehitämme mallin, jolla voimme ennakoida ja kartoittaa tulevaisuudessa vapautuvat rakennusosat ja -materiaalit uudelleenkäyttöä varten.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Hankintojen avulla vähennämme neitseellisten luonnonvarojen käyttöä ja lisäämme kierrätettyjen, uusiokäytettyjen ja vähäpäästöisten materiaalien hyödyntämistä.</a:t>
            </a:r>
          </a:p>
          <a:p>
            <a:endParaRPr lang="fi-FI" dirty="0"/>
          </a:p>
        </p:txBody>
      </p:sp>
      <p:pic>
        <p:nvPicPr>
          <p:cNvPr id="20" name="Kuva 4">
            <a:extLst>
              <a:ext uri="{FF2B5EF4-FFF2-40B4-BE49-F238E27FC236}">
                <a16:creationId xmlns:a16="http://schemas.microsoft.com/office/drawing/2014/main" id="{E23F7315-8B23-BA3D-1F3B-0F18CA4D1D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20A255-8BA0-E51C-464F-914B264E7976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1898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resurssiviisauden tiekartan mukaisesti edistämään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ympäristövastuullisia hankintoja, kierrätysmateriaalien käyttöä rakentamisessa, lähienergian kehittämistä ja käyttöä sekä kunnan kiinteistöjen energiansäästöä ja kulutusjoustoa.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huomioon tuotteiden ja palveluiden elinkaariset ympäristövaikutukset vähintään puolessa rakennushankkeiden kilpailutuksista.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kierrätysmateriaalien osuutta tie- ja maarakentamisessa käytetyistä materiaaleista nykyisestä 5 prosentista 30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polttoon perustumattoman uusiutuvan sähkön tuotantomäärää nykyisestä 40 MW:sta 850 MW:iin.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Liitämme kunnan kiinteistöt joustavaan sähköverkkojärjestelmään.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Hyödynnämme kierrätysmateriaaleja tie- ja maarakentamisessa ja kehitämme kunnan omaa laadunvarmistusjärjestelmää.</a:t>
            </a:r>
            <a:endParaRPr lang="fi-FI" sz="16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Edistämme vierivoiman käyttöä energiayhteisön tai -yrityksen avulla.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</a:rPr>
              <a:t>Parannamme jäähallin ja kunnan tilojen jäähdytys- </a:t>
            </a:r>
            <a:br>
              <a:rPr lang="fi-FI" sz="1600" dirty="0">
                <a:effectLst/>
                <a:latin typeface="+mn-lt"/>
              </a:rPr>
            </a:br>
            <a:r>
              <a:rPr lang="fi-FI" sz="1600" dirty="0">
                <a:effectLst/>
                <a:latin typeface="+mn-lt"/>
              </a:rPr>
              <a:t>ja lämmitysjärjestelmiä.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Utajärven kunta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4781E13A-6228-4157-895D-F682E78CCF31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C14177BE-F142-23BF-D08F-6E743F35A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A6D4EB5-6089-2877-6644-CA0A3F3DBA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BA2D779D-F901-4A03-B33A-6BA8DCB4C2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C8B6E503-7E97-63B2-F222-0234E6A0EEF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9C3D2B94-C221-471C-4B67-337B1DCD229B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451717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kiertotaloussiirtymää erityisesti rakennetun ympäristön ja uudistavan ruokajärjestelmän osa-alueilla.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Kehitämme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 ylikunnallista yhteistyötä, vauhditamme hankkeita ja yrityskumppanuuksia sekä edistämme rahoitusta, innovaatioita ja kansainvälistä verkostoitumista.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25915" y="1100133"/>
            <a:ext cx="7066085" cy="54516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Alueen kunnat ja muut kiertotaloustoimijat laativat omat sitoumuksensa. 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0" algn="l"/>
              </a:tabLst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Tuemme ruokajärjestelmän innovaatioiden kasvua sekä minimoimme syntyvän ruokahävikin ja elintarvikejätteen määrän Uudenmaan kunnissa.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Vahvistamme rakennusosien uudelleenkäyttöä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Tehostamme rakennusalueiden massojen uudelleenkäyttöä ja massojen hyödyntämistä</a:t>
            </a: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tavoitteena nostaa niiden hyötykäyttöastetta nykyisestä noin 20:stä 50:een prosenttiin.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oimimme alueellisena kotipesänä, joka tukee Uudenmaan kuntia</a:t>
            </a:r>
            <a:r>
              <a:rPr lang="fi-FI" sz="1600" kern="1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ja muita toimijoita</a:t>
            </a:r>
            <a:r>
              <a:rPr lang="fi-FI" sz="1600" kern="1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kiertotaloussiirtymässä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Tuemme ruokajärjestelmän innovaatioiden kehittämistä kohdentamalla rahoitusta kehityshankkeisiin sekä kannustamalla kuntia avaamaan kaupunkitilaa ruokajärjestelmätoimijoiden kokeilukäyttöön.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Käynnistämme alueellisen massakoordinaation yhteistyö-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foorumin tiedon kokoamiseksi ja maamassojen </a:t>
            </a:r>
            <a:b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hallinnan työkalujen kehittämiseksi.</a:t>
            </a:r>
            <a:endParaRPr lang="fi-FI" sz="1600" b="1" dirty="0">
              <a:solidFill>
                <a:schemeClr val="tx1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Kehitämme rakennusosapankin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443028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Uudenmaan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D25830DC-00AC-E940-B61A-8029F5C69A7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F974DF3-F227-EC03-8D0A-7160EBBA0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9D251FEC-8AE0-0B50-36A5-9D73D362CF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AE492BA6-0527-7D35-DCA6-EE0FD88AC58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B4CC47D-7363-3E1B-325B-DDEF197ED5E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9442F1A0-B21E-49E8-4577-39E1DFD29B6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05717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2" y="1324084"/>
            <a:ext cx="4442383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parantamaan jätehuolto-ketjun kestävyyttä ja kierrätysastetta.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laitosmaista lajittelua sekajätevirroille, tähtäämme täyden mittakaavan hiilidioksidin talteenottoon ja varastointiin sekä rakennamme polttoon perustumattomasta lämmöntuotannosta uuden kivijalan lämmitykseen.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75854" y="1324084"/>
            <a:ext cx="6895322" cy="4225107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hukkaenergian hyödyntämisen määrän 5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GWh:sta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100 </a:t>
            </a:r>
            <a:r>
              <a:rPr lang="fi-FI" sz="1600" b="0" dirty="0" err="1">
                <a:effectLst/>
                <a:latin typeface="+mn-lt"/>
                <a:ea typeface="Times New Roman" panose="02020603050405020304" pitchFamily="18" charset="0"/>
              </a:rPr>
              <a:t>GWh:iin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sähkön osuutta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lämmöntuotannossa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ja korvaamme polttoon perustuvaa tuotantoa ottamalla käyttöön sähkökattiloita ja nostamalla niiden tehon 300 megawattiin.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Vähennämme kierrätyskelvottoman jätteen poltosta syntyviä päästöjä ottamalla talteen noin 640 000 tonnia hiilidioksidia [tCO₂].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Siirrymme matalalämpöiseen kaukolämpöön ja uudistamme sähköinfran energiatehokkuuden parantamiseksi. 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Hyödynnämme kiinteistöjen ja teollisuuden hukkalämpöjä 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ja otamme käyttöön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sähkökattiloita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korvaamaan polttoon perustuvaa tuotantoa.</a:t>
            </a:r>
            <a:endParaRPr lang="fi-FI" sz="1600" b="1" dirty="0"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Lisäämme hiilidioksidin talteenottoa ja varastointia tai käyttöä</a:t>
            </a:r>
            <a:r>
              <a:rPr lang="fi-FI" sz="1600" b="0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fi-FI" sz="1600" b="1" dirty="0">
              <a:solidFill>
                <a:schemeClr val="tx1"/>
              </a:solidFill>
              <a:latin typeface="+mn-lt"/>
              <a:ea typeface="Times New Roman" panose="02020603050405020304" pitchFamily="18" charset="0"/>
            </a:endParaRPr>
          </a:p>
          <a:p>
            <a:pPr marL="360363" lvl="0" indent="-360363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Otamme käyttöön sekajätteen lajittelulaitoksen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jätevoimalalle,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edistämme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raaka-ainevirtojen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suljettuja kiertoja ja ohjataan muovia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materiaalina hyödyntämiseen.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176213" indent="-176213">
              <a:lnSpc>
                <a:spcPct val="100000"/>
              </a:lnSpc>
              <a:spcBef>
                <a:spcPts val="0"/>
              </a:spcBef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Vantaan Energia Oy</a:t>
            </a:r>
          </a:p>
        </p:txBody>
      </p:sp>
      <p:grpSp>
        <p:nvGrpSpPr>
          <p:cNvPr id="2" name="Ryhmä 3" descr="Sitoumus liittyy kahteen Kiertotalouden green dealin viidestä muutosalueesta: &#10;- Kiertotalouteen perustuva teollisuus&#10;- Materiaalitehokas energiajärjestelmä">
            <a:extLst>
              <a:ext uri="{FF2B5EF4-FFF2-40B4-BE49-F238E27FC236}">
                <a16:creationId xmlns:a16="http://schemas.microsoft.com/office/drawing/2014/main" id="{F85642A2-520E-0897-6BED-97ED361A556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9E535B6-5EF2-FE77-38DA-71779D499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5815F78C-07A1-7720-C5F4-EA241199F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725004B4-F6E2-334E-DBDA-783FA93157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51DB6A2-F41F-B0F6-BA51-3F202A3CDED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7A23AE17-4F3B-71B1-634A-EA2764DB942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130065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</a:t>
            </a: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vähentämään rakennetun ympäristön ja ruokajärjestelmän ympäristövaikutuksia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. Tavoitteena on tehostaa maa- ja rakennusmateriaalien kiertoa, parantaa tilojen käyttöastetta sekä siirtyä kasvis- ja kalapainotteisempaan ruokavalioon, mikä pienentää ilmasto- ja luontovaikutuksia.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06462" y="1168762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b="1" kern="1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Kasvisruoan osuus koulu- ja päiväkotiruoassa on 64 %.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Ateriapalveluiden hiilijalanjälki vähenee 5 % vuosittain.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Kestävien kalatuotteiden käyttö kasvaa ruokalistoilla.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latin typeface="+mn-lt"/>
              </a:rPr>
              <a:t>Maa- ja kiviainesten uudelleenkäyttö on 10 %.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dirty="0">
              <a:solidFill>
                <a:srgbClr val="21212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Lisäämme kasvis- ja kalaruokien tarjontaa, kehitämme reseptiikkaa (mm. hybridireseptit) ja kasvatamme kasvisruoan houkuttelevuutta kasvatuksellisin keinoin.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Selvitämme ja vähennämme ruokapalveluiden ilmasto- ja luontovaikutuksia.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Tehostamme maamassojen hyödyntämistä kaavoituksessa, hankkeissa ja seudullisessa koordinoinnissa.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/>
              <a:t>Kehitämme toimintamalleja tyhjien tilojen </a:t>
            </a:r>
            <a:br>
              <a:rPr lang="fi-FI" sz="1600" dirty="0"/>
            </a:br>
            <a:r>
              <a:rPr lang="fi-FI" sz="1600" dirty="0"/>
              <a:t>väliaikaiseen käyttöön, peruskorjauksiin</a:t>
            </a:r>
            <a:br>
              <a:rPr lang="fi-FI" sz="1600" dirty="0"/>
            </a:br>
            <a:r>
              <a:rPr lang="fi-FI" sz="1600" dirty="0"/>
              <a:t>ja käyttöasteiden nostamiseen.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tabLst/>
              <a:defRPr/>
            </a:pP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27799" y="577612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Vantaan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8"/>
              </a:rPr>
              <a:t>Koko sitoumus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12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3"/>
            <a:ext cx="463904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</a:rPr>
              <a:t>Sitoudumme vahvistamaan kiertotaloutta väylähankkeissa ja kunnossapidossa </a:t>
            </a:r>
            <a:r>
              <a:rPr lang="fi-FI" sz="1800" dirty="0">
                <a:effectLst/>
                <a:latin typeface="+mn-lt"/>
              </a:rPr>
              <a:t>ottamalla huomioon kiertotalouden suunnittelussa, lisäämällä materiaalien uudelleenkäyttöä, kehittämällä massojen hallintaa ja kehittämällä kiertotalouden mittareita ja määrällisiä tavoitteita. 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539753" y="1324084"/>
            <a:ext cx="5814047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Käytämme k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aikissa infrahankkeissa</a:t>
            </a:r>
            <a:r>
              <a:rPr lang="fi-FI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kiertotalouskriteerejä suunnittelu- ja toteutusvaiheessa.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Kaikissa investointihankkeissa on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kiertotalouskoordinaatio mukana palveluntuottajan tehtävänkuvassa.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Lisäämme maa- ja kiviainesten sekä purkumassojen hyödyntämistä omien hankkeidemme ja muiden toimijoiden välillä.  </a:t>
            </a:r>
            <a:endParaRPr lang="fi-FI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Väylänpidossa kehitämme ja lisäämme materiaalien uudelleenkäyttöä.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Väylävirasto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D8D479CF-467C-9384-32EC-29BA8ACA1D97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EAE84E5-A23A-4713-6C3D-0D6875500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B3E11512-59F1-1F1D-3385-320801FEB7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F65BC450-DCAE-BB02-4E72-18C23D9DDE3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09A32B9-B339-1040-AD86-E18DA3B9448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52776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283238"/>
            <a:ext cx="4574336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Sitoudumme nostamaan kiinteistö-kannan vuokraus- ja käyttöastetta, lisäämään korjausrakentamista ja vähentämään luontovaikutuksia. Ruoka-järjestelmää uudistamme kasvattamalla kasvisruoan</a:t>
            </a:r>
            <a:r>
              <a:rPr lang="fi-FI" sz="18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osuutta ravintoloissamme. Ympäristön resurssiviisautta edistämme vaalimalla olemassa olevaa rakennettua ympäristöä.</a:t>
            </a:r>
            <a:r>
              <a:rPr lang="fi-FI" sz="18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49007" y="1283240"/>
            <a:ext cx="6555999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korjausrakentamisen osuuden hankekannasta lähes kaksinkertaiseksi, noin 80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vegaanisen ruoan osuutta myydyistä lounaista 60 prosenttiin.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Nostamme toimitilojen teknisen vuokrausasteen 95 prosenttiin.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Korjausrakentamisessa ja </a:t>
            </a:r>
            <a:r>
              <a:rPr lang="fi-FI" sz="1600" kern="1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vuokralais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muutoksissa ohjaamme materiaalin uudelleenkäyttöä sekä suosimme vähähiilisiä, kierrätettyjä ja uudelleenkäytettäviä materiaaleja.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Lisäämme vuokraamattomien ja vajaakäytössä olevien rakennusten ja tilojen käyttöä.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Laajennamme tavoitteistoa mittaamalla ja minimoimalla kiinteistökannan käyttöasetetta sekä ruoantuotannon </a:t>
            </a:r>
            <a:b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arvoketjun luontovaikutuksia.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Ylva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AD3E448C-B660-4335-814B-18A6CB787BD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FB2983B7-D6EF-AD01-36FE-B01DD89D8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21AB562-D6AE-6B1C-9DDC-A585F5E3AF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B7573BBE-9201-884B-69FF-C509A266F0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7A7BE586-4681-8495-61E8-52A7FF55A3A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F62856E-5C18-3632-890D-956C0DD9B775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128282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tuomaan asiakas-hankkeissa aktiivisesti esiin kiertotalouden mukaisia suunnittelu- ja toteutusratkaisuja.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Kehitämme osaamistamme kiertotalouden edistämisestä, jotta pystymme hankkeissa innovatiivisuuteen ja riman nostamiseen yhdessä tilaajien kanssa.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Meillä on aktiivinen rooli muunto- ja käyttöjoustavuuden, pitkäaikaiskestävyyden, materiaalitehokkuuden ja kiertotalouden edistämisessä 70 prosentissa toimeksiannoista.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korjaussuunnittelutoimialan volyymia 5-10 % vuosittain.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materiaalitehokasta suunnittelua ja neitseellisiä luonnonvaroja säästäviä ratkaisuja 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rakennetun ympäristön 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asiakashankkeissa.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Toteutamme hankkeissa käyttöikää pidentäviä elinkaariominaisuuksia (mm. pitkäikäisyys, muunneltavuus, monikäyttöisyys) koko rakentamisen ketjussa kaavasta toteutukseen.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tarjonnan luomista uudelleenkäyttö- ja kierrätys-markkinoille kartoittamalla hyvissä ajoin uudelleenkäyttöön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soveltuvat rakennusosat, -tuotteet ja -materiaalit.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Edistämme rakennustuotteiden uudelleen-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käyttöä selvittämällä kelpoisuus</a:t>
            </a:r>
            <a:b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ja hankkimalla hyväksyntä.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A-insinöörit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87428D9-0013-3C3C-2B59-26A9ABB59E7D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E30AF7B0-C260-0FEA-A0CC-F09917716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7A69ED37-A4B5-D9DD-E66A-DD36A5EA9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70339BAB-25EC-7295-9933-E593765725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7B182FB-44BA-A55D-197A-8238D46724FC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6730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8BBB3-B0F9-0373-A1E7-1C840169F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54FD81D-5806-866B-708D-BFC0A88CF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D4FDB0-E0DD-DA1B-1FB3-7314CBB43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käyttämään muovijätettä raaka-aineena korvataksemme neitseellisistä raaka-aineista valmistettua muovia kierrätysmuovilla.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Tuotantoprosessien energiatehokkuus on keskeinen osa hiilineutraalia tuotantoa ja energian käytön vähentäminen on yksi pitkän aikavälin kestävyystavoitteistamme.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A8D66D0-C0A1-1087-43C0-808B95D2CC0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Käytämme vähintään 30 kilotonnia suomalaista muovijätettä raaka-aineena. Tämä vähentää fossiilisen raaka-aineen käyttöä arviolta 25–35 kt vuodessa.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Tehostamme energiankäyttöä 360 GWh vuoden 2022 tasosta.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600" b="1" kern="100" dirty="0"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Etsi</a:t>
            </a:r>
            <a:r>
              <a:rPr lang="fi-FI" sz="1600" kern="1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mme </a:t>
            </a:r>
            <a:r>
              <a:rPr lang="fi-FI" sz="1600" kern="100" dirty="0">
                <a:solidFill>
                  <a:srgbClr val="21212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arvoketjukumppaniemme kanssa keinoja kehittää muoviteollisuutta kohti kierrätettyihin ja uusiutuviin raaka-aineisiin perustuvaa muovin valmistusta, hiilineutraalia tuotantoa ja toimivaa muovien kiertotaloutta</a:t>
            </a: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Parannamme energiatehokkuutta hyödyntämällä prosessien hukkalämpöä entistä tehokkaammin, sekä toteuttamalla energiakatselmoinneissa havaittuja prosessiteknisiä </a:t>
            </a:r>
            <a:b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1600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toimenpiteitä.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9C39FE-E205-12B8-E692-835D729A5750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Borealis Polymers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D0B1E64C-8BF5-429B-E641-331AD2221713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7D3E2ABE-5BA6-4148-042B-D0811494C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F33F163C-8189-CB4D-D966-58FD69E25A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 descr="Sitoumus liittyy kahteen Kiertotalouden green dealin muutosalueeseen: &#10;- Resurssiviisas rakennettu ympäristö, &#10;2. Kestävä kulutus ja liiketoiminta">
            <a:extLst>
              <a:ext uri="{FF2B5EF4-FFF2-40B4-BE49-F238E27FC236}">
                <a16:creationId xmlns:a16="http://schemas.microsoft.com/office/drawing/2014/main" id="{D1BB8967-F5DA-7E45-4E92-F1C1F5656D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50FBA01E-C782-4D42-C604-916C4D5188C0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09060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</a:t>
            </a:r>
            <a:r>
              <a:rPr lang="fi-FI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jatkuvasti kehittämään kiertotalousmallejamme</a:t>
            </a:r>
            <a:r>
              <a:rPr lang="fi-FI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jotta voisimme korvata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 maahantuodun kylmäaineen kotimaisella kierrätyskylmäaineella, vähentää vaarallista jätettä ja tukea siirtymää ympäristöystävällisiin lämmitys- ja jäähdytysratkaisuihin.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Korva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amme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Pohjoismaiden markkinoille tuotet</a:t>
            </a:r>
            <a:r>
              <a:rPr lang="fi-FI" sz="1600" kern="1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neitseellisen HFC-kylmäaineen täysin kierrätetyllä kylmäaineella.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kern="1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Kasvatamme kylmäaineiden kierrätysastetta omassa prosessissa yli 95 prosenttiin</a:t>
            </a:r>
            <a:r>
              <a:rPr lang="fi-FI" sz="1600" kern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Kiertotalousmallimme, joka tarjoaa asiakkaille taloudellisia ja ympäristöllisiä kannusteita: hävitysmaksun sijaan maksetaan hyvitystä kierrätyskelpoisesta aineesta, palvelu ei sido pääomaa, ja asiakas saa talteen otetun kylmäaineen takaisin uusiokäyttöön. 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Kasvatamme kierrätysastetta investoimalla tislauskolonniin kylmäaineseosten erottelemiseksi.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Eco Scandic Oy</a:t>
            </a:r>
          </a:p>
        </p:txBody>
      </p:sp>
      <p:grpSp>
        <p:nvGrpSpPr>
          <p:cNvPr id="2" name="Ryhmä 3" descr="Sitoumus liittyy yhteen Kiertotalouden green dealin viidestä muutosalueesta: 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252882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latin typeface="+mn-lt"/>
              </a:rPr>
              <a:t>Sitoudumme kehittämään kiertotalouden mukaisia tuotteita ja järjestelmiä</a:t>
            </a:r>
            <a:r>
              <a:rPr lang="fi-FI" sz="1800" dirty="0">
                <a:latin typeface="+mn-lt"/>
              </a:rPr>
              <a:t>, joilla vähennetään rakennusalan materiaalihukkaa ja jätteitä sekä pienennetään rakenteiden hiilijalanjälkeä. </a:t>
            </a:r>
            <a:r>
              <a:rPr lang="fi-FI" sz="1800" dirty="0">
                <a:effectLst/>
                <a:latin typeface="+mn-lt"/>
                <a:ea typeface="Times New Roman" panose="02020603050405020304" pitchFamily="18" charset="0"/>
              </a:rPr>
              <a:t> </a:t>
            </a: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Uusiomateriaalin osuus tuotannosta</a:t>
            </a:r>
            <a:r>
              <a:rPr lang="fi-FI" sz="1600" b="0" i="0" dirty="0">
                <a:solidFill>
                  <a:schemeClr val="tx1"/>
                </a:solidFill>
                <a:latin typeface="+mn-lt"/>
                <a:cs typeface="Calibri"/>
              </a:rPr>
              <a:t> on 30 %.</a:t>
            </a:r>
            <a:endParaRPr lang="fi-FI" sz="1600" kern="1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latin typeface="+mn-lt"/>
              </a:rPr>
              <a:t>FF-Kierrätyssäkki -järjestelmällä kerätyn h</a:t>
            </a: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yödyntämiskelpoisen materiaalin osuus on 98 %.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altLang="fi-FI" sz="1600" dirty="0">
                <a:solidFill>
                  <a:schemeClr val="tx1"/>
                </a:solidFill>
                <a:latin typeface="+mn-lt"/>
              </a:rPr>
              <a:t>Korvaamme fossiilisia raaka-aineita siirtymällä b</a:t>
            </a:r>
            <a:r>
              <a:rPr kumimoji="0" lang="fi-FI" altLang="fi-FI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iopohjaisten raaka-aineiden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pilotista täysimittaiseen tuotantoon.</a:t>
            </a: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chemeClr val="tx1"/>
                </a:solidFill>
                <a:effectLst/>
                <a:latin typeface="+mn-lt"/>
              </a:rPr>
              <a:t>Pilotoimme aurinkopaneelien lisälämmöneristysjärjestelmää ja viemme sen 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laajamittaiseen käyttöön.</a:t>
            </a:r>
            <a:endParaRPr lang="fi-FI" sz="1600" b="1" kern="1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 polystyreenin liuotinkierrätystä ja kasvatamme kierrätysmateriaalin käyttöä, myös purkutyömailta.</a:t>
            </a:r>
            <a:endParaRPr lang="fi-FI" altLang="fi-FI" sz="1600" dirty="0">
              <a:solidFill>
                <a:schemeClr val="tx1"/>
              </a:solidFill>
              <a:latin typeface="+mn-lt"/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Tehostamme muovisten eristelevyjen ja pakkausstyroksien kerää-mistä (FF-Kierrätyssäkki -järjestelmä) yhteistyöllä ja ohjeistuksella.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Kehitämme</a:t>
            </a:r>
            <a:r>
              <a:rPr lang="fi-FI" sz="1600" b="1" i="0" dirty="0">
                <a:solidFill>
                  <a:srgbClr val="424242"/>
                </a:solidFill>
                <a:effectLst/>
                <a:latin typeface="+mn-lt"/>
              </a:rPr>
              <a:t>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aurinkopaneelien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lisälämmöneris-</a:t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tysjärjestelmää, </a:t>
            </a:r>
            <a:r>
              <a:rPr lang="fi-FI" sz="1600" i="0" dirty="0">
                <a:solidFill>
                  <a:srgbClr val="424242"/>
                </a:solidFill>
                <a:effectLst/>
                <a:latin typeface="+mn-lt"/>
              </a:rPr>
              <a:t>joka p</a:t>
            </a: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arantaa tuotanto-</a:t>
            </a:r>
            <a:b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</a:br>
            <a:r>
              <a:rPr lang="fi-FI" sz="1600" b="0" i="0" dirty="0">
                <a:solidFill>
                  <a:srgbClr val="424242"/>
                </a:solidFill>
                <a:effectLst/>
                <a:latin typeface="+mn-lt"/>
              </a:rPr>
              <a:t>tehoa ja energiatehokkuutta.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4000" b="1" i="0" u="none" strike="noStrike" kern="1200" cap="none" spc="0" normalizeH="0" baseline="0" noProof="0" dirty="0">
                <a:ln>
                  <a:noFill/>
                </a:ln>
                <a:solidFill>
                  <a:srgbClr val="CFAFF9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Finnfoam Oy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Kiertotalouteen perustuva teollisuus">
            <a:extLst>
              <a:ext uri="{FF2B5EF4-FFF2-40B4-BE49-F238E27FC236}">
                <a16:creationId xmlns:a16="http://schemas.microsoft.com/office/drawing/2014/main" id="{E4E4975F-4299-3AAE-C46D-F54D1DBEE4BE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28F66D21-C28D-6367-E0D0-22B859C1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AA642916-7915-9B22-E8BB-37430CBF0D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3A2CE1A-944B-A9D9-433D-307B52BC16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413" y="4755857"/>
            <a:ext cx="1300162" cy="161912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DA2EA3-8952-D9C0-F7C8-1680DD4869CA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/>
              </a:rPr>
              <a:t>Koko sitoumus. Sitoumus2050-alustalla.</a:t>
            </a:r>
            <a:endParaRPr kumimoji="0" lang="fi-FI" sz="105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Kuva 4">
            <a:extLst>
              <a:ext uri="{FF2B5EF4-FFF2-40B4-BE49-F238E27FC236}">
                <a16:creationId xmlns:a16="http://schemas.microsoft.com/office/drawing/2014/main" id="{BFC04D10-25CB-9D80-F8DD-1ED23624813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6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630252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Sitoudumme kasvattamaan kiertotalousmateriaalien käyttöä rakentamisessa sekä parantamaan niiden jalostusarvoa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. Mittaamme onnistumistamme uusio- ja kierrätysmateriaalien käytön ja </a:t>
            </a:r>
            <a:r>
              <a:rPr lang="fi-FI" sz="1800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</a:rPr>
              <a:t>ympäristöteknologian</a:t>
            </a:r>
            <a:r>
              <a:rPr lang="fi-FI" sz="18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 liikevaihdon kasvulla. 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fi-FI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324084"/>
            <a:ext cx="6643922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vuosittaisen uusiomateriaalien käytön 1,5 miljoonaan tonniin.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Kolminkertaistamme ympäristöteknologian yksikön liikevaihdon.</a:t>
            </a:r>
            <a:endParaRPr lang="fi-FI" sz="1600" b="1" dirty="0">
              <a:solidFill>
                <a:srgbClr val="0F0F0F"/>
              </a:solidFill>
              <a:latin typeface="+mn-lt"/>
              <a:ea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tabLst>
                <a:tab pos="457200" algn="l"/>
              </a:tabLst>
            </a:pPr>
            <a:endParaRPr lang="fi-FI" sz="1600" b="1" kern="100" dirty="0">
              <a:solidFill>
                <a:srgbClr val="0F0F0F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Rakennushankkeissa käytämme uusiomateriaaleja, kierrätysmateriaaleja ja uudelleenkäytettyjä rakennustuotteita korvaamaan primäärimateriaalien käyttöä.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600" b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</a:rPr>
              <a:t>Kasvatamme jalostettujen materiaalien arvoa ja niiden tuotantomääriä sekä tuomme markkinoille uusia vaihtoehtoja (mm. biohiiltä ja kierrätyslannoitteita)</a:t>
            </a:r>
            <a:r>
              <a:rPr lang="fi-FI" sz="1600" b="1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esimerkiksi </a:t>
            </a:r>
            <a:r>
              <a:rPr lang="fi-FI" sz="1600" b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investoimalla uusiin materiaalien käsittely- ja tuotantolaitoksiin. 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>
                <a:solidFill>
                  <a:schemeClr val="accent6">
                    <a:lumMod val="50000"/>
                  </a:schemeClr>
                </a:solidFill>
              </a:rPr>
              <a:t>GRK Suomi Oy</a:t>
            </a:r>
          </a:p>
        </p:txBody>
      </p:sp>
      <p:grpSp>
        <p:nvGrpSpPr>
          <p:cNvPr id="2" name="Ryhmä 3" descr="Sitoumus liittyy yhteen Kiertotalouden green dealin viidestä muutosalueesta: &#10;- Resurssiviisas rakennettu ympäristö">
            <a:extLst>
              <a:ext uri="{FF2B5EF4-FFF2-40B4-BE49-F238E27FC236}">
                <a16:creationId xmlns:a16="http://schemas.microsoft.com/office/drawing/2014/main" id="{56A4B984-D2C8-A77D-0A02-4E1DA54A4AA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45E9B061-0CBB-D088-5837-246774F66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C5100973-D6DF-9AA8-82BE-702C43FF7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38E21E22-EA22-2684-A549-0706BB0E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1C4AB49-9639-50B0-21A7-D08785CEDCE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6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856743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fi-FI" sz="1800" b="1" dirty="0">
                <a:effectLst/>
                <a:latin typeface="+mn-lt"/>
                <a:ea typeface="Times New Roman" panose="02020603050405020304" pitchFamily="18" charset="0"/>
              </a:rPr>
              <a:t>Sitoudumme tukemaan alueen toimijoita kiertotalouden edistämisessä. </a:t>
            </a:r>
            <a:r>
              <a:rPr lang="fi-FI" sz="1800">
                <a:effectLst/>
                <a:latin typeface="+mn-lt"/>
                <a:ea typeface="Times New Roman" panose="02020603050405020304" pitchFamily="18" charset="0"/>
              </a:rPr>
              <a:t>Tuemme</a:t>
            </a:r>
            <a:r>
              <a:rPr lang="fi-FI" sz="1800" b="1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fi-FI" sz="1800" b="0" dirty="0">
                <a:effectLst/>
                <a:latin typeface="+mn-lt"/>
                <a:ea typeface="Times New Roman" panose="02020603050405020304" pitchFamily="18" charset="0"/>
              </a:rPr>
              <a:t>mm. kiertotaloustoimien toteuttamisessa, rahoituksen hakemisessa, polttoon perustumattoman energiantuotannon käyttöönotossa sekä kiinteistöjen käyttöasteiden selvittämisessä.</a:t>
            </a:r>
            <a:endParaRPr lang="fi-FI" sz="18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b="1" kern="0" dirty="0">
                <a:solidFill>
                  <a:srgbClr val="0F0F0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i-F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61085" y="1283240"/>
            <a:ext cx="6807450" cy="426595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</a:t>
            </a:r>
            <a:r>
              <a:rPr lang="fi-FI" sz="1600" b="1" dirty="0">
                <a:solidFill>
                  <a:srgbClr val="0F0F0F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mme</a:t>
            </a: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22 alueen toimijaa on tehnyt omat sitoumuksensa.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Kasvatamme kiertotalouteen kohdistuvan rahoitusosuu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den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 15 %:iin liiton jaettavissa olevasta EAKR- ja JTF-rahoituksesta.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Energiantuotannosta 25 % on polttoon perustumatonta </a:t>
            </a:r>
            <a:b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(lähtötaso n. 13 %).</a:t>
            </a: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Kytkemme kiertotalouden vahvemmin aluekehittämiseen ja kaavoitukseen. 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Laadimme suunnitelman tyhjien tai tyhjenevien julkisten kiinteistöjen käytöstä yhdessä kuntien kanssa. Pilotoimme ratkaisuja </a:t>
            </a:r>
            <a:r>
              <a:rPr lang="fi-FI" sz="1600" dirty="0">
                <a:latin typeface="+mn-lt"/>
                <a:ea typeface="Times New Roman" panose="02020603050405020304" pitchFamily="18" charset="0"/>
              </a:rPr>
              <a:t>ja asetamme </a:t>
            </a:r>
            <a:r>
              <a:rPr lang="fi-FI" sz="1600" b="0" dirty="0">
                <a:effectLst/>
                <a:latin typeface="+mn-lt"/>
                <a:ea typeface="Times New Roman" panose="02020603050405020304" pitchFamily="18" charset="0"/>
              </a:rPr>
              <a:t>tavoitteet tyhjien kiinteistöjen käytölle ja purkumateriaalien uudelleenkäytölle.</a:t>
            </a:r>
            <a:endParaRPr lang="fi-FI" sz="1600" b="1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200"/>
              </a:spcBef>
              <a:buFont typeface="Symbol" panose="05050102010706020507" pitchFamily="18" charset="2"/>
              <a:buChar char=""/>
            </a:pP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Tuemme energiayhtiöitä siirtymään polttoon perustumattomaan tuotantoon. Seuraamme energiatuotannon muutosta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tuottamalla maakunnallisen energiataseen </a:t>
            </a:r>
            <a:b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muutaman vuoden välein.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Keski-Suomen liitto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Materiaalitehokas energiajärjestelmä">
            <a:extLst>
              <a:ext uri="{FF2B5EF4-FFF2-40B4-BE49-F238E27FC236}">
                <a16:creationId xmlns:a16="http://schemas.microsoft.com/office/drawing/2014/main" id="{0D94C6D1-389C-7ADD-2F4E-A39E63F4CC14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D910167B-E29D-1533-113B-72361C951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1F5516F6-2C91-A15B-5071-FB9CE66C8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8">
            <a:extLst>
              <a:ext uri="{FF2B5EF4-FFF2-40B4-BE49-F238E27FC236}">
                <a16:creationId xmlns:a16="http://schemas.microsoft.com/office/drawing/2014/main" id="{E470BD16-4789-0AB7-74C6-DAB53C736E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114" y="4755856"/>
            <a:ext cx="1238385" cy="1641335"/>
          </a:xfrm>
          <a:prstGeom prst="rect">
            <a:avLst/>
          </a:prstGeom>
        </p:spPr>
      </p:pic>
      <p:pic>
        <p:nvPicPr>
          <p:cNvPr id="11" name="Kuva 4">
            <a:extLst>
              <a:ext uri="{FF2B5EF4-FFF2-40B4-BE49-F238E27FC236}">
                <a16:creationId xmlns:a16="http://schemas.microsoft.com/office/drawing/2014/main" id="{F6D6EDF3-29A8-491F-DF7D-B16190F420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DD74443F-2D59-0986-A66E-FD9D413282A9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7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427910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57E73D1B-D9FE-F55F-2D2B-1D3E1F0A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defTabSz="914400" rtl="0" eaLnBrk="1" fontAlgn="auto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tabLst/>
              <a:defRPr/>
            </a:pPr>
            <a:b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</a:br>
            <a:endParaRPr lang="fi-FI" sz="160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742F35-7EAD-6130-BAAA-833073B6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833" y="1324084"/>
            <a:ext cx="4489575" cy="422510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800" b="1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Sitoudumme pidentämään rakennusten käyttöikää, lisäämään kotimaisten kasvisten ja kalan käyttöä ja vähentämään ruokahävikkiä. </a:t>
            </a:r>
            <a:r>
              <a:rPr lang="fi-FI" sz="1800" kern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Kuopion sitoumuksessa on mukana kaupungin jätehuolto-, vesi- ja energiayhtiö sekä vuokrataloyhtiöitä ja maansiirtoon sekä ruokapalveluihin erikoistuneet yritykset.</a:t>
            </a:r>
            <a:endParaRPr lang="fi-FI" sz="1800" kern="1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72DBA58-ACB6-F78A-D82A-A2C01A5B170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231423" y="1324084"/>
            <a:ext cx="6573584" cy="422510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Tavoitteemme vuoteen 2035 mennessä: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Tilapalveluiden rakentamisen budjetista käytämme rakennusten korjaamiseen ja käyttöiän pidentämiseen 35 % (lähtötilanne16 %).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Nostamme </a:t>
            </a:r>
            <a:r>
              <a:rPr lang="fi-FI" sz="1600" kern="0" dirty="0" err="1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infrakentamisessa</a:t>
            </a: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uusiomateriaalien osuuden 8 %:iin (lähtötaso 3 %).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Vähennämme koulujen ja päiväkotien ruokien hiilijalanjälkeä 32 %.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3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600" kern="0" dirty="0">
                <a:solidFill>
                  <a:srgbClr val="0F0F0F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Lisäämme koulujen ja päiväkotien ruokapalveluissa kotimaisten kasvisten ja kalan käyttöä ja vähennämme ruokahävikkiä 70 %. </a:t>
            </a:r>
            <a:endParaRPr lang="fi-FI" sz="1600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fi-FI" sz="1600" b="1" kern="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Toteutuskeinoja mm.: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Rakentamisessa ja purkamisessa lisäämme suunnitelmallisuutta ja yhteistyötä.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 Puretut materiaalit valmistamme uusiokäyttöön, kierrätykseen tai </a:t>
            </a:r>
            <a:r>
              <a:rPr lang="fi-FI" sz="1600" dirty="0">
                <a:solidFill>
                  <a:srgbClr val="212121"/>
                </a:solidFill>
                <a:effectLst/>
                <a:latin typeface="+mn-lt"/>
                <a:ea typeface="Times New Roman" panose="02020603050405020304" pitchFamily="18" charset="0"/>
              </a:rPr>
              <a:t>hyödynnämme muulla tavalla materiaalina</a:t>
            </a: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. Uusiomateriaalien käyttöä kokeilemme yhdessä toimittajien kanssa. Massapankin avulla vähennämme maa-ainesten kuljetuksia ja vaihtoja.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Symbol" panose="05050102010706020507" pitchFamily="18" charset="2"/>
              <a:buChar char=""/>
              <a:tabLst/>
              <a:defRPr/>
            </a:pP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Korvaamme ruokapalveluissa lihaa kasvis-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ja kalaproteiinilla sekä kehitämme </a:t>
            </a:r>
            <a:br>
              <a:rPr lang="fi-FI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fi-FI" sz="1600" dirty="0">
                <a:effectLst/>
                <a:latin typeface="+mn-lt"/>
                <a:ea typeface="Times New Roman" panose="02020603050405020304" pitchFamily="18" charset="0"/>
              </a:rPr>
              <a:t>ruoan laatua ja maistuvuutta.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C6FCCCC-22D8-6BCD-B292-E5426809516D}"/>
              </a:ext>
            </a:extLst>
          </p:cNvPr>
          <p:cNvSpPr txBox="1"/>
          <p:nvPr/>
        </p:nvSpPr>
        <p:spPr>
          <a:xfrm>
            <a:off x="530832" y="575353"/>
            <a:ext cx="11130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>
                <a:solidFill>
                  <a:schemeClr val="accent6">
                    <a:lumMod val="50000"/>
                  </a:schemeClr>
                </a:solidFill>
              </a:rPr>
              <a:t>Kuopion kaupunki</a:t>
            </a:r>
          </a:p>
        </p:txBody>
      </p:sp>
      <p:grpSp>
        <p:nvGrpSpPr>
          <p:cNvPr id="2" name="Ryhmä 3" descr="Sitoumus liittyy kahteen Kiertotalouden green dealin viidestä muutosalueesta: &#10;- Resurssiviisas rakennettu ympäristö&#10;- Uudistava ruokajärjestelmä">
            <a:extLst>
              <a:ext uri="{FF2B5EF4-FFF2-40B4-BE49-F238E27FC236}">
                <a16:creationId xmlns:a16="http://schemas.microsoft.com/office/drawing/2014/main" id="{FB8909A4-CED4-6B98-8EA5-5E357C417188}"/>
              </a:ext>
            </a:extLst>
          </p:cNvPr>
          <p:cNvGrpSpPr/>
          <p:nvPr/>
        </p:nvGrpSpPr>
        <p:grpSpPr>
          <a:xfrm>
            <a:off x="1619480" y="3807266"/>
            <a:ext cx="2878629" cy="2822371"/>
            <a:chOff x="7601527" y="1624301"/>
            <a:chExt cx="3752273" cy="3752273"/>
          </a:xfrm>
        </p:grpSpPr>
        <p:pic>
          <p:nvPicPr>
            <p:cNvPr id="6" name="Kuva 4">
              <a:extLst>
                <a:ext uri="{FF2B5EF4-FFF2-40B4-BE49-F238E27FC236}">
                  <a16:creationId xmlns:a16="http://schemas.microsoft.com/office/drawing/2014/main" id="{B4466AFA-6887-739D-EEC0-8560E73CD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7601527" y="1624301"/>
              <a:ext cx="3752273" cy="3752273"/>
            </a:xfrm>
            <a:prstGeom prst="rect">
              <a:avLst/>
            </a:prstGeom>
          </p:spPr>
        </p:pic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041EC4AD-AFFF-C607-1B62-24EF3943C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E1D3FC"/>
                </a:clrFrom>
                <a:clrTo>
                  <a:srgbClr val="E1D3FC">
                    <a:alpha val="0"/>
                  </a:srgbClr>
                </a:clrTo>
              </a:clrChange>
              <a:lum bright="70000" contrast="-70000"/>
            </a:blip>
            <a:srcRect l="15372" t="26794" r="10873" b="27018"/>
            <a:stretch/>
          </p:blipFill>
          <p:spPr>
            <a:xfrm>
              <a:off x="9064912" y="3248840"/>
              <a:ext cx="825501" cy="503194"/>
            </a:xfrm>
            <a:prstGeom prst="rect">
              <a:avLst/>
            </a:prstGeom>
          </p:spPr>
        </p:pic>
      </p:grpSp>
      <p:pic>
        <p:nvPicPr>
          <p:cNvPr id="9" name="Kuva 4">
            <a:extLst>
              <a:ext uri="{FF2B5EF4-FFF2-40B4-BE49-F238E27FC236}">
                <a16:creationId xmlns:a16="http://schemas.microsoft.com/office/drawing/2014/main" id="{6E42B40D-03BD-985F-D7BE-D3050EADAF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00" b="90000" l="10000" r="94400">
                        <a14:foregroundMark x1="55400" y1="3400" x2="55200" y2="19000"/>
                        <a14:foregroundMark x1="55200" y1="19000" x2="70600" y2="36200"/>
                        <a14:foregroundMark x1="70600" y1="36200" x2="84400" y2="31400"/>
                        <a14:foregroundMark x1="84400" y1="31400" x2="73600" y2="13000"/>
                        <a14:foregroundMark x1="73600" y1="13000" x2="56800" y2="3600"/>
                        <a14:foregroundMark x1="94400" y1="30800" x2="94400" y2="30800"/>
                        <a14:backgroundMark x1="22800" y1="19000" x2="24200" y2="19000"/>
                        <a14:backgroundMark x1="32200" y1="10600" x2="28600" y2="264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200" b="52069"/>
          <a:stretch/>
        </p:blipFill>
        <p:spPr>
          <a:xfrm>
            <a:off x="2928198" y="3807266"/>
            <a:ext cx="1569909" cy="134337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E45C5D7-A539-8B19-9AD1-BB73AE8F694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7350" y="3807266"/>
            <a:ext cx="1443038" cy="13105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EA079A80-BE9F-9899-EDFA-48D786CC82CD}"/>
              </a:ext>
            </a:extLst>
          </p:cNvPr>
          <p:cNvSpPr txBox="1"/>
          <p:nvPr/>
        </p:nvSpPr>
        <p:spPr>
          <a:xfrm>
            <a:off x="155243" y="6285126"/>
            <a:ext cx="1623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050" i="1" dirty="0">
                <a:hlinkClick r:id="rId8"/>
              </a:rPr>
              <a:t>Koko sitoumus Sitoumus2050-alustalla.</a:t>
            </a:r>
            <a:endParaRPr lang="fi-FI" sz="1050" i="1" dirty="0"/>
          </a:p>
        </p:txBody>
      </p:sp>
    </p:spTree>
    <p:extLst>
      <p:ext uri="{BB962C8B-B14F-4D97-AF65-F5344CB8AC3E}">
        <p14:creationId xmlns:p14="http://schemas.microsoft.com/office/powerpoint/2010/main" val="348766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80F70"/>
      </a:accent1>
      <a:accent2>
        <a:srgbClr val="3A3AC1"/>
      </a:accent2>
      <a:accent3>
        <a:srgbClr val="8686FF"/>
      </a:accent3>
      <a:accent4>
        <a:srgbClr val="C85000"/>
      </a:accent4>
      <a:accent5>
        <a:srgbClr val="F96400"/>
      </a:accent5>
      <a:accent6>
        <a:srgbClr val="CFAFF9"/>
      </a:accent6>
      <a:hlink>
        <a:srgbClr val="180F70"/>
      </a:hlink>
      <a:folHlink>
        <a:srgbClr val="180F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4" ma:contentTypeDescription="Luo uusi asiakirja." ma:contentTypeScope="" ma:versionID="b1b242d0b4ca8b510e1ca8f3b78c0be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9f78447fdc025fb102a78d7009e95f7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AFB5D-F3C9-4B42-B781-7FA3F21E28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0C6BB-332E-4B08-9C70-C77EA475198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bb82943-49da-4504-a2f3-a33fb2eb95f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E20DC3-064B-4FC7-9B0A-70620CF3A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22347</TotalTime>
  <Words>3317</Words>
  <Application>Microsoft Office PowerPoint</Application>
  <PresentationFormat>Laajakuva</PresentationFormat>
  <Paragraphs>373</Paragraphs>
  <Slides>28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7" baseType="lpstr">
      <vt:lpstr>Aptos</vt:lpstr>
      <vt:lpstr>Arial</vt:lpstr>
      <vt:lpstr>Arial Narrow</vt:lpstr>
      <vt:lpstr>Barlow</vt:lpstr>
      <vt:lpstr>Calibri</vt:lpstr>
      <vt:lpstr>Symbol</vt:lpstr>
      <vt:lpstr>Tahoma</vt:lpstr>
      <vt:lpstr>Times New Roman</vt:lpstr>
      <vt:lpstr>Office Theme</vt:lpstr>
      <vt:lpstr>Me olemme mukana kiertotalouden green dealissa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PowerPoint-esitys</vt:lpstr>
      <vt:lpstr> </vt:lpstr>
      <vt:lpstr> 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Nikula Taina (YM)</dc:creator>
  <cp:lastModifiedBy>Karjalainen Kirsi (YM)</cp:lastModifiedBy>
  <cp:revision>30</cp:revision>
  <dcterms:created xsi:type="dcterms:W3CDTF">2025-06-27T08:20:28Z</dcterms:created>
  <dcterms:modified xsi:type="dcterms:W3CDTF">2025-10-08T07:40:19Z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