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29" r:id="rId5"/>
    <p:sldMasterId id="2147483748" r:id="rId6"/>
    <p:sldMasterId id="2147483760" r:id="rId7"/>
    <p:sldMasterId id="2147483778" r:id="rId8"/>
  </p:sldMasterIdLst>
  <p:notesMasterIdLst>
    <p:notesMasterId r:id="rId46"/>
  </p:notesMasterIdLst>
  <p:sldIdLst>
    <p:sldId id="256" r:id="rId9"/>
    <p:sldId id="366" r:id="rId10"/>
    <p:sldId id="368" r:id="rId11"/>
    <p:sldId id="381" r:id="rId12"/>
    <p:sldId id="382" r:id="rId13"/>
    <p:sldId id="370" r:id="rId14"/>
    <p:sldId id="371" r:id="rId15"/>
    <p:sldId id="372" r:id="rId16"/>
    <p:sldId id="373" r:id="rId17"/>
    <p:sldId id="374" r:id="rId18"/>
    <p:sldId id="375" r:id="rId19"/>
    <p:sldId id="376" r:id="rId20"/>
    <p:sldId id="377" r:id="rId21"/>
    <p:sldId id="378" r:id="rId22"/>
    <p:sldId id="379" r:id="rId23"/>
    <p:sldId id="380" r:id="rId24"/>
    <p:sldId id="355" r:id="rId25"/>
    <p:sldId id="341" r:id="rId26"/>
    <p:sldId id="363" r:id="rId27"/>
    <p:sldId id="358" r:id="rId28"/>
    <p:sldId id="364" r:id="rId29"/>
    <p:sldId id="360" r:id="rId30"/>
    <p:sldId id="345" r:id="rId31"/>
    <p:sldId id="346" r:id="rId32"/>
    <p:sldId id="347" r:id="rId33"/>
    <p:sldId id="348" r:id="rId34"/>
    <p:sldId id="349" r:id="rId35"/>
    <p:sldId id="350" r:id="rId36"/>
    <p:sldId id="351" r:id="rId37"/>
    <p:sldId id="352" r:id="rId38"/>
    <p:sldId id="353" r:id="rId39"/>
    <p:sldId id="356" r:id="rId40"/>
    <p:sldId id="271" r:id="rId41"/>
    <p:sldId id="272" r:id="rId42"/>
    <p:sldId id="273" r:id="rId43"/>
    <p:sldId id="274" r:id="rId44"/>
    <p:sldId id="317" r:id="rId4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skinen Satu (YM)" initials="TS(" lastIdx="1" clrIdx="0">
    <p:extLst>
      <p:ext uri="{19B8F6BF-5375-455C-9EA6-DF929625EA0E}">
        <p15:presenceInfo xmlns:p15="http://schemas.microsoft.com/office/powerpoint/2012/main" userId="S-1-5-21-3521595049-301303566-333748410-125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2C5234"/>
    <a:srgbClr val="F6F3E5"/>
    <a:srgbClr val="C66E4E"/>
    <a:srgbClr val="BF9474"/>
    <a:srgbClr val="236192"/>
    <a:srgbClr val="FF585D"/>
    <a:srgbClr val="B9D3DC"/>
    <a:srgbClr val="8F993E"/>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8" autoAdjust="0"/>
    <p:restoredTop sz="94673" autoAdjust="0"/>
  </p:normalViewPr>
  <p:slideViewPr>
    <p:cSldViewPr snapToGrid="0" showGuides="1">
      <p:cViewPr varScale="1">
        <p:scale>
          <a:sx n="163" d="100"/>
          <a:sy n="163" d="100"/>
        </p:scale>
        <p:origin x="8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17.5.2023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Digitalisaatio muuttaa tapaamme hyödyntää tietoa. Rakennetun ympäristön tiedoissa on myös turvallisuuden kannalta kriittistä tietoa. Siksi digimuutos edellyttää myös uusia pelisääntöjä ja lainsäädännön päivittämistä. Rakennetun ympäristön </a:t>
            </a:r>
            <a:r>
              <a:rPr lang="fi-FI" sz="1200" kern="1200" dirty="0" err="1">
                <a:solidFill>
                  <a:schemeClr val="tx1"/>
                </a:solidFill>
                <a:effectLst/>
                <a:latin typeface="+mn-lt"/>
                <a:ea typeface="+mn-ea"/>
                <a:cs typeface="+mn-cs"/>
              </a:rPr>
              <a:t>digitalisaatiota</a:t>
            </a:r>
            <a:r>
              <a:rPr lang="fi-FI" sz="1200" kern="1200" dirty="0">
                <a:solidFill>
                  <a:schemeClr val="tx1"/>
                </a:solidFill>
                <a:effectLst/>
                <a:latin typeface="+mn-lt"/>
                <a:ea typeface="+mn-ea"/>
                <a:cs typeface="+mn-cs"/>
              </a:rPr>
              <a:t> koskevat lait tulevat voimaan 1.1.2024, jolloin myös uusi rakennetun ympäristön tietojärjestelmä avautuu käyttäjille.</a:t>
            </a:r>
          </a:p>
          <a:p>
            <a:endParaRPr lang="fi-FI" dirty="0"/>
          </a:p>
        </p:txBody>
      </p:sp>
      <p:sp>
        <p:nvSpPr>
          <p:cNvPr id="4" name="Dian numeron paikkamerkki 3"/>
          <p:cNvSpPr>
            <a:spLocks noGrp="1"/>
          </p:cNvSpPr>
          <p:nvPr>
            <p:ph type="sldNum" sz="quarter" idx="10"/>
          </p:nvPr>
        </p:nvSpPr>
        <p:spPr/>
        <p:txBody>
          <a:bodyPr/>
          <a:lstStyle/>
          <a:p>
            <a:fld id="{46C2CA85-B453-45E3-A748-B564E6B8D27E}" type="slidenum">
              <a:rPr lang="fi-FI" smtClean="0"/>
              <a:t>3</a:t>
            </a:fld>
            <a:endParaRPr lang="fi-FI"/>
          </a:p>
        </p:txBody>
      </p:sp>
    </p:spTree>
    <p:extLst>
      <p:ext uri="{BB962C8B-B14F-4D97-AF65-F5344CB8AC3E}">
        <p14:creationId xmlns:p14="http://schemas.microsoft.com/office/powerpoint/2010/main" val="265442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a:p>
          <a:p>
            <a:endParaRPr lang="fi-FI" baseline="0" dirty="0"/>
          </a:p>
          <a:p>
            <a:endParaRPr lang="fi-FI" baseline="0" dirty="0"/>
          </a:p>
          <a:p>
            <a:endParaRPr lang="fi-FI" dirty="0"/>
          </a:p>
        </p:txBody>
      </p:sp>
      <p:sp>
        <p:nvSpPr>
          <p:cNvPr id="4" name="Dian numeron paikkamerkki 3"/>
          <p:cNvSpPr>
            <a:spLocks noGrp="1"/>
          </p:cNvSpPr>
          <p:nvPr>
            <p:ph type="sldNum" sz="quarter" idx="10"/>
          </p:nvPr>
        </p:nvSpPr>
        <p:spPr/>
        <p:txBody>
          <a:bodyPr/>
          <a:lstStyle/>
          <a:p>
            <a:fld id="{46C2CA85-B453-45E3-A748-B564E6B8D27E}" type="slidenum">
              <a:rPr lang="fi-FI" smtClean="0"/>
              <a:t>19</a:t>
            </a:fld>
            <a:endParaRPr lang="fi-FI"/>
          </a:p>
        </p:txBody>
      </p:sp>
    </p:spTree>
    <p:extLst>
      <p:ext uri="{BB962C8B-B14F-4D97-AF65-F5344CB8AC3E}">
        <p14:creationId xmlns:p14="http://schemas.microsoft.com/office/powerpoint/2010/main" val="41503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6C2CA85-B453-45E3-A748-B564E6B8D27E}" type="slidenum">
              <a:rPr lang="fi-FI" smtClean="0"/>
              <a:t>20</a:t>
            </a:fld>
            <a:endParaRPr lang="fi-FI"/>
          </a:p>
        </p:txBody>
      </p:sp>
    </p:spTree>
    <p:extLst>
      <p:ext uri="{BB962C8B-B14F-4D97-AF65-F5344CB8AC3E}">
        <p14:creationId xmlns:p14="http://schemas.microsoft.com/office/powerpoint/2010/main" val="3656029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a:p>
          <a:p>
            <a:endParaRPr lang="fi-FI" dirty="0"/>
          </a:p>
        </p:txBody>
      </p:sp>
      <p:sp>
        <p:nvSpPr>
          <p:cNvPr id="4" name="Dian numeron paikkamerkki 3"/>
          <p:cNvSpPr>
            <a:spLocks noGrp="1"/>
          </p:cNvSpPr>
          <p:nvPr>
            <p:ph type="sldNum" sz="quarter" idx="10"/>
          </p:nvPr>
        </p:nvSpPr>
        <p:spPr/>
        <p:txBody>
          <a:bodyPr/>
          <a:lstStyle/>
          <a:p>
            <a:fld id="{46C2CA85-B453-45E3-A748-B564E6B8D27E}" type="slidenum">
              <a:rPr lang="fi-FI" smtClean="0"/>
              <a:t>21</a:t>
            </a:fld>
            <a:endParaRPr lang="fi-FI"/>
          </a:p>
        </p:txBody>
      </p:sp>
    </p:spTree>
    <p:extLst>
      <p:ext uri="{BB962C8B-B14F-4D97-AF65-F5344CB8AC3E}">
        <p14:creationId xmlns:p14="http://schemas.microsoft.com/office/powerpoint/2010/main" val="1654913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cs typeface="Calibri"/>
            </a:endParaRPr>
          </a:p>
        </p:txBody>
      </p:sp>
      <p:sp>
        <p:nvSpPr>
          <p:cNvPr id="4" name="Slide Number Placeholder 3"/>
          <p:cNvSpPr>
            <a:spLocks noGrp="1"/>
          </p:cNvSpPr>
          <p:nvPr>
            <p:ph type="sldNum" sz="quarter" idx="5"/>
          </p:nvPr>
        </p:nvSpPr>
        <p:spPr/>
        <p:txBody>
          <a:bodyPr/>
          <a:lstStyle/>
          <a:p>
            <a:fld id="{46C2CA85-B453-45E3-A748-B564E6B8D27E}" type="slidenum">
              <a:rPr lang="fi-FI" smtClean="0"/>
              <a:t>24</a:t>
            </a:fld>
            <a:endParaRPr lang="fi-FI"/>
          </a:p>
        </p:txBody>
      </p:sp>
    </p:spTree>
    <p:extLst>
      <p:ext uri="{BB962C8B-B14F-4D97-AF65-F5344CB8AC3E}">
        <p14:creationId xmlns:p14="http://schemas.microsoft.com/office/powerpoint/2010/main" val="4047776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6C2CA85-B453-45E3-A748-B564E6B8D27E}" type="slidenum">
              <a:rPr lang="fi-FI" smtClean="0"/>
              <a:t>25</a:t>
            </a:fld>
            <a:endParaRPr lang="fi-FI"/>
          </a:p>
        </p:txBody>
      </p:sp>
    </p:spTree>
    <p:extLst>
      <p:ext uri="{BB962C8B-B14F-4D97-AF65-F5344CB8AC3E}">
        <p14:creationId xmlns:p14="http://schemas.microsoft.com/office/powerpoint/2010/main" val="110303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6C2CA85-B453-45E3-A748-B564E6B8D27E}" type="slidenum">
              <a:rPr lang="fi-FI" smtClean="0"/>
              <a:t>26</a:t>
            </a:fld>
            <a:endParaRPr lang="fi-FI"/>
          </a:p>
        </p:txBody>
      </p:sp>
    </p:spTree>
    <p:extLst>
      <p:ext uri="{BB962C8B-B14F-4D97-AF65-F5344CB8AC3E}">
        <p14:creationId xmlns:p14="http://schemas.microsoft.com/office/powerpoint/2010/main" val="2915265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6C2CA85-B453-45E3-A748-B564E6B8D27E}" type="slidenum">
              <a:rPr lang="fi-FI" smtClean="0"/>
              <a:t>27</a:t>
            </a:fld>
            <a:endParaRPr lang="fi-FI"/>
          </a:p>
        </p:txBody>
      </p:sp>
    </p:spTree>
    <p:extLst>
      <p:ext uri="{BB962C8B-B14F-4D97-AF65-F5344CB8AC3E}">
        <p14:creationId xmlns:p14="http://schemas.microsoft.com/office/powerpoint/2010/main" val="76187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6C2CA85-B453-45E3-A748-B564E6B8D27E}" type="slidenum">
              <a:rPr lang="fi-FI" smtClean="0"/>
              <a:t>28</a:t>
            </a:fld>
            <a:endParaRPr lang="fi-FI"/>
          </a:p>
        </p:txBody>
      </p:sp>
    </p:spTree>
    <p:extLst>
      <p:ext uri="{BB962C8B-B14F-4D97-AF65-F5344CB8AC3E}">
        <p14:creationId xmlns:p14="http://schemas.microsoft.com/office/powerpoint/2010/main" val="3978191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6C2CA85-B453-45E3-A748-B564E6B8D27E}" type="slidenum">
              <a:rPr lang="fi-FI" smtClean="0"/>
              <a:t>29</a:t>
            </a:fld>
            <a:endParaRPr lang="fi-FI"/>
          </a:p>
        </p:txBody>
      </p:sp>
    </p:spTree>
    <p:extLst>
      <p:ext uri="{BB962C8B-B14F-4D97-AF65-F5344CB8AC3E}">
        <p14:creationId xmlns:p14="http://schemas.microsoft.com/office/powerpoint/2010/main" val="1471328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cs typeface="Calibri"/>
              </a:rPr>
              <a:t>Valtakunnallinen yhteistyö korostettava, voisi olla jo 24 hyötyjä?</a:t>
            </a:r>
            <a:br>
              <a:rPr lang="fi-FI">
                <a:cs typeface="Calibri"/>
              </a:rPr>
            </a:br>
            <a:r>
              <a:rPr lang="fi-FI">
                <a:cs typeface="Calibri"/>
              </a:rPr>
              <a:t>Automaattisesti</a:t>
            </a:r>
            <a:r>
              <a:rPr lang="fi-FI" baseline="0">
                <a:cs typeface="Calibri"/>
              </a:rPr>
              <a:t> </a:t>
            </a:r>
            <a:r>
              <a:rPr lang="fi-FI" baseline="0" err="1">
                <a:cs typeface="Calibri"/>
              </a:rPr>
              <a:t>maastoteidon</a:t>
            </a:r>
            <a:r>
              <a:rPr lang="fi-FI" baseline="0">
                <a:cs typeface="Calibri"/>
              </a:rPr>
              <a:t> avulla voidaan vertailemaan. Mitkä näyttävät poikkeavilta ja osataan . Korostetaan paikkatietoa ja 3D-malleja, kaikki </a:t>
            </a:r>
            <a:r>
              <a:rPr lang="fi-FI" baseline="0" err="1">
                <a:cs typeface="Calibri"/>
              </a:rPr>
              <a:t>rsuunnitelmat</a:t>
            </a:r>
            <a:r>
              <a:rPr lang="fi-FI" baseline="0">
                <a:cs typeface="Calibri"/>
              </a:rPr>
              <a:t> tulee tietomallimuotoisin, jolloin saadaan muodostettua visuaalinen arkisto joka kiinnittyy paikkatietoon, ns. kaupunkimalli. Kerrostalosta nähdään </a:t>
            </a:r>
            <a:r>
              <a:rPr lang="fi-FI" baseline="0" err="1">
                <a:cs typeface="Calibri"/>
              </a:rPr>
              <a:t>vaikapa</a:t>
            </a:r>
            <a:r>
              <a:rPr lang="fi-FI" baseline="0">
                <a:cs typeface="Calibri"/>
              </a:rPr>
              <a:t> </a:t>
            </a:r>
            <a:r>
              <a:rPr lang="fi-FI" baseline="0" err="1">
                <a:cs typeface="Calibri"/>
              </a:rPr>
              <a:t>vöäestörakenne</a:t>
            </a:r>
            <a:r>
              <a:rPr lang="fi-FI" baseline="0">
                <a:cs typeface="Calibri"/>
              </a:rPr>
              <a:t>, paljonko omistetaan autoja. Kunnallistekniikan verkostot. Saisi olla visionäärisempi.</a:t>
            </a:r>
            <a:endParaRPr lang="fi-FI"/>
          </a:p>
        </p:txBody>
      </p:sp>
      <p:sp>
        <p:nvSpPr>
          <p:cNvPr id="4" name="Slide Number Placeholder 3"/>
          <p:cNvSpPr>
            <a:spLocks noGrp="1"/>
          </p:cNvSpPr>
          <p:nvPr>
            <p:ph type="sldNum" sz="quarter" idx="5"/>
          </p:nvPr>
        </p:nvSpPr>
        <p:spPr/>
        <p:txBody>
          <a:bodyPr/>
          <a:lstStyle/>
          <a:p>
            <a:fld id="{46C2CA85-B453-45E3-A748-B564E6B8D27E}" type="slidenum">
              <a:rPr lang="fi-FI" smtClean="0"/>
              <a:t>30</a:t>
            </a:fld>
            <a:endParaRPr lang="fi-FI"/>
          </a:p>
        </p:txBody>
      </p:sp>
    </p:spTree>
    <p:extLst>
      <p:ext uri="{BB962C8B-B14F-4D97-AF65-F5344CB8AC3E}">
        <p14:creationId xmlns:p14="http://schemas.microsoft.com/office/powerpoint/2010/main" val="251244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6C2CA85-B453-45E3-A748-B564E6B8D27E}" type="slidenum">
              <a:rPr lang="fi-FI" smtClean="0"/>
              <a:t>4</a:t>
            </a:fld>
            <a:endParaRPr lang="fi-FI"/>
          </a:p>
        </p:txBody>
      </p:sp>
    </p:spTree>
    <p:extLst>
      <p:ext uri="{BB962C8B-B14F-4D97-AF65-F5344CB8AC3E}">
        <p14:creationId xmlns:p14="http://schemas.microsoft.com/office/powerpoint/2010/main" val="403381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6C2CA85-B453-45E3-A748-B564E6B8D27E}" type="slidenum">
              <a:rPr lang="fi-FI" smtClean="0"/>
              <a:t>31</a:t>
            </a:fld>
            <a:endParaRPr lang="fi-FI"/>
          </a:p>
        </p:txBody>
      </p:sp>
    </p:spTree>
    <p:extLst>
      <p:ext uri="{BB962C8B-B14F-4D97-AF65-F5344CB8AC3E}">
        <p14:creationId xmlns:p14="http://schemas.microsoft.com/office/powerpoint/2010/main" val="183891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6C2CA85-B453-45E3-A748-B564E6B8D27E}" type="slidenum">
              <a:rPr lang="fi-FI" smtClean="0"/>
              <a:t>34</a:t>
            </a:fld>
            <a:endParaRPr lang="fi-FI"/>
          </a:p>
        </p:txBody>
      </p:sp>
    </p:spTree>
    <p:extLst>
      <p:ext uri="{BB962C8B-B14F-4D97-AF65-F5344CB8AC3E}">
        <p14:creationId xmlns:p14="http://schemas.microsoft.com/office/powerpoint/2010/main" val="307459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46C2CA85-B453-45E3-A748-B564E6B8D27E}" type="slidenum">
              <a:rPr lang="fi-FI" smtClean="0"/>
              <a:t>5</a:t>
            </a:fld>
            <a:endParaRPr lang="fi-FI"/>
          </a:p>
        </p:txBody>
      </p:sp>
    </p:spTree>
    <p:extLst>
      <p:ext uri="{BB962C8B-B14F-4D97-AF65-F5344CB8AC3E}">
        <p14:creationId xmlns:p14="http://schemas.microsoft.com/office/powerpoint/2010/main" val="392129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t>(</a:t>
            </a:r>
            <a:r>
              <a:rPr lang="fi-FI" sz="1200" dirty="0" err="1"/>
              <a:t>Nixu</a:t>
            </a:r>
            <a:r>
              <a:rPr lang="fi-FI" sz="1200" dirty="0"/>
              <a:t> Oy 2022 sekä Poliittiset linjaustarpeet selvitys, 2022)</a:t>
            </a:r>
            <a:endParaRPr lang="fi-FI" dirty="0"/>
          </a:p>
        </p:txBody>
      </p:sp>
      <p:sp>
        <p:nvSpPr>
          <p:cNvPr id="4" name="Slide Number Placeholder 3"/>
          <p:cNvSpPr>
            <a:spLocks noGrp="1"/>
          </p:cNvSpPr>
          <p:nvPr>
            <p:ph type="sldNum" sz="quarter" idx="5"/>
          </p:nvPr>
        </p:nvSpPr>
        <p:spPr/>
        <p:txBody>
          <a:bodyPr/>
          <a:lstStyle/>
          <a:p>
            <a:fld id="{46C2CA85-B453-45E3-A748-B564E6B8D27E}" type="slidenum">
              <a:rPr lang="fi-FI" smtClean="0"/>
              <a:t>6</a:t>
            </a:fld>
            <a:endParaRPr lang="fi-FI"/>
          </a:p>
        </p:txBody>
      </p:sp>
    </p:spTree>
    <p:extLst>
      <p:ext uri="{BB962C8B-B14F-4D97-AF65-F5344CB8AC3E}">
        <p14:creationId xmlns:p14="http://schemas.microsoft.com/office/powerpoint/2010/main" val="401642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6C2CA85-B453-45E3-A748-B564E6B8D27E}" type="slidenum">
              <a:rPr lang="fi-FI" smtClean="0"/>
              <a:t>7</a:t>
            </a:fld>
            <a:endParaRPr lang="fi-FI"/>
          </a:p>
        </p:txBody>
      </p:sp>
    </p:spTree>
    <p:extLst>
      <p:ext uri="{BB962C8B-B14F-4D97-AF65-F5344CB8AC3E}">
        <p14:creationId xmlns:p14="http://schemas.microsoft.com/office/powerpoint/2010/main" val="382523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Järjestelmää</a:t>
            </a:r>
            <a:r>
              <a:rPr lang="fi-FI" baseline="0" dirty="0"/>
              <a:t> kehitetään jatkuvasti ja sinne tuodaan uusia tietosisältöjä.</a:t>
            </a:r>
            <a:br>
              <a:rPr lang="fi-FI" baseline="0" dirty="0"/>
            </a:br>
            <a:r>
              <a:rPr lang="fi-FI" sz="1200" dirty="0"/>
              <a:t>Lukuisat yhteiskunnan prosessit tarvitsevat </a:t>
            </a:r>
            <a:r>
              <a:rPr lang="fi-FI" sz="1200" dirty="0" err="1"/>
              <a:t>RYTJ:stä</a:t>
            </a:r>
            <a:r>
              <a:rPr lang="fi-FI" sz="1200" dirty="0"/>
              <a:t> saatavaa tietoa (tunnistettu yli 100 viranomaisprosessia). </a:t>
            </a:r>
            <a:endParaRPr lang="fi-FI" dirty="0"/>
          </a:p>
        </p:txBody>
      </p:sp>
      <p:sp>
        <p:nvSpPr>
          <p:cNvPr id="4" name="Dian numeron paikkamerkki 3"/>
          <p:cNvSpPr>
            <a:spLocks noGrp="1"/>
          </p:cNvSpPr>
          <p:nvPr>
            <p:ph type="sldNum" sz="quarter" idx="10"/>
          </p:nvPr>
        </p:nvSpPr>
        <p:spPr/>
        <p:txBody>
          <a:bodyPr/>
          <a:lstStyle/>
          <a:p>
            <a:fld id="{46C2CA85-B453-45E3-A748-B564E6B8D27E}" type="slidenum">
              <a:rPr lang="fi-FI" smtClean="0"/>
              <a:t>9</a:t>
            </a:fld>
            <a:endParaRPr lang="fi-FI"/>
          </a:p>
        </p:txBody>
      </p:sp>
    </p:spTree>
    <p:extLst>
      <p:ext uri="{BB962C8B-B14F-4D97-AF65-F5344CB8AC3E}">
        <p14:creationId xmlns:p14="http://schemas.microsoft.com/office/powerpoint/2010/main" val="68411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6C2CA85-B453-45E3-A748-B564E6B8D27E}" type="slidenum">
              <a:rPr lang="fi-FI" smtClean="0"/>
              <a:t>10</a:t>
            </a:fld>
            <a:endParaRPr lang="fi-FI"/>
          </a:p>
        </p:txBody>
      </p:sp>
    </p:spTree>
    <p:extLst>
      <p:ext uri="{BB962C8B-B14F-4D97-AF65-F5344CB8AC3E}">
        <p14:creationId xmlns:p14="http://schemas.microsoft.com/office/powerpoint/2010/main" val="91939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07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46C2CA85-B453-45E3-A748-B564E6B8D27E}" type="slidenum">
              <a:rPr lang="fi-FI" smtClean="0"/>
              <a:t>15</a:t>
            </a:fld>
            <a:endParaRPr lang="fi-FI"/>
          </a:p>
        </p:txBody>
      </p:sp>
    </p:spTree>
    <p:extLst>
      <p:ext uri="{BB962C8B-B14F-4D97-AF65-F5344CB8AC3E}">
        <p14:creationId xmlns:p14="http://schemas.microsoft.com/office/powerpoint/2010/main" val="273594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ym.fi/rakennetunymparistontietojarjestelma" TargetMode="Externa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hyperlink" Target="https://ym.fi/rakennetunymparistontietojarjestelma" TargetMode="Externa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hyperlink" Target="https://ym.fi/rakennetunymparistontietojarjestelma" TargetMode="Externa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hyperlink" Target="https://ym.fi/rakennetunymparistontietojarjestelma" TargetMode="Externa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dirty="0"/>
              <a:t>Tähän </a:t>
            </a:r>
            <a:r>
              <a:rPr lang="fi-FI" spc="0" dirty="0" err="1"/>
              <a:t>pp.kk.vvvv</a:t>
            </a:r>
            <a:r>
              <a:rPr lang="fi-FI" spc="0" dirty="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xmlns=""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xmlns=""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xmlns=""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xmlns=""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xmlns=""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endParaRPr lang="fi-FI" dirty="0"/>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perustyyl. napsautt.</a:t>
            </a:r>
            <a:endParaRPr lang="en-GB" dirty="0"/>
          </a:p>
        </p:txBody>
      </p:sp>
    </p:spTree>
    <p:extLst>
      <p:ext uri="{BB962C8B-B14F-4D97-AF65-F5344CB8AC3E}">
        <p14:creationId xmlns:p14="http://schemas.microsoft.com/office/powerpoint/2010/main" val="109470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perustyyl. napsautt.</a:t>
            </a:r>
            <a:endParaRPr lang="fi-FI" dirty="0"/>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endParaRPr lang="fi-FI" dirty="0"/>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17.5.2023</a:t>
            </a:fld>
            <a:endParaRPr lang="fi-FI" dirty="0"/>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endParaRPr lang="fi-FI" dirty="0"/>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42860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endParaRPr lang="fi-FI" dirty="0"/>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endParaRPr lang="fi-FI" dirty="0"/>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7404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perustyyl. napsautt.</a:t>
            </a:r>
            <a:endParaRPr lang="fi-FI" dirty="0"/>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endParaRPr lang="fi-FI" dirty="0"/>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629354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9910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xmlns=""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xmlns=""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xmlns=""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xmlns=""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xmlns=""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xmlns=""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xmlns=""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xmlns=""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xmlns=""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xmlns=""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xmlns=""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xmlns=""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122759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xmlns=""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xmlns=""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xmlns=""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xmlns=""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xmlns=""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xmlns=""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xmlns=""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xmlns=""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xmlns=""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xmlns=""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xmlns=""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xmlns=""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fi-FI"/>
              <a:t>Muokkaa perustyyl. napsautt.</a:t>
            </a:r>
            <a:endParaRPr lang="fi-FI" dirty="0"/>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93"/>
          </a:xfrm>
          <a:prstGeom prst="rect">
            <a:avLst/>
          </a:prstGeom>
          <a:noFill/>
        </p:spPr>
        <p:txBody>
          <a:bodyPr wrap="square" lIns="0" tIns="0" rIns="0" bIns="0" rtlCol="0">
            <a:spAutoFit/>
          </a:bodyPr>
          <a:lstStyle/>
          <a:p>
            <a:pPr algn="l">
              <a:lnSpc>
                <a:spcPct val="110000"/>
              </a:lnSpc>
            </a:pPr>
            <a:r>
              <a:rPr lang="fi-FI" sz="1550" dirty="0">
                <a:solidFill>
                  <a:schemeClr val="bg1"/>
                </a:solidFill>
              </a:rPr>
              <a:t>ym.fi/ryhti</a:t>
            </a:r>
          </a:p>
          <a:p>
            <a:pPr algn="l">
              <a:lnSpc>
                <a:spcPct val="110000"/>
              </a:lnSpc>
            </a:pPr>
            <a:r>
              <a:rPr lang="fi-FI" sz="1550" dirty="0">
                <a:solidFill>
                  <a:schemeClr val="bg1"/>
                </a:solidFill>
              </a:rPr>
              <a:t>ryhti@ym.fi</a:t>
            </a:r>
          </a:p>
          <a:p>
            <a:pPr algn="l">
              <a:lnSpc>
                <a:spcPct val="110000"/>
              </a:lnSpc>
            </a:pPr>
            <a:r>
              <a:rPr lang="fi-FI" sz="1550" dirty="0">
                <a:solidFill>
                  <a:schemeClr val="bg1"/>
                </a:solidFill>
              </a:rPr>
              <a:t>ym.fi/</a:t>
            </a:r>
            <a:r>
              <a:rPr lang="fi-FI" sz="1550" dirty="0" err="1">
                <a:solidFill>
                  <a:schemeClr val="bg1"/>
                </a:solidFill>
              </a:rPr>
              <a:t>yhteentoimivuus</a:t>
            </a:r>
            <a:endParaRPr lang="fi-FI" sz="1550" dirty="0">
              <a:solidFill>
                <a:schemeClr val="bg1"/>
              </a:solidFill>
            </a:endParaRPr>
          </a:p>
          <a:p>
            <a:pPr algn="l">
              <a:lnSpc>
                <a:spcPct val="110000"/>
              </a:lnSpc>
            </a:pPr>
            <a:r>
              <a:rPr lang="fi-FI" sz="1550" dirty="0">
                <a:solidFill>
                  <a:schemeClr val="bg1"/>
                </a:solidFill>
              </a:rPr>
              <a:t>yhteentoimivuus@ym.fi</a:t>
            </a: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dirty="0">
                <a:solidFill>
                  <a:schemeClr val="bg1"/>
                </a:solidFill>
              </a:rPr>
              <a:t>Ympäristöministeriö | Aleksanterinkatu 7, Helsinki</a:t>
            </a:r>
          </a:p>
          <a:p>
            <a:pPr algn="l">
              <a:lnSpc>
                <a:spcPct val="110000"/>
              </a:lnSpc>
            </a:pPr>
            <a:r>
              <a:rPr lang="fi-FI" sz="900" dirty="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dirty="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dirty="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5307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Kaava">
    <p:bg>
      <p:bgPr>
        <a:solidFill>
          <a:srgbClr val="F6F3E5"/>
        </a:solidFill>
        <a:effectLst/>
      </p:bgPr>
    </p:bg>
    <p:spTree>
      <p:nvGrpSpPr>
        <p:cNvPr id="1" name=""/>
        <p:cNvGrpSpPr/>
        <p:nvPr/>
      </p:nvGrpSpPr>
      <p:grpSpPr>
        <a:xfrm>
          <a:off x="0" y="0"/>
          <a:ext cx="0" cy="0"/>
          <a:chOff x="0" y="0"/>
          <a:chExt cx="0" cy="0"/>
        </a:xfrm>
      </p:grpSpPr>
      <p:pic>
        <p:nvPicPr>
          <p:cNvPr id="26" name="Picture 25" descr="A screenshot of a computer&#10;&#10;Description automatically generated with low confidence">
            <a:extLst>
              <a:ext uri="{FF2B5EF4-FFF2-40B4-BE49-F238E27FC236}">
                <a16:creationId xmlns:a16="http://schemas.microsoft.com/office/drawing/2014/main" id="{9F159529-9454-9C4F-875A-CB5EC5AD2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27990"/>
            <a:ext cx="12187066" cy="6858000"/>
          </a:xfrm>
          <a:prstGeom prst="rect">
            <a:avLst/>
          </a:prstGeom>
        </p:spPr>
      </p:pic>
      <p:sp>
        <p:nvSpPr>
          <p:cNvPr id="2" name="Otsikko 1">
            <a:extLst>
              <a:ext uri="{FF2B5EF4-FFF2-40B4-BE49-F238E27FC236}">
                <a16:creationId xmlns:a16="http://schemas.microsoft.com/office/drawing/2014/main" id="{D4A33E8E-7135-4A68-A76F-30B8A0EBEDED}"/>
              </a:ext>
            </a:extLst>
          </p:cNvPr>
          <p:cNvSpPr>
            <a:spLocks noGrp="1"/>
          </p:cNvSpPr>
          <p:nvPr>
            <p:ph type="title" hasCustomPrompt="1"/>
          </p:nvPr>
        </p:nvSpPr>
        <p:spPr>
          <a:xfrm>
            <a:off x="3827647" y="457199"/>
            <a:ext cx="4536705" cy="849543"/>
          </a:xfrm>
        </p:spPr>
        <p:txBody>
          <a:bodyPr/>
          <a:lstStyle>
            <a:lvl1pPr algn="ctr">
              <a:defRPr sz="3000"/>
            </a:lvl1pPr>
          </a:lstStyle>
          <a:p>
            <a:r>
              <a:rPr lang="en-GB" dirty="0"/>
              <a:t>Click to edit Master </a:t>
            </a:r>
            <a:br>
              <a:rPr lang="en-GB" dirty="0"/>
            </a:br>
            <a:r>
              <a:rPr lang="en-GB" dirty="0"/>
              <a:t>title style</a:t>
            </a:r>
            <a:endParaRPr lang="fi-FI" dirty="0"/>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endParaRPr lang="fi-FI" dirty="0"/>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5176009" y="2540837"/>
            <a:ext cx="1980165" cy="849543"/>
          </a:xfr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a:t>
            </a:r>
            <a:br>
              <a:rPr lang="en-GB" dirty="0"/>
            </a:br>
            <a:r>
              <a:rPr lang="en-GB" dirty="0"/>
              <a:t>styles</a:t>
            </a:r>
          </a:p>
        </p:txBody>
      </p:sp>
      <p:sp>
        <p:nvSpPr>
          <p:cNvPr id="23" name="Sisällön paikkamerkki 2">
            <a:extLst>
              <a:ext uri="{FF2B5EF4-FFF2-40B4-BE49-F238E27FC236}">
                <a16:creationId xmlns:a16="http://schemas.microsoft.com/office/drawing/2014/main" id="{916A40C7-C272-D84F-8A8A-4F9A39B6B862}"/>
              </a:ext>
            </a:extLst>
          </p:cNvPr>
          <p:cNvSpPr>
            <a:spLocks noGrp="1"/>
          </p:cNvSpPr>
          <p:nvPr>
            <p:ph idx="1"/>
          </p:nvPr>
        </p:nvSpPr>
        <p:spPr>
          <a:xfrm>
            <a:off x="4778115" y="3617841"/>
            <a:ext cx="2720715"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24" name="Sisällön paikkamerkki 2">
            <a:extLst>
              <a:ext uri="{FF2B5EF4-FFF2-40B4-BE49-F238E27FC236}">
                <a16:creationId xmlns:a16="http://schemas.microsoft.com/office/drawing/2014/main" id="{60C00570-FC54-7440-B49F-AFE3D581C94E}"/>
              </a:ext>
            </a:extLst>
          </p:cNvPr>
          <p:cNvSpPr>
            <a:spLocks noGrp="1"/>
          </p:cNvSpPr>
          <p:nvPr>
            <p:ph idx="14"/>
          </p:nvPr>
        </p:nvSpPr>
        <p:spPr>
          <a:xfrm>
            <a:off x="4901784" y="3910621"/>
            <a:ext cx="2469629"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27" name="Sisällön paikkamerkki 2">
            <a:extLst>
              <a:ext uri="{FF2B5EF4-FFF2-40B4-BE49-F238E27FC236}">
                <a16:creationId xmlns:a16="http://schemas.microsoft.com/office/drawing/2014/main" id="{746BA8DB-745A-F348-8A6F-5C55DE921B05}"/>
              </a:ext>
            </a:extLst>
          </p:cNvPr>
          <p:cNvSpPr>
            <a:spLocks noGrp="1"/>
          </p:cNvSpPr>
          <p:nvPr>
            <p:ph idx="15"/>
          </p:nvPr>
        </p:nvSpPr>
        <p:spPr>
          <a:xfrm>
            <a:off x="4403851"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6553547"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29" name="Sisällön paikkamerkki 2">
            <a:extLst>
              <a:ext uri="{FF2B5EF4-FFF2-40B4-BE49-F238E27FC236}">
                <a16:creationId xmlns:a16="http://schemas.microsoft.com/office/drawing/2014/main" id="{F19CE29F-3E19-5F4C-BD38-C0A04CA529E0}"/>
              </a:ext>
            </a:extLst>
          </p:cNvPr>
          <p:cNvSpPr>
            <a:spLocks noGrp="1"/>
          </p:cNvSpPr>
          <p:nvPr>
            <p:ph idx="17"/>
          </p:nvPr>
        </p:nvSpPr>
        <p:spPr>
          <a:xfrm>
            <a:off x="1906660" y="1438046"/>
            <a:ext cx="1849751"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30" name="Sisällön paikkamerkki 2">
            <a:extLst>
              <a:ext uri="{FF2B5EF4-FFF2-40B4-BE49-F238E27FC236}">
                <a16:creationId xmlns:a16="http://schemas.microsoft.com/office/drawing/2014/main" id="{BC58FBBC-E3A9-B04B-8FA0-44796B1931E1}"/>
              </a:ext>
            </a:extLst>
          </p:cNvPr>
          <p:cNvSpPr>
            <a:spLocks noGrp="1"/>
          </p:cNvSpPr>
          <p:nvPr>
            <p:ph idx="18"/>
          </p:nvPr>
        </p:nvSpPr>
        <p:spPr>
          <a:xfrm>
            <a:off x="1906660" y="1655761"/>
            <a:ext cx="1515923" cy="595070"/>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33" name="Sisällön paikkamerkki 2">
            <a:extLst>
              <a:ext uri="{FF2B5EF4-FFF2-40B4-BE49-F238E27FC236}">
                <a16:creationId xmlns:a16="http://schemas.microsoft.com/office/drawing/2014/main" id="{7E5A0217-6734-CB43-BD75-794A68D9B969}"/>
              </a:ext>
            </a:extLst>
          </p:cNvPr>
          <p:cNvSpPr>
            <a:spLocks noGrp="1"/>
          </p:cNvSpPr>
          <p:nvPr>
            <p:ph idx="19"/>
          </p:nvPr>
        </p:nvSpPr>
        <p:spPr>
          <a:xfrm>
            <a:off x="1456997" y="2431132"/>
            <a:ext cx="1180695" cy="3648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34" name="Sisällön paikkamerkki 2">
            <a:extLst>
              <a:ext uri="{FF2B5EF4-FFF2-40B4-BE49-F238E27FC236}">
                <a16:creationId xmlns:a16="http://schemas.microsoft.com/office/drawing/2014/main" id="{DD4A223E-D182-2647-B3BF-A1F6CE3935A5}"/>
              </a:ext>
            </a:extLst>
          </p:cNvPr>
          <p:cNvSpPr>
            <a:spLocks noGrp="1"/>
          </p:cNvSpPr>
          <p:nvPr>
            <p:ph idx="20"/>
          </p:nvPr>
        </p:nvSpPr>
        <p:spPr>
          <a:xfrm>
            <a:off x="1456997" y="2812940"/>
            <a:ext cx="1180695" cy="545715"/>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35" name="Sisällön paikkamerkki 2">
            <a:extLst>
              <a:ext uri="{FF2B5EF4-FFF2-40B4-BE49-F238E27FC236}">
                <a16:creationId xmlns:a16="http://schemas.microsoft.com/office/drawing/2014/main" id="{03024659-5C5D-134E-AD71-3D144615511B}"/>
              </a:ext>
            </a:extLst>
          </p:cNvPr>
          <p:cNvSpPr>
            <a:spLocks noGrp="1"/>
          </p:cNvSpPr>
          <p:nvPr>
            <p:ph idx="21"/>
          </p:nvPr>
        </p:nvSpPr>
        <p:spPr>
          <a:xfrm>
            <a:off x="1456997" y="3712508"/>
            <a:ext cx="799695" cy="5457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681410" y="4902423"/>
            <a:ext cx="214623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681410" y="5120137"/>
            <a:ext cx="2146237" cy="996884"/>
          </a:xfrm>
        </p:spPr>
        <p:txBody>
          <a:bodyPr/>
          <a:lstStyle>
            <a:lvl1pPr marL="171450" indent="-171450" algn="l">
              <a:lnSpc>
                <a:spcPct val="100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39" name="Sisällön paikkamerkki 2">
            <a:extLst>
              <a:ext uri="{FF2B5EF4-FFF2-40B4-BE49-F238E27FC236}">
                <a16:creationId xmlns:a16="http://schemas.microsoft.com/office/drawing/2014/main" id="{AB317AA2-7C8A-754B-A06B-09281B31D17F}"/>
              </a:ext>
            </a:extLst>
          </p:cNvPr>
          <p:cNvSpPr>
            <a:spLocks noGrp="1"/>
          </p:cNvSpPr>
          <p:nvPr>
            <p:ph idx="24"/>
          </p:nvPr>
        </p:nvSpPr>
        <p:spPr>
          <a:xfrm>
            <a:off x="10064485" y="1438046"/>
            <a:ext cx="200284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40" name="Sisällön paikkamerkki 2">
            <a:extLst>
              <a:ext uri="{FF2B5EF4-FFF2-40B4-BE49-F238E27FC236}">
                <a16:creationId xmlns:a16="http://schemas.microsoft.com/office/drawing/2014/main" id="{53EE57E6-1199-7541-8EC6-9A3590AC6990}"/>
              </a:ext>
            </a:extLst>
          </p:cNvPr>
          <p:cNvSpPr>
            <a:spLocks noGrp="1"/>
          </p:cNvSpPr>
          <p:nvPr>
            <p:ph idx="25"/>
          </p:nvPr>
        </p:nvSpPr>
        <p:spPr>
          <a:xfrm>
            <a:off x="10064486" y="1655761"/>
            <a:ext cx="1929292"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41" name="Sisällön paikkamerkki 2">
            <a:extLst>
              <a:ext uri="{FF2B5EF4-FFF2-40B4-BE49-F238E27FC236}">
                <a16:creationId xmlns:a16="http://schemas.microsoft.com/office/drawing/2014/main" id="{9C36D9F9-3531-7241-827E-4E8DF0469370}"/>
              </a:ext>
            </a:extLst>
          </p:cNvPr>
          <p:cNvSpPr>
            <a:spLocks noGrp="1"/>
          </p:cNvSpPr>
          <p:nvPr>
            <p:ph idx="26"/>
          </p:nvPr>
        </p:nvSpPr>
        <p:spPr>
          <a:xfrm>
            <a:off x="10574476" y="2665713"/>
            <a:ext cx="1455160"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42" name="Sisällön paikkamerkki 2">
            <a:extLst>
              <a:ext uri="{FF2B5EF4-FFF2-40B4-BE49-F238E27FC236}">
                <a16:creationId xmlns:a16="http://schemas.microsoft.com/office/drawing/2014/main" id="{846E9813-37BD-6244-B4FC-C43C0390AB23}"/>
              </a:ext>
            </a:extLst>
          </p:cNvPr>
          <p:cNvSpPr>
            <a:spLocks noGrp="1"/>
          </p:cNvSpPr>
          <p:nvPr>
            <p:ph idx="27"/>
          </p:nvPr>
        </p:nvSpPr>
        <p:spPr>
          <a:xfrm>
            <a:off x="10574476" y="2883428"/>
            <a:ext cx="1455159"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43" name="Sisällön paikkamerkki 2">
            <a:extLst>
              <a:ext uri="{FF2B5EF4-FFF2-40B4-BE49-F238E27FC236}">
                <a16:creationId xmlns:a16="http://schemas.microsoft.com/office/drawing/2014/main" id="{46BAF062-417C-5B47-AA11-9CEDDED69078}"/>
              </a:ext>
            </a:extLst>
          </p:cNvPr>
          <p:cNvSpPr>
            <a:spLocks noGrp="1"/>
          </p:cNvSpPr>
          <p:nvPr>
            <p:ph idx="28"/>
          </p:nvPr>
        </p:nvSpPr>
        <p:spPr>
          <a:xfrm>
            <a:off x="10945248" y="4123476"/>
            <a:ext cx="1060485" cy="3541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44" name="Sisällön paikkamerkki 2">
            <a:extLst>
              <a:ext uri="{FF2B5EF4-FFF2-40B4-BE49-F238E27FC236}">
                <a16:creationId xmlns:a16="http://schemas.microsoft.com/office/drawing/2014/main" id="{EED7BEEC-04D4-F04F-B16A-06C33ED79B12}"/>
              </a:ext>
            </a:extLst>
          </p:cNvPr>
          <p:cNvSpPr>
            <a:spLocks noGrp="1"/>
          </p:cNvSpPr>
          <p:nvPr>
            <p:ph idx="29"/>
          </p:nvPr>
        </p:nvSpPr>
        <p:spPr>
          <a:xfrm>
            <a:off x="10676732" y="5241078"/>
            <a:ext cx="862125" cy="557380"/>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46" name="Sisällön paikkamerkki 2">
            <a:extLst>
              <a:ext uri="{FF2B5EF4-FFF2-40B4-BE49-F238E27FC236}">
                <a16:creationId xmlns:a16="http://schemas.microsoft.com/office/drawing/2014/main" id="{F91CB11B-B1C7-B441-AB19-3956DACD39F3}"/>
              </a:ext>
            </a:extLst>
          </p:cNvPr>
          <p:cNvSpPr>
            <a:spLocks noGrp="1"/>
          </p:cNvSpPr>
          <p:nvPr>
            <p:ph idx="30"/>
          </p:nvPr>
        </p:nvSpPr>
        <p:spPr>
          <a:xfrm>
            <a:off x="8151246" y="5516847"/>
            <a:ext cx="1060485" cy="346924"/>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Tree>
    <p:extLst>
      <p:ext uri="{BB962C8B-B14F-4D97-AF65-F5344CB8AC3E}">
        <p14:creationId xmlns:p14="http://schemas.microsoft.com/office/powerpoint/2010/main" val="197456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etosisältö Kaava V2">
    <p:bg>
      <p:bgPr>
        <a:solidFill>
          <a:srgbClr val="F6F3E5"/>
        </a:solidFill>
        <a:effectLst/>
      </p:bgPr>
    </p:bg>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4A050569-8F80-3371-B1D7-C026FB4C88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dirty="0"/>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1210079" y="2105861"/>
            <a:ext cx="2389696"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a:t>
            </a:r>
            <a:br>
              <a:rPr lang="en-GB" dirty="0"/>
            </a:br>
            <a:r>
              <a:rPr lang="en-GB" dirty="0"/>
              <a:t>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10548014" y="343854"/>
            <a:ext cx="973136" cy="14251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210079"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210079" y="2905779"/>
            <a:ext cx="2389696" cy="996884"/>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
        <p:nvSpPr>
          <p:cNvPr id="32" name="Otsikko 1">
            <a:extLst>
              <a:ext uri="{FF2B5EF4-FFF2-40B4-BE49-F238E27FC236}">
                <a16:creationId xmlns:a16="http://schemas.microsoft.com/office/drawing/2014/main" id="{114E7F32-5E19-1B81-416E-2A7490B91D5B}"/>
              </a:ext>
            </a:extLst>
          </p:cNvPr>
          <p:cNvSpPr>
            <a:spLocks noGrp="1"/>
          </p:cNvSpPr>
          <p:nvPr>
            <p:ph type="title"/>
          </p:nvPr>
        </p:nvSpPr>
        <p:spPr>
          <a:xfrm>
            <a:off x="900000" y="854869"/>
            <a:ext cx="10200122" cy="882491"/>
          </a:xfrm>
        </p:spPr>
        <p:txBody>
          <a:bodyPr/>
          <a:lstStyle>
            <a:lvl1pPr>
              <a:defRPr sz="3000"/>
            </a:lvl1pPr>
          </a:lstStyle>
          <a:p>
            <a:r>
              <a:rPr lang="en-GB" dirty="0"/>
              <a:t>Click to edit Master title style</a:t>
            </a:r>
            <a:endParaRPr lang="fi-FI" dirty="0"/>
          </a:p>
        </p:txBody>
      </p:sp>
      <p:sp>
        <p:nvSpPr>
          <p:cNvPr id="45" name="Tekstin paikkamerkki 2">
            <a:extLst>
              <a:ext uri="{FF2B5EF4-FFF2-40B4-BE49-F238E27FC236}">
                <a16:creationId xmlns:a16="http://schemas.microsoft.com/office/drawing/2014/main" id="{919E639F-AD00-B189-B66B-61B86954267C}"/>
              </a:ext>
            </a:extLst>
          </p:cNvPr>
          <p:cNvSpPr>
            <a:spLocks noGrp="1"/>
          </p:cNvSpPr>
          <p:nvPr>
            <p:ph type="body" idx="31" hasCustomPrompt="1"/>
          </p:nvPr>
        </p:nvSpPr>
        <p:spPr>
          <a:xfrm>
            <a:off x="5579947" y="2105861"/>
            <a:ext cx="5092081"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a:t>
            </a:r>
            <a:br>
              <a:rPr lang="en-GB" dirty="0"/>
            </a:br>
            <a:r>
              <a:rPr lang="en-GB" dirty="0"/>
              <a:t>styles</a:t>
            </a:r>
          </a:p>
        </p:txBody>
      </p:sp>
      <p:sp>
        <p:nvSpPr>
          <p:cNvPr id="47" name="Sisällön paikkamerkki 2">
            <a:extLst>
              <a:ext uri="{FF2B5EF4-FFF2-40B4-BE49-F238E27FC236}">
                <a16:creationId xmlns:a16="http://schemas.microsoft.com/office/drawing/2014/main" id="{752F3F97-E102-CDFB-C431-1BBEBEFB8436}"/>
              </a:ext>
            </a:extLst>
          </p:cNvPr>
          <p:cNvSpPr>
            <a:spLocks noGrp="1"/>
          </p:cNvSpPr>
          <p:nvPr>
            <p:ph idx="32"/>
          </p:nvPr>
        </p:nvSpPr>
        <p:spPr>
          <a:xfrm>
            <a:off x="1210079" y="412085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60" name="Sisällön paikkamerkki 2">
            <a:extLst>
              <a:ext uri="{FF2B5EF4-FFF2-40B4-BE49-F238E27FC236}">
                <a16:creationId xmlns:a16="http://schemas.microsoft.com/office/drawing/2014/main" id="{C1381327-80D6-C610-BB38-CEF3EE4F8BB9}"/>
              </a:ext>
            </a:extLst>
          </p:cNvPr>
          <p:cNvSpPr>
            <a:spLocks noGrp="1"/>
          </p:cNvSpPr>
          <p:nvPr>
            <p:ph idx="33"/>
          </p:nvPr>
        </p:nvSpPr>
        <p:spPr>
          <a:xfrm>
            <a:off x="5579947"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61" name="Sisällön paikkamerkki 2">
            <a:extLst>
              <a:ext uri="{FF2B5EF4-FFF2-40B4-BE49-F238E27FC236}">
                <a16:creationId xmlns:a16="http://schemas.microsoft.com/office/drawing/2014/main" id="{4FE72FC9-6897-9FFC-EABB-5333F9D08A22}"/>
              </a:ext>
            </a:extLst>
          </p:cNvPr>
          <p:cNvSpPr>
            <a:spLocks noGrp="1"/>
          </p:cNvSpPr>
          <p:nvPr>
            <p:ph idx="34"/>
          </p:nvPr>
        </p:nvSpPr>
        <p:spPr>
          <a:xfrm>
            <a:off x="5579947" y="2905778"/>
            <a:ext cx="2389696" cy="1215075"/>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
        <p:nvSpPr>
          <p:cNvPr id="62" name="Sisällön paikkamerkki 2">
            <a:extLst>
              <a:ext uri="{FF2B5EF4-FFF2-40B4-BE49-F238E27FC236}">
                <a16:creationId xmlns:a16="http://schemas.microsoft.com/office/drawing/2014/main" id="{B1484770-4D16-16FB-245E-D214E100ECF8}"/>
              </a:ext>
            </a:extLst>
          </p:cNvPr>
          <p:cNvSpPr>
            <a:spLocks noGrp="1"/>
          </p:cNvSpPr>
          <p:nvPr>
            <p:ph idx="35"/>
          </p:nvPr>
        </p:nvSpPr>
        <p:spPr>
          <a:xfrm>
            <a:off x="8239795"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65" name="Sisällön paikkamerkki 2">
            <a:extLst>
              <a:ext uri="{FF2B5EF4-FFF2-40B4-BE49-F238E27FC236}">
                <a16:creationId xmlns:a16="http://schemas.microsoft.com/office/drawing/2014/main" id="{FCE41B31-6A5C-C822-B02A-6EC8FBF67F81}"/>
              </a:ext>
            </a:extLst>
          </p:cNvPr>
          <p:cNvSpPr>
            <a:spLocks noGrp="1"/>
          </p:cNvSpPr>
          <p:nvPr>
            <p:ph idx="36"/>
          </p:nvPr>
        </p:nvSpPr>
        <p:spPr>
          <a:xfrm>
            <a:off x="5579947" y="429073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66" name="Sisällön paikkamerkki 2">
            <a:extLst>
              <a:ext uri="{FF2B5EF4-FFF2-40B4-BE49-F238E27FC236}">
                <a16:creationId xmlns:a16="http://schemas.microsoft.com/office/drawing/2014/main" id="{A4E9AA07-556A-52CE-B066-B53A3CF675AC}"/>
              </a:ext>
            </a:extLst>
          </p:cNvPr>
          <p:cNvSpPr>
            <a:spLocks noGrp="1"/>
          </p:cNvSpPr>
          <p:nvPr>
            <p:ph idx="37"/>
          </p:nvPr>
        </p:nvSpPr>
        <p:spPr>
          <a:xfrm>
            <a:off x="8237588" y="2896007"/>
            <a:ext cx="2389696" cy="1050212"/>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
        <p:nvSpPr>
          <p:cNvPr id="67" name="Sisällön paikkamerkki 2">
            <a:extLst>
              <a:ext uri="{FF2B5EF4-FFF2-40B4-BE49-F238E27FC236}">
                <a16:creationId xmlns:a16="http://schemas.microsoft.com/office/drawing/2014/main" id="{E757C636-4CD4-95E6-1937-E2361F777BE0}"/>
              </a:ext>
            </a:extLst>
          </p:cNvPr>
          <p:cNvSpPr>
            <a:spLocks noGrp="1"/>
          </p:cNvSpPr>
          <p:nvPr>
            <p:ph idx="38"/>
          </p:nvPr>
        </p:nvSpPr>
        <p:spPr>
          <a:xfrm>
            <a:off x="8239795" y="408648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68" name="Sisällön paikkamerkki 2">
            <a:extLst>
              <a:ext uri="{FF2B5EF4-FFF2-40B4-BE49-F238E27FC236}">
                <a16:creationId xmlns:a16="http://schemas.microsoft.com/office/drawing/2014/main" id="{3651E779-CB65-CDA3-27A4-7C7DD7C8ECF5}"/>
              </a:ext>
            </a:extLst>
          </p:cNvPr>
          <p:cNvSpPr>
            <a:spLocks noGrp="1"/>
          </p:cNvSpPr>
          <p:nvPr>
            <p:ph idx="39"/>
          </p:nvPr>
        </p:nvSpPr>
        <p:spPr>
          <a:xfrm>
            <a:off x="8239795" y="4304197"/>
            <a:ext cx="2389696" cy="589661"/>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
        <p:nvSpPr>
          <p:cNvPr id="69" name="Sisällön paikkamerkki 2">
            <a:extLst>
              <a:ext uri="{FF2B5EF4-FFF2-40B4-BE49-F238E27FC236}">
                <a16:creationId xmlns:a16="http://schemas.microsoft.com/office/drawing/2014/main" id="{A347F465-A330-E8B1-0236-814EE27AB574}"/>
              </a:ext>
            </a:extLst>
          </p:cNvPr>
          <p:cNvSpPr>
            <a:spLocks noGrp="1"/>
          </p:cNvSpPr>
          <p:nvPr>
            <p:ph idx="40"/>
          </p:nvPr>
        </p:nvSpPr>
        <p:spPr>
          <a:xfrm>
            <a:off x="5579947" y="4719116"/>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70" name="Sisällön paikkamerkki 2">
            <a:extLst>
              <a:ext uri="{FF2B5EF4-FFF2-40B4-BE49-F238E27FC236}">
                <a16:creationId xmlns:a16="http://schemas.microsoft.com/office/drawing/2014/main" id="{CE3BAA59-B4F8-430F-992C-3E6BEB41AFAC}"/>
              </a:ext>
            </a:extLst>
          </p:cNvPr>
          <p:cNvSpPr>
            <a:spLocks noGrp="1"/>
          </p:cNvSpPr>
          <p:nvPr>
            <p:ph idx="41"/>
          </p:nvPr>
        </p:nvSpPr>
        <p:spPr>
          <a:xfrm>
            <a:off x="1685596" y="5369121"/>
            <a:ext cx="1782019" cy="646768"/>
          </a:xfrm>
        </p:spPr>
        <p:txBody>
          <a:bodyPr/>
          <a:lstStyle>
            <a:lvl1pPr marL="171450" marR="0" indent="-171450" algn="l" defTabSz="914400" rtl="0" eaLnBrk="1" fontAlgn="auto" latinLnBrk="0" hangingPunct="1">
              <a:lnSpc>
                <a:spcPct val="105000"/>
              </a:lnSpc>
              <a:spcBef>
                <a:spcPts val="400"/>
              </a:spcBef>
              <a:spcAft>
                <a:spcPts val="0"/>
              </a:spcAft>
              <a:buClrTx/>
              <a:buSzTx/>
              <a:buFont typeface="Arial" panose="020B0604020202020204" pitchFamily="34" charset="0"/>
              <a:buChar char="•"/>
              <a:tabLst/>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dirty="0"/>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dirty="0"/>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
        <p:nvSpPr>
          <p:cNvPr id="71" name="Sisällön paikkamerkki 2">
            <a:extLst>
              <a:ext uri="{FF2B5EF4-FFF2-40B4-BE49-F238E27FC236}">
                <a16:creationId xmlns:a16="http://schemas.microsoft.com/office/drawing/2014/main" id="{CEB36906-CFCD-697C-DB98-898AB30B7554}"/>
              </a:ext>
            </a:extLst>
          </p:cNvPr>
          <p:cNvSpPr>
            <a:spLocks noGrp="1"/>
          </p:cNvSpPr>
          <p:nvPr>
            <p:ph idx="42"/>
          </p:nvPr>
        </p:nvSpPr>
        <p:spPr>
          <a:xfrm>
            <a:off x="5579946" y="5487623"/>
            <a:ext cx="5049545" cy="835738"/>
          </a:xfrm>
        </p:spPr>
        <p:txBody>
          <a:bodyPr/>
          <a:lstStyle>
            <a:lvl1pPr marL="0" indent="0" algn="l">
              <a:lnSpc>
                <a:spcPct val="105000"/>
              </a:lnSpc>
              <a:spcBef>
                <a:spcPts val="400"/>
              </a:spcBef>
              <a:buFontTx/>
              <a:buNone/>
              <a:defRPr sz="1100" b="0" i="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
        <p:nvSpPr>
          <p:cNvPr id="73" name="Sisällön paikkamerkki 2">
            <a:extLst>
              <a:ext uri="{FF2B5EF4-FFF2-40B4-BE49-F238E27FC236}">
                <a16:creationId xmlns:a16="http://schemas.microsoft.com/office/drawing/2014/main" id="{CD6177EF-1B9A-5AA9-8157-C0447F4B5AE9}"/>
              </a:ext>
            </a:extLst>
          </p:cNvPr>
          <p:cNvSpPr>
            <a:spLocks noGrp="1"/>
          </p:cNvSpPr>
          <p:nvPr>
            <p:ph idx="43"/>
          </p:nvPr>
        </p:nvSpPr>
        <p:spPr>
          <a:xfrm>
            <a:off x="1677515" y="5159617"/>
            <a:ext cx="1706229" cy="204481"/>
          </a:xfrm>
        </p:spPr>
        <p:txBody>
          <a:bodyPr/>
          <a:lstStyle>
            <a:lvl1pPr marL="0" indent="0" algn="l">
              <a:lnSpc>
                <a:spcPct val="105000"/>
              </a:lnSpc>
              <a:buFontTx/>
              <a:buNone/>
              <a:defRPr sz="9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dirty="0"/>
              <a:t>Click to edit Master text styles</a:t>
            </a:r>
          </a:p>
        </p:txBody>
      </p:sp>
    </p:spTree>
    <p:extLst>
      <p:ext uri="{BB962C8B-B14F-4D97-AF65-F5344CB8AC3E}">
        <p14:creationId xmlns:p14="http://schemas.microsoft.com/office/powerpoint/2010/main" val="20906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dirty="0"/>
              <a:t>Tähän </a:t>
            </a:r>
            <a:r>
              <a:rPr lang="fi-FI" spc="0" dirty="0" err="1"/>
              <a:t>pp.kk.vvvv</a:t>
            </a:r>
            <a:r>
              <a:rPr lang="fi-FI" spc="0" dirty="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xmlns=""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xmlns=""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xmlns=""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xmlns=""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xmlns=""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158310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perustyyl. napsautt.</a:t>
            </a:r>
            <a:endParaRPr lang="fi-FI" dirty="0"/>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xmlns=""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xmlns=""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xmlns=""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xmlns=""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xmlns=""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xmlns=""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xmlns=""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887994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ots. perustyyl. napsautt.</a:t>
            </a:r>
            <a:endParaRPr lang="fi-FI" dirty="0"/>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xmlns=""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xmlns=""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xmlns=""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xmlns=""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xmlns=""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xmlns=""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xmlns=""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28970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ots. perustyyl. napsautt.</a:t>
            </a:r>
            <a:endParaRPr lang="fi-FI" dirty="0"/>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xmlns=""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xmlns=""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xmlns=""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xmlns=""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xmlns=""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1440205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191929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409569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xmlns=""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xmlns=""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xmlns=""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xmlns=""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xmlns=""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xmlns=""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xmlns=""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xmlns=""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xmlns=""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ots. perustyyl. napsautt.</a:t>
            </a:r>
            <a:endParaRPr lang="en-GB" dirty="0"/>
          </a:p>
        </p:txBody>
      </p:sp>
    </p:spTree>
    <p:extLst>
      <p:ext uri="{BB962C8B-B14F-4D97-AF65-F5344CB8AC3E}">
        <p14:creationId xmlns:p14="http://schemas.microsoft.com/office/powerpoint/2010/main" val="3128335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xmlns=""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xmlns=""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xmlns=""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xmlns=""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ots. perustyyl. napsautt.</a:t>
            </a:r>
            <a:endParaRPr lang="en-GB" dirty="0"/>
          </a:p>
        </p:txBody>
      </p:sp>
    </p:spTree>
    <p:extLst>
      <p:ext uri="{BB962C8B-B14F-4D97-AF65-F5344CB8AC3E}">
        <p14:creationId xmlns:p14="http://schemas.microsoft.com/office/powerpoint/2010/main" val="2390396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17.5.2023</a:t>
            </a:fld>
            <a:endParaRPr lang="fi-FI" dirty="0"/>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endParaRPr lang="fi-FI" dirty="0"/>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366759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ots. perustyyl. napsautt.</a:t>
            </a:r>
            <a:endParaRPr lang="fi-FI" dirty="0"/>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endParaRPr lang="fi-FI" dirty="0"/>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89062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endParaRPr lang="fi-FI" dirty="0"/>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ots. perustyyl. napsautt.</a:t>
            </a:r>
            <a:endParaRPr lang="en-GB" dirty="0"/>
          </a:p>
        </p:txBody>
      </p:sp>
    </p:spTree>
    <p:extLst>
      <p:ext uri="{BB962C8B-B14F-4D97-AF65-F5344CB8AC3E}">
        <p14:creationId xmlns:p14="http://schemas.microsoft.com/office/powerpoint/2010/main" val="1543132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ots. perustyyl. napsautt.</a:t>
            </a:r>
            <a:endParaRPr lang="fi-FI" dirty="0"/>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endParaRPr lang="fi-FI" dirty="0"/>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17.5.2023</a:t>
            </a:fld>
            <a:endParaRPr lang="fi-FI" dirty="0"/>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endParaRPr lang="fi-FI" dirty="0"/>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33678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perustyyl. napsautt.</a:t>
            </a:r>
            <a:endParaRPr lang="fi-FI" dirty="0"/>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xmlns=""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xmlns=""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xmlns=""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xmlns=""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xmlns=""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2351258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endParaRPr lang="fi-FI" dirty="0"/>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endParaRPr lang="fi-FI" dirty="0"/>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7296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endParaRPr lang="fi-FI" dirty="0"/>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726630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017446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xmlns=""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xmlns=""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xmlns=""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xmlns=""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xmlns=""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xmlns=""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xmlns=""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xmlns=""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xmlns=""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xmlns=""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xmlns=""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xmlns=""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2948584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xmlns=""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xmlns=""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xmlns=""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xmlns=""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xmlns=""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xmlns=""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xmlns=""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xmlns=""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xmlns=""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xmlns=""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xmlns=""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xmlns=""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fi-FI"/>
              <a:t>Muokkaa ots. perustyyl. napsautt.</a:t>
            </a:r>
            <a:endParaRPr lang="fi-FI" dirty="0"/>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93"/>
          </a:xfrm>
          <a:prstGeom prst="rect">
            <a:avLst/>
          </a:prstGeom>
          <a:noFill/>
        </p:spPr>
        <p:txBody>
          <a:bodyPr wrap="square" lIns="0" tIns="0" rIns="0" bIns="0" rtlCol="0">
            <a:spAutoFit/>
          </a:bodyPr>
          <a:lstStyle/>
          <a:p>
            <a:pPr algn="l">
              <a:lnSpc>
                <a:spcPct val="110000"/>
              </a:lnSpc>
            </a:pPr>
            <a:r>
              <a:rPr lang="fi-FI" sz="1550" dirty="0">
                <a:solidFill>
                  <a:schemeClr val="bg1"/>
                </a:solidFill>
              </a:rPr>
              <a:t>ym.fi/ryhti</a:t>
            </a:r>
          </a:p>
          <a:p>
            <a:pPr algn="l">
              <a:lnSpc>
                <a:spcPct val="110000"/>
              </a:lnSpc>
            </a:pPr>
            <a:r>
              <a:rPr lang="fi-FI" sz="1550" dirty="0">
                <a:solidFill>
                  <a:schemeClr val="bg1"/>
                </a:solidFill>
              </a:rPr>
              <a:t>ryhti@ym.fi</a:t>
            </a:r>
          </a:p>
          <a:p>
            <a:pPr algn="l">
              <a:lnSpc>
                <a:spcPct val="110000"/>
              </a:lnSpc>
            </a:pPr>
            <a:r>
              <a:rPr lang="fi-FI" sz="1550" dirty="0">
                <a:solidFill>
                  <a:schemeClr val="bg1"/>
                </a:solidFill>
              </a:rPr>
              <a:t>ym.fi/</a:t>
            </a:r>
            <a:r>
              <a:rPr lang="fi-FI" sz="1550" dirty="0" err="1">
                <a:solidFill>
                  <a:schemeClr val="bg1"/>
                </a:solidFill>
              </a:rPr>
              <a:t>yhteentoimivuus</a:t>
            </a:r>
            <a:endParaRPr lang="fi-FI" sz="1550" dirty="0">
              <a:solidFill>
                <a:schemeClr val="bg1"/>
              </a:solidFill>
            </a:endParaRPr>
          </a:p>
          <a:p>
            <a:pPr algn="l">
              <a:lnSpc>
                <a:spcPct val="110000"/>
              </a:lnSpc>
            </a:pPr>
            <a:r>
              <a:rPr lang="fi-FI" sz="1550" dirty="0">
                <a:solidFill>
                  <a:schemeClr val="bg1"/>
                </a:solidFill>
              </a:rPr>
              <a:t>yhteentoimivuus@ym.fi</a:t>
            </a: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dirty="0">
                <a:solidFill>
                  <a:schemeClr val="bg1"/>
                </a:solidFill>
              </a:rPr>
              <a:t>Ympäristöministeriö | Aleksanterinkatu 7, Helsinki</a:t>
            </a:r>
          </a:p>
          <a:p>
            <a:pPr algn="l">
              <a:lnSpc>
                <a:spcPct val="110000"/>
              </a:lnSpc>
            </a:pPr>
            <a:r>
              <a:rPr lang="fi-FI" sz="900" dirty="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dirty="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dirty="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4067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17.5.2023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440048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17.5.2023</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2864639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17.5.2023</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006262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17.5.2023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1745120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17.5.2023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90917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17.5.2023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921401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17.5.2023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145270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17.5.2023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1413267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xmlns=""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17.5.2023</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3537719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Kuvakalvo">
  <p:cSld name="Kuvakalvo">
    <p:spTree>
      <p:nvGrpSpPr>
        <p:cNvPr id="1" name="Shape 24"/>
        <p:cNvGrpSpPr/>
        <p:nvPr/>
      </p:nvGrpSpPr>
      <p:grpSpPr>
        <a:xfrm>
          <a:off x="0" y="0"/>
          <a:ext cx="0" cy="0"/>
          <a:chOff x="0" y="0"/>
          <a:chExt cx="0" cy="0"/>
        </a:xfrm>
      </p:grpSpPr>
      <p:sp>
        <p:nvSpPr>
          <p:cNvPr id="25" name="Google Shape;25;g6c07c7ec34_2_76"/>
          <p:cNvSpPr txBox="1">
            <a:spLocks noGrp="1"/>
          </p:cNvSpPr>
          <p:nvPr>
            <p:ph type="ftr" idx="11"/>
          </p:nvPr>
        </p:nvSpPr>
        <p:spPr>
          <a:xfrm>
            <a:off x="4464000" y="6616800"/>
            <a:ext cx="3072000" cy="180000"/>
          </a:xfrm>
          <a:prstGeom prst="rect">
            <a:avLst/>
          </a:prstGeom>
          <a:noFill/>
          <a:ln>
            <a:noFill/>
          </a:ln>
        </p:spPr>
        <p:txBody>
          <a:bodyPr spcFirstLastPara="1" wrap="square" lIns="0" tIns="0" rIns="0" bIns="0" anchor="ctr" anchorCtr="0">
            <a:noAutofit/>
          </a:bodyPr>
          <a:lstStyle>
            <a:lvl1pPr lvl="0" algn="l">
              <a:lnSpc>
                <a:spcPct val="58333"/>
              </a:lnSpc>
              <a:spcBef>
                <a:spcPts val="0"/>
              </a:spcBef>
              <a:spcAft>
                <a:spcPts val="0"/>
              </a:spcAft>
              <a:buClr>
                <a:schemeClr val="lt1"/>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g6c07c7ec34_2_76"/>
          <p:cNvSpPr txBox="1">
            <a:spLocks noGrp="1"/>
          </p:cNvSpPr>
          <p:nvPr>
            <p:ph type="sldNum" idx="12"/>
          </p:nvPr>
        </p:nvSpPr>
        <p:spPr>
          <a:xfrm>
            <a:off x="8737605" y="6616800"/>
            <a:ext cx="2976000" cy="180000"/>
          </a:xfrm>
          <a:prstGeom prst="rect">
            <a:avLst/>
          </a:prstGeom>
          <a:noFill/>
          <a:ln>
            <a:noFill/>
          </a:ln>
        </p:spPr>
        <p:txBody>
          <a:bodyPr spcFirstLastPara="1" wrap="square" lIns="0" tIns="0" rIns="0" bIns="0" anchor="ctr" anchorCtr="0">
            <a:noAutofit/>
          </a:bodyPr>
          <a:lstStyle>
            <a:lvl1pPr marL="0" marR="0" lvl="0"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1pPr>
            <a:lvl2pPr marL="0" marR="0" lvl="1"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2pPr>
            <a:lvl3pPr marL="0" marR="0" lvl="2"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3pPr>
            <a:lvl4pPr marL="0" marR="0" lvl="3"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4pPr>
            <a:lvl5pPr marL="0" marR="0" lvl="4"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5pPr>
            <a:lvl6pPr marL="0" marR="0" lvl="5"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6pPr>
            <a:lvl7pPr marL="0" marR="0" lvl="6"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7pPr>
            <a:lvl8pPr marL="0" marR="0" lvl="7"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8pPr>
            <a:lvl9pPr marL="0" marR="0" lvl="8"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9pPr>
          </a:lstStyle>
          <a:p>
            <a:fld id="{00000000-1234-1234-1234-123412341234}" type="slidenum">
              <a:rPr lang="fi-FI" smtClean="0"/>
              <a:pPr/>
              <a:t>‹#›</a:t>
            </a:fld>
            <a:endParaRPr lang="fi-FI"/>
          </a:p>
        </p:txBody>
      </p:sp>
      <p:sp>
        <p:nvSpPr>
          <p:cNvPr id="27" name="Google Shape;27;g6c07c7ec34_2_76"/>
          <p:cNvSpPr>
            <a:spLocks noGrp="1"/>
          </p:cNvSpPr>
          <p:nvPr>
            <p:ph type="pic" idx="2"/>
          </p:nvPr>
        </p:nvSpPr>
        <p:spPr>
          <a:xfrm>
            <a:off x="480000" y="360000"/>
            <a:ext cx="11232000" cy="5634000"/>
          </a:xfrm>
          <a:prstGeom prst="rect">
            <a:avLst/>
          </a:prstGeom>
          <a:noFill/>
          <a:ln>
            <a:noFill/>
          </a:ln>
        </p:spPr>
        <p:txBody>
          <a:bodyPr spcFirstLastPara="1" wrap="square" lIns="0" tIns="0" rIns="0" bIns="0" anchor="t" anchorCtr="0">
            <a:noAutofit/>
          </a:bodyPr>
          <a:lstStyle>
            <a:lvl1pPr marR="0" lvl="0" algn="l" rtl="0">
              <a:lnSpc>
                <a:spcPct val="108333"/>
              </a:lnSpc>
              <a:spcBef>
                <a:spcPts val="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108333"/>
              </a:lnSpc>
              <a:spcBef>
                <a:spcPts val="0"/>
              </a:spcBef>
              <a:spcAft>
                <a:spcPts val="0"/>
              </a:spcAft>
              <a:buClr>
                <a:schemeClr val="dk2"/>
              </a:buClr>
              <a:buSzPts val="2760"/>
              <a:buFont typeface="Calibri"/>
              <a:buChar char="•"/>
              <a:defRPr sz="3200" b="0" i="0" u="none" strike="noStrike" cap="none">
                <a:solidFill>
                  <a:schemeClr val="dk1"/>
                </a:solidFill>
                <a:latin typeface="Calibri"/>
                <a:ea typeface="Calibri"/>
                <a:cs typeface="Calibri"/>
                <a:sym typeface="Calibri"/>
              </a:defRPr>
            </a:lvl2pPr>
            <a:lvl3pPr marR="0" lvl="2"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3pPr>
            <a:lvl4pPr marR="0" lvl="3"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4pPr>
            <a:lvl5pPr marR="0" lvl="4"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g6c07c7ec34_2_76"/>
          <p:cNvSpPr txBox="1">
            <a:spLocks noGrp="1"/>
          </p:cNvSpPr>
          <p:nvPr>
            <p:ph type="body" idx="1"/>
          </p:nvPr>
        </p:nvSpPr>
        <p:spPr>
          <a:xfrm>
            <a:off x="479381" y="6048004"/>
            <a:ext cx="8978000" cy="2508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dk1"/>
              </a:buClr>
              <a:buSzPts val="1200"/>
              <a:buNone/>
              <a:defRPr sz="1600"/>
            </a:lvl1pPr>
            <a:lvl2pPr marL="1219170" lvl="1" indent="-480047" algn="l">
              <a:lnSpc>
                <a:spcPct val="144444"/>
              </a:lnSpc>
              <a:spcBef>
                <a:spcPts val="0"/>
              </a:spcBef>
              <a:spcAft>
                <a:spcPts val="0"/>
              </a:spcAft>
              <a:buSzPts val="2070"/>
              <a:buChar char="•"/>
              <a:defRPr/>
            </a:lvl2pPr>
            <a:lvl3pPr marL="1828754" lvl="2" indent="-480047" algn="l">
              <a:lnSpc>
                <a:spcPct val="122222"/>
              </a:lnSpc>
              <a:spcBef>
                <a:spcPts val="0"/>
              </a:spcBef>
              <a:spcAft>
                <a:spcPts val="0"/>
              </a:spcAft>
              <a:buSzPts val="2070"/>
              <a:buChar char="•"/>
              <a:defRPr/>
            </a:lvl3pPr>
            <a:lvl4pPr marL="2438339" lvl="3" indent="-480047" algn="l">
              <a:lnSpc>
                <a:spcPct val="122222"/>
              </a:lnSpc>
              <a:spcBef>
                <a:spcPts val="0"/>
              </a:spcBef>
              <a:spcAft>
                <a:spcPts val="0"/>
              </a:spcAft>
              <a:buSzPts val="2070"/>
              <a:buChar char="•"/>
              <a:defRPr/>
            </a:lvl4pPr>
            <a:lvl5pPr marL="3047924" lvl="4" indent="-480048" algn="l">
              <a:lnSpc>
                <a:spcPct val="122222"/>
              </a:lnSpc>
              <a:spcBef>
                <a:spcPts val="0"/>
              </a:spcBef>
              <a:spcAft>
                <a:spcPts val="0"/>
              </a:spcAft>
              <a:buSzPts val="207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0931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dirty="0"/>
              <a:t>Tähän </a:t>
            </a:r>
            <a:r>
              <a:rPr lang="fi-FI" spc="0" dirty="0" err="1"/>
              <a:t>pp.kk.vvvv</a:t>
            </a:r>
            <a:r>
              <a:rPr lang="fi-FI" spc="0" dirty="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xmlns=""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xmlns=""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xmlns=""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xmlns=""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xmlns=""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450746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perustyyl. napsautt.</a:t>
            </a:r>
            <a:endParaRPr lang="fi-FI" dirty="0"/>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xmlns=""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xmlns=""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xmlns=""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xmlns=""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xmlns=""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xmlns=""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xmlns=""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847037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perustyyl. napsautt.</a:t>
            </a:r>
            <a:endParaRPr lang="fi-FI" dirty="0"/>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xmlns=""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xmlns=""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xmlns=""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xmlns=""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xmlns=""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2633436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890844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33359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xmlns=""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xmlns=""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xmlns=""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xmlns=""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xmlns=""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xmlns=""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xmlns=""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xmlns=""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xmlns=""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dirty="0"/>
          </a:p>
        </p:txBody>
      </p:sp>
    </p:spTree>
    <p:extLst>
      <p:ext uri="{BB962C8B-B14F-4D97-AF65-F5344CB8AC3E}">
        <p14:creationId xmlns:p14="http://schemas.microsoft.com/office/powerpoint/2010/main" val="182424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xmlns=""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xmlns=""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xmlns=""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xmlns=""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dirty="0"/>
          </a:p>
        </p:txBody>
      </p:sp>
    </p:spTree>
    <p:extLst>
      <p:ext uri="{BB962C8B-B14F-4D97-AF65-F5344CB8AC3E}">
        <p14:creationId xmlns:p14="http://schemas.microsoft.com/office/powerpoint/2010/main" val="2971544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17.5.2023</a:t>
            </a:fld>
            <a:endParaRPr lang="fi-FI" dirty="0"/>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endParaRPr lang="fi-FI" dirty="0"/>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766415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endParaRPr lang="fi-FI" dirty="0"/>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endParaRPr lang="fi-FI" dirty="0"/>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395077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endParaRPr lang="fi-FI" dirty="0"/>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perustyyl. napsautt.</a:t>
            </a:r>
            <a:endParaRPr lang="en-GB" dirty="0"/>
          </a:p>
        </p:txBody>
      </p:sp>
    </p:spTree>
    <p:extLst>
      <p:ext uri="{BB962C8B-B14F-4D97-AF65-F5344CB8AC3E}">
        <p14:creationId xmlns:p14="http://schemas.microsoft.com/office/powerpoint/2010/main" val="1552910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perustyyl. napsautt.</a:t>
            </a:r>
            <a:endParaRPr lang="fi-FI" dirty="0"/>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endParaRPr lang="fi-FI" dirty="0"/>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17.5.2023</a:t>
            </a:fld>
            <a:endParaRPr lang="fi-FI" dirty="0"/>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endParaRPr lang="fi-FI" dirty="0"/>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5040241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endParaRPr lang="fi-FI" dirty="0"/>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endParaRPr lang="fi-FI" dirty="0"/>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08921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perustyyl. napsautt.</a:t>
            </a:r>
            <a:endParaRPr lang="fi-FI" dirty="0"/>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endParaRPr lang="fi-FI" dirty="0"/>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126551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746626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xmlns=""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xmlns=""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xmlns=""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xmlns=""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xmlns=""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xmlns=""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xmlns=""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xmlns=""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xmlns=""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xmlns=""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xmlns=""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xmlns=""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171910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xmlns=""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xmlns=""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xmlns=""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xmlns=""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xmlns=""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xmlns=""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xmlns=""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xmlns=""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xmlns=""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dirty="0"/>
          </a:p>
        </p:txBody>
      </p:sp>
    </p:spTree>
    <p:extLst>
      <p:ext uri="{BB962C8B-B14F-4D97-AF65-F5344CB8AC3E}">
        <p14:creationId xmlns:p14="http://schemas.microsoft.com/office/powerpoint/2010/main" val="2534986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xmlns=""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xmlns=""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xmlns=""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xmlns=""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xmlns=""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xmlns=""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xmlns=""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xmlns=""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xmlns=""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xmlns=""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xmlns=""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xmlns=""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fi-FI"/>
              <a:t>Muokkaa perustyyl. napsautt.</a:t>
            </a:r>
            <a:endParaRPr lang="fi-FI" dirty="0"/>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93"/>
          </a:xfrm>
          <a:prstGeom prst="rect">
            <a:avLst/>
          </a:prstGeom>
          <a:noFill/>
        </p:spPr>
        <p:txBody>
          <a:bodyPr wrap="square" lIns="0" tIns="0" rIns="0" bIns="0" rtlCol="0">
            <a:spAutoFit/>
          </a:bodyPr>
          <a:lstStyle/>
          <a:p>
            <a:pPr algn="l">
              <a:lnSpc>
                <a:spcPct val="110000"/>
              </a:lnSpc>
            </a:pPr>
            <a:r>
              <a:rPr lang="fi-FI" sz="1550" dirty="0">
                <a:solidFill>
                  <a:schemeClr val="bg1"/>
                </a:solidFill>
              </a:rPr>
              <a:t>ym.fi/ryhti</a:t>
            </a:r>
          </a:p>
          <a:p>
            <a:pPr algn="l">
              <a:lnSpc>
                <a:spcPct val="110000"/>
              </a:lnSpc>
            </a:pPr>
            <a:r>
              <a:rPr lang="fi-FI" sz="1550" dirty="0">
                <a:solidFill>
                  <a:schemeClr val="bg1"/>
                </a:solidFill>
              </a:rPr>
              <a:t>ryhti@ym.fi</a:t>
            </a:r>
          </a:p>
          <a:p>
            <a:pPr algn="l">
              <a:lnSpc>
                <a:spcPct val="110000"/>
              </a:lnSpc>
            </a:pPr>
            <a:r>
              <a:rPr lang="fi-FI" sz="1550" dirty="0">
                <a:solidFill>
                  <a:schemeClr val="bg1"/>
                </a:solidFill>
              </a:rPr>
              <a:t>ym.fi/</a:t>
            </a:r>
            <a:r>
              <a:rPr lang="fi-FI" sz="1550" dirty="0" err="1">
                <a:solidFill>
                  <a:schemeClr val="bg1"/>
                </a:solidFill>
              </a:rPr>
              <a:t>yhteentoimivuus</a:t>
            </a:r>
            <a:endParaRPr lang="fi-FI" sz="1550" dirty="0">
              <a:solidFill>
                <a:schemeClr val="bg1"/>
              </a:solidFill>
            </a:endParaRPr>
          </a:p>
          <a:p>
            <a:pPr algn="l">
              <a:lnSpc>
                <a:spcPct val="110000"/>
              </a:lnSpc>
            </a:pPr>
            <a:r>
              <a:rPr lang="fi-FI" sz="1550" dirty="0">
                <a:solidFill>
                  <a:schemeClr val="bg1"/>
                </a:solidFill>
              </a:rPr>
              <a:t>yhteentoimivuus@ym.fi</a:t>
            </a: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dirty="0">
                <a:solidFill>
                  <a:schemeClr val="bg1"/>
                </a:solidFill>
              </a:rPr>
              <a:t>Ympäristöministeriö | Aleksanterinkatu 7, Helsinki</a:t>
            </a:r>
          </a:p>
          <a:p>
            <a:pPr algn="l">
              <a:lnSpc>
                <a:spcPct val="110000"/>
              </a:lnSpc>
            </a:pPr>
            <a:r>
              <a:rPr lang="fi-FI" sz="900" dirty="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dirty="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dirty="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13492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fi-FI"/>
              <a:t>Muokkaa perustyyl. napsautt.</a:t>
            </a:r>
            <a:endParaRPr lang="en-US" dirty="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0752274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en-GB"/>
              <a:t>Click to edit Master title style</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dirty="0"/>
              <a:t>Tähän </a:t>
            </a:r>
            <a:r>
              <a:rPr lang="fi-FI" spc="0" dirty="0" err="1"/>
              <a:t>pp.kk.vvvv</a:t>
            </a:r>
            <a:r>
              <a:rPr lang="fi-FI" spc="0" dirty="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xmlns=""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xmlns=""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xmlns=""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xmlns=""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xmlns=""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7978814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en-GB"/>
              <a:t>Click to edit Master title style</a:t>
            </a:r>
            <a:endParaRPr lang="fi-FI" dirty="0"/>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xmlns=""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xmlns=""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xmlns=""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xmlns=""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xmlns=""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xmlns=""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xmlns=""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959665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en-GB"/>
              <a:t>Click to edit Master title style</a:t>
            </a:r>
            <a:endParaRPr lang="fi-FI" dirty="0"/>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xmlns=""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xmlns=""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xmlns=""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xmlns=""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xmlns=""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1338177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en-GB"/>
              <a:t>Click to edit Master title style</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854093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31603168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xmlns=""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xmlns=""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xmlns=""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xmlns=""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xmlns=""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xmlns=""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xmlns=""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xmlns=""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xmlns=""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10802933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xmlns=""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xmlns=""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xmlns=""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xmlns=""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17078614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17.5.2023</a:t>
            </a:fld>
            <a:endParaRPr lang="fi-FI" dirty="0"/>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endParaRPr lang="fi-FI" dirty="0"/>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38660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xmlns=""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xmlns=""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xmlns=""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xmlns=""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endParaRPr lang="fi-FI" dirty="0"/>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dirty="0"/>
          </a:p>
        </p:txBody>
      </p:sp>
    </p:spTree>
    <p:extLst>
      <p:ext uri="{BB962C8B-B14F-4D97-AF65-F5344CB8AC3E}">
        <p14:creationId xmlns:p14="http://schemas.microsoft.com/office/powerpoint/2010/main" val="2712789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dirty="0"/>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endParaRPr lang="fi-FI" dirty="0"/>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0475027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endParaRPr lang="fi-FI" dirty="0"/>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en-GB"/>
              <a:t>Click to edit Master title style</a:t>
            </a:r>
            <a:endParaRPr lang="en-GB" dirty="0"/>
          </a:p>
        </p:txBody>
      </p:sp>
    </p:spTree>
    <p:extLst>
      <p:ext uri="{BB962C8B-B14F-4D97-AF65-F5344CB8AC3E}">
        <p14:creationId xmlns:p14="http://schemas.microsoft.com/office/powerpoint/2010/main" val="20631475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en-GB"/>
              <a:t>Click to edit Master title style</a:t>
            </a:r>
            <a:endParaRPr lang="fi-FI" dirty="0"/>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dirty="0"/>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17.5.2023</a:t>
            </a:fld>
            <a:endParaRPr lang="fi-FI" dirty="0"/>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endParaRPr lang="fi-FI" dirty="0"/>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353320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dirty="0"/>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17.5.2023</a:t>
            </a:fld>
            <a:endParaRPr lang="fi-FI" dirty="0"/>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endParaRPr lang="fi-FI" dirty="0"/>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6336822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en-GB"/>
              <a:t>Click to edit Master title style</a:t>
            </a:r>
            <a:endParaRPr lang="fi-FI" dirty="0"/>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endParaRPr lang="fi-FI" dirty="0"/>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1223411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6337249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xmlns=""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xmlns=""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xmlns=""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xmlns=""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xmlns=""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xmlns=""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xmlns=""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xmlns=""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xmlns=""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xmlns=""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xmlns=""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xmlns=""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19854032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xmlns=""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xmlns=""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xmlns=""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xmlns=""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xmlns=""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xmlns=""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xmlns=""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xmlns=""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xmlns=""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xmlns=""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xmlns=""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xmlns=""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en-GB"/>
              <a:t>Click to edit Master title style</a:t>
            </a:r>
            <a:endParaRPr lang="fi-FI" dirty="0"/>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28"/>
          </a:xfrm>
          <a:prstGeom prst="rect">
            <a:avLst/>
          </a:prstGeom>
          <a:noFill/>
        </p:spPr>
        <p:txBody>
          <a:bodyPr wrap="square" lIns="0" tIns="0" rIns="0" bIns="0" rtlCol="0">
            <a:spAutoFit/>
          </a:bodyPr>
          <a:lstStyle/>
          <a:p>
            <a:pPr algn="l">
              <a:lnSpc>
                <a:spcPct val="110000"/>
              </a:lnSpc>
            </a:pPr>
            <a:r>
              <a:rPr lang="fi-FI" sz="1550" dirty="0">
                <a:solidFill>
                  <a:schemeClr val="bg1"/>
                </a:solidFill>
              </a:rPr>
              <a:t>ym.fi/ryhti</a:t>
            </a:r>
          </a:p>
          <a:p>
            <a:pPr algn="l">
              <a:lnSpc>
                <a:spcPct val="110000"/>
              </a:lnSpc>
            </a:pPr>
            <a:r>
              <a:rPr lang="fi-FI" sz="1550" dirty="0" err="1">
                <a:solidFill>
                  <a:schemeClr val="bg1"/>
                </a:solidFill>
              </a:rPr>
              <a:t>ryhti.ym@gov.fi</a:t>
            </a:r>
            <a:endParaRPr lang="fi-FI" sz="1550" dirty="0">
              <a:solidFill>
                <a:schemeClr val="bg1"/>
              </a:solidFill>
            </a:endParaRPr>
          </a:p>
          <a:p>
            <a:pPr algn="l">
              <a:lnSpc>
                <a:spcPct val="110000"/>
              </a:lnSpc>
            </a:pPr>
            <a:r>
              <a:rPr lang="fi-FI" sz="1550" dirty="0" err="1">
                <a:solidFill>
                  <a:schemeClr val="bg1"/>
                </a:solidFill>
              </a:rPr>
              <a:t>ym.fi</a:t>
            </a:r>
            <a:r>
              <a:rPr lang="fi-FI" sz="1550" dirty="0">
                <a:solidFill>
                  <a:schemeClr val="bg1"/>
                </a:solidFill>
              </a:rPr>
              <a:t>/</a:t>
            </a:r>
            <a:r>
              <a:rPr lang="fi-FI" sz="1550" dirty="0" err="1">
                <a:solidFill>
                  <a:schemeClr val="bg1"/>
                </a:solidFill>
              </a:rPr>
              <a:t>yhteentoimivuus</a:t>
            </a:r>
            <a:endParaRPr lang="fi-FI" sz="1550" dirty="0">
              <a:solidFill>
                <a:schemeClr val="bg1"/>
              </a:solidFill>
            </a:endParaRPr>
          </a:p>
          <a:p>
            <a:pPr algn="l">
              <a:lnSpc>
                <a:spcPct val="110000"/>
              </a:lnSpc>
            </a:pPr>
            <a:r>
              <a:rPr lang="fi-FI" sz="1550" dirty="0" err="1">
                <a:solidFill>
                  <a:schemeClr val="bg1"/>
                </a:solidFill>
              </a:rPr>
              <a:t>yhteentoimivuus.ym@gov.fi</a:t>
            </a:r>
            <a:endParaRPr lang="fi-FI" sz="1550" dirty="0">
              <a:solidFill>
                <a:schemeClr val="bg1"/>
              </a:solidFill>
            </a:endParaRP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dirty="0">
                <a:solidFill>
                  <a:schemeClr val="bg1"/>
                </a:solidFill>
              </a:rPr>
              <a:t>Ympäristöministeriö | Aleksanterinkatu 7, Helsinki</a:t>
            </a:r>
          </a:p>
          <a:p>
            <a:pPr algn="l">
              <a:lnSpc>
                <a:spcPct val="110000"/>
              </a:lnSpc>
            </a:pPr>
            <a:r>
              <a:rPr lang="fi-FI" sz="900" dirty="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dirty="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dirty="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38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17.5.2023</a:t>
            </a:fld>
            <a:endParaRPr lang="fi-FI" dirty="0"/>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endParaRPr lang="fi-FI" dirty="0"/>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89403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endParaRPr lang="fi-FI" dirty="0"/>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17.5.2023</a:t>
            </a:fld>
            <a:endParaRPr lang="fi-FI" dirty="0"/>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endParaRPr lang="fi-FI" dirty="0"/>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dirty="0"/>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43250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3.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dirty="0"/>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17.5.2023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49" r:id="rId1"/>
    <p:sldLayoutId id="2147483722" r:id="rId2"/>
    <p:sldLayoutId id="2147483723" r:id="rId3"/>
    <p:sldLayoutId id="2147483650" r:id="rId4"/>
    <p:sldLayoutId id="2147483683" r:id="rId5"/>
    <p:sldLayoutId id="2147483720" r:id="rId6"/>
    <p:sldLayoutId id="2147483719" r:id="rId7"/>
    <p:sldLayoutId id="2147483727" r:id="rId8"/>
    <p:sldLayoutId id="2147483728" r:id="rId9"/>
    <p:sldLayoutId id="2147483724" r:id="rId10"/>
    <p:sldLayoutId id="2147483725" r:id="rId11"/>
    <p:sldLayoutId id="2147483726" r:id="rId12"/>
    <p:sldLayoutId id="2147483654" r:id="rId13"/>
    <p:sldLayoutId id="2147483655" r:id="rId14"/>
    <p:sldLayoutId id="2147483721" r:id="rId15"/>
    <p:sldLayoutId id="2147483658" r:id="rId16"/>
    <p:sldLayoutId id="2147483795" r:id="rId17"/>
    <p:sldLayoutId id="2147483796" r:id="rId18"/>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dirty="0"/>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17.5.2023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15619540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17.5.2023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35181312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dirty="0"/>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17.5.2023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9891384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dirty="0"/>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17.5.2023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9441965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104661-84B6-4909-BE9A-FF8CBD13530D}"/>
              </a:ext>
            </a:extLst>
          </p:cNvPr>
          <p:cNvSpPr>
            <a:spLocks noGrp="1"/>
          </p:cNvSpPr>
          <p:nvPr>
            <p:ph type="ctrTitle"/>
          </p:nvPr>
        </p:nvSpPr>
        <p:spPr>
          <a:xfrm>
            <a:off x="1121019" y="798222"/>
            <a:ext cx="6321669" cy="3071705"/>
          </a:xfrm>
        </p:spPr>
        <p:txBody>
          <a:bodyPr/>
          <a:lstStyle/>
          <a:p>
            <a:r>
              <a:rPr lang="fi-FI" dirty="0"/>
              <a:t/>
            </a:r>
            <a:br>
              <a:rPr lang="fi-FI" dirty="0"/>
            </a:br>
            <a:r>
              <a:rPr lang="fi-FI" dirty="0"/>
              <a:t>Rakennetun ympäristön tietojärjestelmä-</a:t>
            </a:r>
            <a:br>
              <a:rPr lang="fi-FI" dirty="0"/>
            </a:br>
            <a:r>
              <a:rPr lang="fi-FI" dirty="0"/>
              <a:t>hanke Ryhti</a:t>
            </a:r>
            <a:endParaRPr lang="fi-FI" spc="0" dirty="0"/>
          </a:p>
        </p:txBody>
      </p:sp>
      <p:sp>
        <p:nvSpPr>
          <p:cNvPr id="3" name="Alaotsikko 2">
            <a:extLst>
              <a:ext uri="{FF2B5EF4-FFF2-40B4-BE49-F238E27FC236}">
                <a16:creationId xmlns:a16="http://schemas.microsoft.com/office/drawing/2014/main" id="{1C3E97E6-8D65-47F5-8093-DD47D31CE3AD}"/>
              </a:ext>
            </a:extLst>
          </p:cNvPr>
          <p:cNvSpPr>
            <a:spLocks noGrp="1"/>
          </p:cNvSpPr>
          <p:nvPr>
            <p:ph type="subTitle" idx="1"/>
          </p:nvPr>
        </p:nvSpPr>
        <p:spPr/>
        <p:txBody>
          <a:bodyPr/>
          <a:lstStyle/>
          <a:p>
            <a:endParaRPr lang="fi-FI" spc="0" dirty="0"/>
          </a:p>
        </p:txBody>
      </p:sp>
      <p:sp>
        <p:nvSpPr>
          <p:cNvPr id="4" name="Päivämäärän paikkamerkki 3">
            <a:extLst>
              <a:ext uri="{FF2B5EF4-FFF2-40B4-BE49-F238E27FC236}">
                <a16:creationId xmlns:a16="http://schemas.microsoft.com/office/drawing/2014/main" id="{99E78A38-969B-4D1D-A35D-1EB7B9344883}"/>
              </a:ext>
            </a:extLst>
          </p:cNvPr>
          <p:cNvSpPr>
            <a:spLocks noGrp="1"/>
          </p:cNvSpPr>
          <p:nvPr>
            <p:ph type="dt" sz="half" idx="4294967295"/>
          </p:nvPr>
        </p:nvSpPr>
        <p:spPr>
          <a:xfrm>
            <a:off x="11450638" y="6426200"/>
            <a:ext cx="741362" cy="204788"/>
          </a:xfrm>
        </p:spPr>
        <p:txBody>
          <a:bodyPr/>
          <a:lstStyle/>
          <a:p>
            <a:fld id="{1AE6B3D6-2E8A-46E0-BCA4-C993A0EE525B}" type="datetime1">
              <a:rPr lang="fi-FI" smtClean="0"/>
              <a:t>17.5.2023</a:t>
            </a:fld>
            <a:endParaRPr lang="fi-FI" dirty="0"/>
          </a:p>
        </p:txBody>
      </p:sp>
      <p:sp>
        <p:nvSpPr>
          <p:cNvPr id="5" name="Dian numeron paikkamerkki 4">
            <a:extLst>
              <a:ext uri="{FF2B5EF4-FFF2-40B4-BE49-F238E27FC236}">
                <a16:creationId xmlns:a16="http://schemas.microsoft.com/office/drawing/2014/main" id="{42498418-ABFF-42E5-981E-188E3C4E70E3}"/>
              </a:ext>
            </a:extLst>
          </p:cNvPr>
          <p:cNvSpPr>
            <a:spLocks noGrp="1"/>
          </p:cNvSpPr>
          <p:nvPr>
            <p:ph type="sldNum" sz="quarter" idx="4294967295"/>
          </p:nvPr>
        </p:nvSpPr>
        <p:spPr>
          <a:xfrm>
            <a:off x="11758613" y="6426200"/>
            <a:ext cx="433387" cy="204788"/>
          </a:xfrm>
        </p:spPr>
        <p:txBody>
          <a:bodyPr/>
          <a:lstStyle/>
          <a:p>
            <a:fld id="{91E53C16-2649-4D48-AFD3-9E32AB86C978}" type="slidenum">
              <a:rPr lang="fi-FI" smtClean="0"/>
              <a:pPr/>
              <a:t>1</a:t>
            </a:fld>
            <a:endParaRPr lang="fi-FI" dirty="0"/>
          </a:p>
        </p:txBody>
      </p:sp>
    </p:spTree>
    <p:extLst>
      <p:ext uri="{BB962C8B-B14F-4D97-AF65-F5344CB8AC3E}">
        <p14:creationId xmlns:p14="http://schemas.microsoft.com/office/powerpoint/2010/main" val="39900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275A-01BE-B144-94C5-D65E7F4B2370}"/>
              </a:ext>
            </a:extLst>
          </p:cNvPr>
          <p:cNvSpPr>
            <a:spLocks noGrp="1"/>
          </p:cNvSpPr>
          <p:nvPr>
            <p:ph type="title"/>
          </p:nvPr>
        </p:nvSpPr>
        <p:spPr/>
        <p:txBody>
          <a:bodyPr/>
          <a:lstStyle/>
          <a:p>
            <a:r>
              <a:rPr lang="fi-FI" dirty="0"/>
              <a:t>Tietojärjestelmä palvelee useita eri toimijoita</a:t>
            </a:r>
          </a:p>
        </p:txBody>
      </p:sp>
      <p:sp>
        <p:nvSpPr>
          <p:cNvPr id="3" name="Date Placeholder 2">
            <a:extLst>
              <a:ext uri="{FF2B5EF4-FFF2-40B4-BE49-F238E27FC236}">
                <a16:creationId xmlns:a16="http://schemas.microsoft.com/office/drawing/2014/main" id="{6A5B5C4E-6556-8646-930B-96DD8D225378}"/>
              </a:ext>
            </a:extLst>
          </p:cNvPr>
          <p:cNvSpPr>
            <a:spLocks noGrp="1"/>
          </p:cNvSpPr>
          <p:nvPr>
            <p:ph type="dt" sz="half" idx="10"/>
          </p:nvPr>
        </p:nvSpPr>
        <p:spPr/>
        <p:txBody>
          <a:bodyPr/>
          <a:lstStyle/>
          <a:p>
            <a:fld id="{3F0C5D76-F752-4F95-BA63-C3B7D9AE33C8}" type="datetime1">
              <a:rPr lang="fi-FI" smtClean="0"/>
              <a:t>17.5.2023</a:t>
            </a:fld>
            <a:endParaRPr lang="fi-FI" dirty="0"/>
          </a:p>
        </p:txBody>
      </p:sp>
      <p:sp>
        <p:nvSpPr>
          <p:cNvPr id="4" name="Slide Number Placeholder 3">
            <a:extLst>
              <a:ext uri="{FF2B5EF4-FFF2-40B4-BE49-F238E27FC236}">
                <a16:creationId xmlns:a16="http://schemas.microsoft.com/office/drawing/2014/main" id="{A8DE1FED-9C3E-5646-A829-AB8D28554CA4}"/>
              </a:ext>
            </a:extLst>
          </p:cNvPr>
          <p:cNvSpPr>
            <a:spLocks noGrp="1"/>
          </p:cNvSpPr>
          <p:nvPr>
            <p:ph type="sldNum" sz="quarter" idx="12"/>
          </p:nvPr>
        </p:nvSpPr>
        <p:spPr/>
        <p:txBody>
          <a:bodyPr/>
          <a:lstStyle/>
          <a:p>
            <a:fld id="{91E53C16-2649-4D48-AFD3-9E32AB86C978}" type="slidenum">
              <a:rPr lang="fi-FI" smtClean="0"/>
              <a:pPr/>
              <a:t>10</a:t>
            </a:fld>
            <a:endParaRPr lang="fi-FI" dirty="0"/>
          </a:p>
        </p:txBody>
      </p:sp>
      <p:sp>
        <p:nvSpPr>
          <p:cNvPr id="5" name="Text Placeholder 4">
            <a:extLst>
              <a:ext uri="{FF2B5EF4-FFF2-40B4-BE49-F238E27FC236}">
                <a16:creationId xmlns:a16="http://schemas.microsoft.com/office/drawing/2014/main" id="{6557EB82-A3CF-8A41-BA71-B7DDC881AA7A}"/>
              </a:ext>
            </a:extLst>
          </p:cNvPr>
          <p:cNvSpPr>
            <a:spLocks noGrp="1"/>
          </p:cNvSpPr>
          <p:nvPr>
            <p:ph type="body" idx="13"/>
          </p:nvPr>
        </p:nvSpPr>
        <p:spPr/>
        <p:txBody>
          <a:bodyPr/>
          <a:lstStyle/>
          <a:p>
            <a:r>
              <a:rPr lang="fi-FI" dirty="0"/>
              <a:t>Rakennetun</a:t>
            </a:r>
            <a:r>
              <a:rPr lang="en-GB" dirty="0"/>
              <a:t/>
            </a:r>
            <a:br>
              <a:rPr lang="en-GB" dirty="0"/>
            </a:br>
            <a:r>
              <a:rPr lang="fi-FI" dirty="0"/>
              <a:t>ympäristön</a:t>
            </a:r>
            <a:r>
              <a:rPr lang="en-GB" dirty="0"/>
              <a:t/>
            </a:r>
            <a:br>
              <a:rPr lang="en-GB" dirty="0"/>
            </a:br>
            <a:r>
              <a:rPr lang="fi-FI" dirty="0"/>
              <a:t>tietojärjestelmä</a:t>
            </a:r>
          </a:p>
        </p:txBody>
      </p:sp>
      <p:sp>
        <p:nvSpPr>
          <p:cNvPr id="6" name="Content Placeholder 5">
            <a:extLst>
              <a:ext uri="{FF2B5EF4-FFF2-40B4-BE49-F238E27FC236}">
                <a16:creationId xmlns:a16="http://schemas.microsoft.com/office/drawing/2014/main" id="{AC8530C3-2749-114B-8727-6454B394C4A8}"/>
              </a:ext>
            </a:extLst>
          </p:cNvPr>
          <p:cNvSpPr>
            <a:spLocks noGrp="1"/>
          </p:cNvSpPr>
          <p:nvPr>
            <p:ph idx="1"/>
          </p:nvPr>
        </p:nvSpPr>
        <p:spPr/>
        <p:txBody>
          <a:bodyPr/>
          <a:lstStyle/>
          <a:p>
            <a:r>
              <a:rPr lang="fi-FI" dirty="0"/>
              <a:t>Alueidenkäytön</a:t>
            </a:r>
            <a:r>
              <a:rPr lang="en-GB" dirty="0"/>
              <a:t> </a:t>
            </a:r>
            <a:r>
              <a:rPr lang="fi-FI" dirty="0"/>
              <a:t>tietovaranto</a:t>
            </a:r>
          </a:p>
        </p:txBody>
      </p:sp>
      <p:sp>
        <p:nvSpPr>
          <p:cNvPr id="7" name="Content Placeholder 6">
            <a:extLst>
              <a:ext uri="{FF2B5EF4-FFF2-40B4-BE49-F238E27FC236}">
                <a16:creationId xmlns:a16="http://schemas.microsoft.com/office/drawing/2014/main" id="{7E61BB41-811E-1E4F-870A-2E8B8A077F98}"/>
              </a:ext>
            </a:extLst>
          </p:cNvPr>
          <p:cNvSpPr>
            <a:spLocks noGrp="1"/>
          </p:cNvSpPr>
          <p:nvPr>
            <p:ph idx="14"/>
          </p:nvPr>
        </p:nvSpPr>
        <p:spPr/>
        <p:txBody>
          <a:bodyPr/>
          <a:lstStyle/>
          <a:p>
            <a:r>
              <a:rPr lang="fi-FI" dirty="0"/>
              <a:t>Rakennustietovaranto</a:t>
            </a:r>
          </a:p>
        </p:txBody>
      </p:sp>
      <p:sp>
        <p:nvSpPr>
          <p:cNvPr id="8" name="Content Placeholder 7">
            <a:extLst>
              <a:ext uri="{FF2B5EF4-FFF2-40B4-BE49-F238E27FC236}">
                <a16:creationId xmlns:a16="http://schemas.microsoft.com/office/drawing/2014/main" id="{35261B03-310A-8B4B-9F77-12F078F313DF}"/>
              </a:ext>
            </a:extLst>
          </p:cNvPr>
          <p:cNvSpPr>
            <a:spLocks noGrp="1"/>
          </p:cNvSpPr>
          <p:nvPr>
            <p:ph idx="15"/>
          </p:nvPr>
        </p:nvSpPr>
        <p:spPr/>
        <p:txBody>
          <a:bodyPr/>
          <a:lstStyle/>
          <a:p>
            <a:r>
              <a:rPr lang="fi-FI" dirty="0"/>
              <a:t>Yksisuuntaista</a:t>
            </a:r>
            <a:r>
              <a:rPr lang="en-GB" dirty="0"/>
              <a:t> </a:t>
            </a:r>
            <a:r>
              <a:rPr lang="fi-FI" dirty="0"/>
              <a:t>tiedonvaihtoa</a:t>
            </a:r>
          </a:p>
        </p:txBody>
      </p:sp>
      <p:sp>
        <p:nvSpPr>
          <p:cNvPr id="9" name="Content Placeholder 8">
            <a:extLst>
              <a:ext uri="{FF2B5EF4-FFF2-40B4-BE49-F238E27FC236}">
                <a16:creationId xmlns:a16="http://schemas.microsoft.com/office/drawing/2014/main" id="{182450BD-7358-784A-8BA7-1A6A01A1F83F}"/>
              </a:ext>
            </a:extLst>
          </p:cNvPr>
          <p:cNvSpPr>
            <a:spLocks noGrp="1"/>
          </p:cNvSpPr>
          <p:nvPr>
            <p:ph idx="16"/>
          </p:nvPr>
        </p:nvSpPr>
        <p:spPr/>
        <p:txBody>
          <a:bodyPr/>
          <a:lstStyle/>
          <a:p>
            <a:r>
              <a:rPr lang="fi-FI" dirty="0"/>
              <a:t>Kaksisuuntaista</a:t>
            </a:r>
            <a:r>
              <a:rPr lang="en-GB" dirty="0"/>
              <a:t> </a:t>
            </a:r>
            <a:r>
              <a:rPr lang="fi-FI" dirty="0"/>
              <a:t>tiedonvaihtoa</a:t>
            </a:r>
          </a:p>
        </p:txBody>
      </p:sp>
      <p:sp>
        <p:nvSpPr>
          <p:cNvPr id="10" name="Content Placeholder 9">
            <a:extLst>
              <a:ext uri="{FF2B5EF4-FFF2-40B4-BE49-F238E27FC236}">
                <a16:creationId xmlns:a16="http://schemas.microsoft.com/office/drawing/2014/main" id="{1237E230-BB40-794D-B2FC-1D9A5DDCE56A}"/>
              </a:ext>
            </a:extLst>
          </p:cNvPr>
          <p:cNvSpPr>
            <a:spLocks noGrp="1"/>
          </p:cNvSpPr>
          <p:nvPr>
            <p:ph idx="17"/>
          </p:nvPr>
        </p:nvSpPr>
        <p:spPr/>
        <p:txBody>
          <a:bodyPr/>
          <a:lstStyle/>
          <a:p>
            <a:r>
              <a:rPr lang="fi-FI" dirty="0"/>
              <a:t>Kunnat</a:t>
            </a:r>
            <a:r>
              <a:rPr lang="en-GB" dirty="0"/>
              <a:t> </a:t>
            </a:r>
            <a:r>
              <a:rPr lang="fi-FI" dirty="0"/>
              <a:t>ja</a:t>
            </a:r>
            <a:r>
              <a:rPr lang="en-GB" dirty="0"/>
              <a:t> </a:t>
            </a:r>
            <a:r>
              <a:rPr lang="fi-FI" dirty="0"/>
              <a:t>kuntien</a:t>
            </a:r>
            <a:r>
              <a:rPr lang="en-GB" dirty="0"/>
              <a:t> </a:t>
            </a:r>
            <a:r>
              <a:rPr lang="fi-FI" dirty="0"/>
              <a:t>konsultit</a:t>
            </a:r>
          </a:p>
        </p:txBody>
      </p:sp>
      <p:sp>
        <p:nvSpPr>
          <p:cNvPr id="11" name="Content Placeholder 10">
            <a:extLst>
              <a:ext uri="{FF2B5EF4-FFF2-40B4-BE49-F238E27FC236}">
                <a16:creationId xmlns:a16="http://schemas.microsoft.com/office/drawing/2014/main" id="{ED845F77-2EF4-2441-B5E5-27FA5C0FD6B0}"/>
              </a:ext>
            </a:extLst>
          </p:cNvPr>
          <p:cNvSpPr>
            <a:spLocks noGrp="1"/>
          </p:cNvSpPr>
          <p:nvPr>
            <p:ph idx="18"/>
          </p:nvPr>
        </p:nvSpPr>
        <p:spPr/>
        <p:txBody>
          <a:bodyPr/>
          <a:lstStyle/>
          <a:p>
            <a:r>
              <a:rPr lang="fi-FI" dirty="0"/>
              <a:t>Kuntajärjestelmät</a:t>
            </a:r>
          </a:p>
        </p:txBody>
      </p:sp>
      <p:sp>
        <p:nvSpPr>
          <p:cNvPr id="12" name="Content Placeholder 11">
            <a:extLst>
              <a:ext uri="{FF2B5EF4-FFF2-40B4-BE49-F238E27FC236}">
                <a16:creationId xmlns:a16="http://schemas.microsoft.com/office/drawing/2014/main" id="{80F5754D-020D-A442-9DDF-014DD7CDBFDC}"/>
              </a:ext>
            </a:extLst>
          </p:cNvPr>
          <p:cNvSpPr>
            <a:spLocks noGrp="1"/>
          </p:cNvSpPr>
          <p:nvPr>
            <p:ph idx="19"/>
          </p:nvPr>
        </p:nvSpPr>
        <p:spPr/>
        <p:txBody>
          <a:bodyPr/>
          <a:lstStyle/>
          <a:p>
            <a:r>
              <a:rPr lang="en-GB" dirty="0"/>
              <a:t>Digi- </a:t>
            </a:r>
            <a:r>
              <a:rPr lang="fi-FI" dirty="0"/>
              <a:t>ja</a:t>
            </a:r>
            <a:r>
              <a:rPr lang="en-GB" dirty="0"/>
              <a:t> </a:t>
            </a:r>
            <a:r>
              <a:rPr lang="fi-FI" dirty="0"/>
              <a:t>väestö-</a:t>
            </a:r>
            <a:r>
              <a:rPr lang="en-GB" dirty="0"/>
              <a:t/>
            </a:r>
            <a:br>
              <a:rPr lang="en-GB" dirty="0"/>
            </a:br>
            <a:r>
              <a:rPr lang="fi-FI" dirty="0"/>
              <a:t>tietovirasto</a:t>
            </a:r>
          </a:p>
        </p:txBody>
      </p:sp>
      <p:sp>
        <p:nvSpPr>
          <p:cNvPr id="13" name="Content Placeholder 12">
            <a:extLst>
              <a:ext uri="{FF2B5EF4-FFF2-40B4-BE49-F238E27FC236}">
                <a16:creationId xmlns:a16="http://schemas.microsoft.com/office/drawing/2014/main" id="{86875510-9F64-2446-80F5-F44B1501C2DE}"/>
              </a:ext>
            </a:extLst>
          </p:cNvPr>
          <p:cNvSpPr>
            <a:spLocks noGrp="1"/>
          </p:cNvSpPr>
          <p:nvPr>
            <p:ph idx="20"/>
          </p:nvPr>
        </p:nvSpPr>
        <p:spPr/>
        <p:txBody>
          <a:bodyPr/>
          <a:lstStyle/>
          <a:p>
            <a:r>
              <a:rPr lang="fi-FI" dirty="0"/>
              <a:t>Väestötieto-</a:t>
            </a:r>
            <a:br>
              <a:rPr lang="fi-FI" dirty="0"/>
            </a:br>
            <a:r>
              <a:rPr lang="fi-FI" dirty="0"/>
              <a:t>järjestelmä</a:t>
            </a:r>
          </a:p>
        </p:txBody>
      </p:sp>
      <p:sp>
        <p:nvSpPr>
          <p:cNvPr id="14" name="Content Placeholder 13">
            <a:extLst>
              <a:ext uri="{FF2B5EF4-FFF2-40B4-BE49-F238E27FC236}">
                <a16:creationId xmlns:a16="http://schemas.microsoft.com/office/drawing/2014/main" id="{E5A4ACED-F2B2-9949-8220-0ADB16D77F7A}"/>
              </a:ext>
            </a:extLst>
          </p:cNvPr>
          <p:cNvSpPr>
            <a:spLocks noGrp="1"/>
          </p:cNvSpPr>
          <p:nvPr>
            <p:ph idx="21"/>
          </p:nvPr>
        </p:nvSpPr>
        <p:spPr/>
        <p:txBody>
          <a:bodyPr/>
          <a:lstStyle/>
          <a:p>
            <a:r>
              <a:rPr lang="fi-FI" dirty="0"/>
              <a:t>Maakuntien</a:t>
            </a:r>
            <a:r>
              <a:rPr lang="en-GB" dirty="0"/>
              <a:t> </a:t>
            </a:r>
            <a:r>
              <a:rPr lang="fi-FI" dirty="0"/>
              <a:t>liitot</a:t>
            </a:r>
          </a:p>
        </p:txBody>
      </p:sp>
      <p:sp>
        <p:nvSpPr>
          <p:cNvPr id="15" name="Content Placeholder 14">
            <a:extLst>
              <a:ext uri="{FF2B5EF4-FFF2-40B4-BE49-F238E27FC236}">
                <a16:creationId xmlns:a16="http://schemas.microsoft.com/office/drawing/2014/main" id="{1D3C17DF-4FE0-CC4A-9480-6B3B8ED9153D}"/>
              </a:ext>
            </a:extLst>
          </p:cNvPr>
          <p:cNvSpPr>
            <a:spLocks noGrp="1"/>
          </p:cNvSpPr>
          <p:nvPr>
            <p:ph idx="22"/>
          </p:nvPr>
        </p:nvSpPr>
        <p:spPr/>
        <p:txBody>
          <a:bodyPr/>
          <a:lstStyle/>
          <a:p>
            <a:r>
              <a:rPr lang="fi-FI" dirty="0"/>
              <a:t>Maanmittauslaitos</a:t>
            </a:r>
          </a:p>
        </p:txBody>
      </p:sp>
      <p:sp>
        <p:nvSpPr>
          <p:cNvPr id="16" name="Content Placeholder 15">
            <a:extLst>
              <a:ext uri="{FF2B5EF4-FFF2-40B4-BE49-F238E27FC236}">
                <a16:creationId xmlns:a16="http://schemas.microsoft.com/office/drawing/2014/main" id="{D8D748CA-E09B-0048-8A06-0550148151DE}"/>
              </a:ext>
            </a:extLst>
          </p:cNvPr>
          <p:cNvSpPr>
            <a:spLocks noGrp="1"/>
          </p:cNvSpPr>
          <p:nvPr>
            <p:ph idx="23"/>
          </p:nvPr>
        </p:nvSpPr>
        <p:spPr/>
        <p:txBody>
          <a:bodyPr/>
          <a:lstStyle/>
          <a:p>
            <a:r>
              <a:rPr lang="fi-FI" dirty="0"/>
              <a:t>Kiinteistötietojärjestelmä</a:t>
            </a:r>
          </a:p>
          <a:p>
            <a:r>
              <a:rPr lang="fi-FI" dirty="0"/>
              <a:t>Kansallinen</a:t>
            </a:r>
            <a:r>
              <a:rPr lang="en-GB" dirty="0"/>
              <a:t> </a:t>
            </a:r>
            <a:r>
              <a:rPr lang="fi-FI" dirty="0"/>
              <a:t>maastotietokanta</a:t>
            </a:r>
          </a:p>
          <a:p>
            <a:r>
              <a:rPr lang="fi-FI" dirty="0"/>
              <a:t>Huoneistotietojärjestelmä</a:t>
            </a:r>
          </a:p>
          <a:p>
            <a:r>
              <a:rPr lang="fi-FI" dirty="0"/>
              <a:t>Tuleva</a:t>
            </a:r>
            <a:r>
              <a:rPr lang="en-GB" dirty="0"/>
              <a:t> </a:t>
            </a:r>
            <a:r>
              <a:rPr lang="fi-FI" dirty="0"/>
              <a:t>osoitetietojärjestelmä</a:t>
            </a:r>
          </a:p>
        </p:txBody>
      </p:sp>
      <p:sp>
        <p:nvSpPr>
          <p:cNvPr id="17" name="Content Placeholder 16">
            <a:extLst>
              <a:ext uri="{FF2B5EF4-FFF2-40B4-BE49-F238E27FC236}">
                <a16:creationId xmlns:a16="http://schemas.microsoft.com/office/drawing/2014/main" id="{DE057270-D324-114D-B6F3-45561E930B79}"/>
              </a:ext>
            </a:extLst>
          </p:cNvPr>
          <p:cNvSpPr>
            <a:spLocks noGrp="1"/>
          </p:cNvSpPr>
          <p:nvPr>
            <p:ph idx="24"/>
          </p:nvPr>
        </p:nvSpPr>
        <p:spPr/>
        <p:txBody>
          <a:bodyPr/>
          <a:lstStyle/>
          <a:p>
            <a:r>
              <a:rPr lang="fi-FI" dirty="0"/>
              <a:t>Suomen</a:t>
            </a:r>
            <a:r>
              <a:rPr lang="en-GB" dirty="0"/>
              <a:t> </a:t>
            </a:r>
            <a:r>
              <a:rPr lang="fi-FI" dirty="0"/>
              <a:t>ympäristökeskus</a:t>
            </a:r>
          </a:p>
        </p:txBody>
      </p:sp>
      <p:sp>
        <p:nvSpPr>
          <p:cNvPr id="18" name="Content Placeholder 17">
            <a:extLst>
              <a:ext uri="{FF2B5EF4-FFF2-40B4-BE49-F238E27FC236}">
                <a16:creationId xmlns:a16="http://schemas.microsoft.com/office/drawing/2014/main" id="{B7B7A62B-32B5-8B42-84ED-4EC938A3A0D3}"/>
              </a:ext>
            </a:extLst>
          </p:cNvPr>
          <p:cNvSpPr>
            <a:spLocks noGrp="1"/>
          </p:cNvSpPr>
          <p:nvPr>
            <p:ph idx="25"/>
          </p:nvPr>
        </p:nvSpPr>
        <p:spPr/>
        <p:txBody>
          <a:bodyPr/>
          <a:lstStyle/>
          <a:p>
            <a:r>
              <a:rPr lang="fi-FI" dirty="0"/>
              <a:t>Elinympäristön</a:t>
            </a:r>
            <a:r>
              <a:rPr lang="en-GB" dirty="0"/>
              <a:t> </a:t>
            </a:r>
            <a:br>
              <a:rPr lang="en-GB" dirty="0"/>
            </a:br>
            <a:r>
              <a:rPr lang="fi-FI" dirty="0"/>
              <a:t>tietopalvelu</a:t>
            </a:r>
            <a:r>
              <a:rPr lang="en-GB" dirty="0"/>
              <a:t> </a:t>
            </a:r>
            <a:r>
              <a:rPr lang="fi-FI" dirty="0"/>
              <a:t>Liiteri</a:t>
            </a:r>
          </a:p>
        </p:txBody>
      </p:sp>
      <p:sp>
        <p:nvSpPr>
          <p:cNvPr id="19" name="Content Placeholder 18">
            <a:extLst>
              <a:ext uri="{FF2B5EF4-FFF2-40B4-BE49-F238E27FC236}">
                <a16:creationId xmlns:a16="http://schemas.microsoft.com/office/drawing/2014/main" id="{E37D2DA8-208D-6840-884B-DE8146E64EE3}"/>
              </a:ext>
            </a:extLst>
          </p:cNvPr>
          <p:cNvSpPr>
            <a:spLocks noGrp="1"/>
          </p:cNvSpPr>
          <p:nvPr>
            <p:ph idx="26"/>
          </p:nvPr>
        </p:nvSpPr>
        <p:spPr/>
        <p:txBody>
          <a:bodyPr/>
          <a:lstStyle/>
          <a:p>
            <a:r>
              <a:rPr lang="fi-FI" dirty="0"/>
              <a:t>Verohallinto</a:t>
            </a:r>
          </a:p>
        </p:txBody>
      </p:sp>
      <p:sp>
        <p:nvSpPr>
          <p:cNvPr id="20" name="Content Placeholder 19">
            <a:extLst>
              <a:ext uri="{FF2B5EF4-FFF2-40B4-BE49-F238E27FC236}">
                <a16:creationId xmlns:a16="http://schemas.microsoft.com/office/drawing/2014/main" id="{C9ECA078-7A18-6D4D-B16A-C22CCB67ABE9}"/>
              </a:ext>
            </a:extLst>
          </p:cNvPr>
          <p:cNvSpPr>
            <a:spLocks noGrp="1"/>
          </p:cNvSpPr>
          <p:nvPr>
            <p:ph idx="27"/>
          </p:nvPr>
        </p:nvSpPr>
        <p:spPr/>
        <p:txBody>
          <a:bodyPr/>
          <a:lstStyle/>
          <a:p>
            <a:r>
              <a:rPr lang="fi-FI" dirty="0" err="1"/>
              <a:t>Gentax</a:t>
            </a:r>
            <a:r>
              <a:rPr lang="fi-FI" dirty="0"/>
              <a:t>-tietojärjestelmä</a:t>
            </a:r>
          </a:p>
        </p:txBody>
      </p:sp>
      <p:sp>
        <p:nvSpPr>
          <p:cNvPr id="21" name="Content Placeholder 20">
            <a:extLst>
              <a:ext uri="{FF2B5EF4-FFF2-40B4-BE49-F238E27FC236}">
                <a16:creationId xmlns:a16="http://schemas.microsoft.com/office/drawing/2014/main" id="{33B81125-329C-3545-9A48-C9966C889E8A}"/>
              </a:ext>
            </a:extLst>
          </p:cNvPr>
          <p:cNvSpPr>
            <a:spLocks noGrp="1"/>
          </p:cNvSpPr>
          <p:nvPr>
            <p:ph idx="28"/>
          </p:nvPr>
        </p:nvSpPr>
        <p:spPr/>
        <p:txBody>
          <a:bodyPr/>
          <a:lstStyle/>
          <a:p>
            <a:r>
              <a:rPr lang="fi-FI" dirty="0"/>
              <a:t>Tilastokeskus</a:t>
            </a:r>
          </a:p>
        </p:txBody>
      </p:sp>
      <p:sp>
        <p:nvSpPr>
          <p:cNvPr id="22" name="Content Placeholder 21">
            <a:extLst>
              <a:ext uri="{FF2B5EF4-FFF2-40B4-BE49-F238E27FC236}">
                <a16:creationId xmlns:a16="http://schemas.microsoft.com/office/drawing/2014/main" id="{E9681086-1348-E443-9686-B33866896BCB}"/>
              </a:ext>
            </a:extLst>
          </p:cNvPr>
          <p:cNvSpPr>
            <a:spLocks noGrp="1"/>
          </p:cNvSpPr>
          <p:nvPr>
            <p:ph idx="29"/>
          </p:nvPr>
        </p:nvSpPr>
        <p:spPr/>
        <p:txBody>
          <a:bodyPr/>
          <a:lstStyle/>
          <a:p>
            <a:r>
              <a:rPr lang="fi-FI" dirty="0"/>
              <a:t>Avoimen</a:t>
            </a:r>
            <a:r>
              <a:rPr lang="en-GB" dirty="0"/>
              <a:t> </a:t>
            </a:r>
            <a:r>
              <a:rPr lang="fi-FI" dirty="0"/>
              <a:t>tiedon</a:t>
            </a:r>
            <a:r>
              <a:rPr lang="en-GB" dirty="0"/>
              <a:t> </a:t>
            </a:r>
            <a:r>
              <a:rPr lang="fi-FI" dirty="0"/>
              <a:t>hyödyntäjät</a:t>
            </a:r>
          </a:p>
        </p:txBody>
      </p:sp>
      <p:sp>
        <p:nvSpPr>
          <p:cNvPr id="23" name="Content Placeholder 22">
            <a:extLst>
              <a:ext uri="{FF2B5EF4-FFF2-40B4-BE49-F238E27FC236}">
                <a16:creationId xmlns:a16="http://schemas.microsoft.com/office/drawing/2014/main" id="{82A3170B-C0C4-A74E-8794-1B6C94DAE35F}"/>
              </a:ext>
            </a:extLst>
          </p:cNvPr>
          <p:cNvSpPr>
            <a:spLocks noGrp="1"/>
          </p:cNvSpPr>
          <p:nvPr>
            <p:ph idx="30"/>
          </p:nvPr>
        </p:nvSpPr>
        <p:spPr/>
        <p:txBody>
          <a:bodyPr/>
          <a:lstStyle/>
          <a:p>
            <a:r>
              <a:rPr lang="en-GB" dirty="0"/>
              <a:t>Muut </a:t>
            </a:r>
            <a:r>
              <a:rPr lang="fi-FI" dirty="0"/>
              <a:t>viranomaiset</a:t>
            </a:r>
          </a:p>
        </p:txBody>
      </p:sp>
      <p:sp>
        <p:nvSpPr>
          <p:cNvPr id="24" name="textruta 23">
            <a:extLst>
              <a:ext uri="{FF2B5EF4-FFF2-40B4-BE49-F238E27FC236}">
                <a16:creationId xmlns:a16="http://schemas.microsoft.com/office/drawing/2014/main" id="{98E7BF1F-0048-D611-E109-568FF13A42E7}"/>
              </a:ext>
            </a:extLst>
          </p:cNvPr>
          <p:cNvSpPr txBox="1"/>
          <p:nvPr/>
        </p:nvSpPr>
        <p:spPr>
          <a:xfrm>
            <a:off x="4815068" y="2476982"/>
            <a:ext cx="65" cy="153888"/>
          </a:xfrm>
          <a:prstGeom prst="rect">
            <a:avLst/>
          </a:prstGeom>
          <a:noFill/>
        </p:spPr>
        <p:txBody>
          <a:bodyPr wrap="none" lIns="0" tIns="0" rIns="0" bIns="0" rtlCol="0">
            <a:spAutoFit/>
          </a:bodyPr>
          <a:lstStyle/>
          <a:p>
            <a:pPr algn="l"/>
            <a:endParaRPr lang="sv-FI" sz="1000" dirty="0" err="1"/>
          </a:p>
        </p:txBody>
      </p:sp>
    </p:spTree>
    <p:extLst>
      <p:ext uri="{BB962C8B-B14F-4D97-AF65-F5344CB8AC3E}">
        <p14:creationId xmlns:p14="http://schemas.microsoft.com/office/powerpoint/2010/main" val="67562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5DB9C-0C03-65E7-F258-ACCF65C69391}"/>
              </a:ext>
            </a:extLst>
          </p:cNvPr>
          <p:cNvSpPr>
            <a:spLocks noGrp="1"/>
          </p:cNvSpPr>
          <p:nvPr>
            <p:ph type="dt" sz="half" idx="10"/>
          </p:nvPr>
        </p:nvSpPr>
        <p:spPr/>
        <p:txBody>
          <a:bodyPr/>
          <a:lstStyle/>
          <a:p>
            <a:fld id="{3F0C5D76-F752-4F95-BA63-C3B7D9AE33C8}" type="datetime1">
              <a:rPr lang="fi-FI" smtClean="0"/>
              <a:t>17.5.2023</a:t>
            </a:fld>
            <a:endParaRPr lang="fi-FI"/>
          </a:p>
        </p:txBody>
      </p:sp>
      <p:sp>
        <p:nvSpPr>
          <p:cNvPr id="3" name="Slide Number Placeholder 2">
            <a:extLst>
              <a:ext uri="{FF2B5EF4-FFF2-40B4-BE49-F238E27FC236}">
                <a16:creationId xmlns:a16="http://schemas.microsoft.com/office/drawing/2014/main" id="{FCB02206-0E7A-23BA-1995-FB9989A9EFE4}"/>
              </a:ext>
            </a:extLst>
          </p:cNvPr>
          <p:cNvSpPr>
            <a:spLocks noGrp="1"/>
          </p:cNvSpPr>
          <p:nvPr>
            <p:ph type="sldNum" sz="quarter" idx="12"/>
          </p:nvPr>
        </p:nvSpPr>
        <p:spPr/>
        <p:txBody>
          <a:bodyPr/>
          <a:lstStyle/>
          <a:p>
            <a:fld id="{91E53C16-2649-4D48-AFD3-9E32AB86C978}" type="slidenum">
              <a:rPr lang="fi-FI" smtClean="0"/>
              <a:pPr/>
              <a:t>11</a:t>
            </a:fld>
            <a:endParaRPr lang="fi-FI"/>
          </a:p>
        </p:txBody>
      </p:sp>
      <p:sp>
        <p:nvSpPr>
          <p:cNvPr id="4" name="Text Placeholder 3">
            <a:extLst>
              <a:ext uri="{FF2B5EF4-FFF2-40B4-BE49-F238E27FC236}">
                <a16:creationId xmlns:a16="http://schemas.microsoft.com/office/drawing/2014/main" id="{FE716103-E7DA-71B2-7467-08AEB571E3E5}"/>
              </a:ext>
            </a:extLst>
          </p:cNvPr>
          <p:cNvSpPr>
            <a:spLocks noGrp="1"/>
          </p:cNvSpPr>
          <p:nvPr>
            <p:ph type="body" idx="13"/>
          </p:nvPr>
        </p:nvSpPr>
        <p:spPr/>
        <p:txBody>
          <a:bodyPr/>
          <a:lstStyle/>
          <a:p>
            <a:r>
              <a:rPr lang="fi-FI"/>
              <a:t>Rakentaminen</a:t>
            </a:r>
          </a:p>
        </p:txBody>
      </p:sp>
      <p:sp>
        <p:nvSpPr>
          <p:cNvPr id="5" name="Content Placeholder 4">
            <a:extLst>
              <a:ext uri="{FF2B5EF4-FFF2-40B4-BE49-F238E27FC236}">
                <a16:creationId xmlns:a16="http://schemas.microsoft.com/office/drawing/2014/main" id="{767C9CD6-CE05-F853-EB37-A13578016642}"/>
              </a:ext>
            </a:extLst>
          </p:cNvPr>
          <p:cNvSpPr>
            <a:spLocks noGrp="1"/>
          </p:cNvSpPr>
          <p:nvPr>
            <p:ph idx="16"/>
          </p:nvPr>
        </p:nvSpPr>
        <p:spPr/>
        <p:txBody>
          <a:bodyPr/>
          <a:lstStyle/>
          <a:p>
            <a:r>
              <a:rPr lang="fi-FI"/>
              <a:t>Arvio 13.5.2022</a:t>
            </a:r>
          </a:p>
        </p:txBody>
      </p:sp>
      <p:sp>
        <p:nvSpPr>
          <p:cNvPr id="6" name="Content Placeholder 5">
            <a:extLst>
              <a:ext uri="{FF2B5EF4-FFF2-40B4-BE49-F238E27FC236}">
                <a16:creationId xmlns:a16="http://schemas.microsoft.com/office/drawing/2014/main" id="{DC4C6034-1DE1-F2D8-E156-E9AEECC1C82D}"/>
              </a:ext>
            </a:extLst>
          </p:cNvPr>
          <p:cNvSpPr>
            <a:spLocks noGrp="1"/>
          </p:cNvSpPr>
          <p:nvPr>
            <p:ph idx="22"/>
          </p:nvPr>
        </p:nvSpPr>
        <p:spPr/>
        <p:txBody>
          <a:bodyPr/>
          <a:lstStyle/>
          <a:p>
            <a:r>
              <a:rPr lang="fi-FI"/>
              <a:t>Rakentamisen lupapäätökset</a:t>
            </a:r>
          </a:p>
        </p:txBody>
      </p:sp>
      <p:sp>
        <p:nvSpPr>
          <p:cNvPr id="7" name="Content Placeholder 6">
            <a:extLst>
              <a:ext uri="{FF2B5EF4-FFF2-40B4-BE49-F238E27FC236}">
                <a16:creationId xmlns:a16="http://schemas.microsoft.com/office/drawing/2014/main" id="{E898F71C-EC9D-F02F-878B-395FF06DA559}"/>
              </a:ext>
            </a:extLst>
          </p:cNvPr>
          <p:cNvSpPr>
            <a:spLocks noGrp="1"/>
          </p:cNvSpPr>
          <p:nvPr>
            <p:ph idx="23"/>
          </p:nvPr>
        </p:nvSpPr>
        <p:spPr/>
        <p:txBody>
          <a:bodyPr/>
          <a:lstStyle/>
          <a:p>
            <a:r>
              <a:rPr lang="fi-FI"/>
              <a:t>rakentamislupa </a:t>
            </a:r>
            <a:r>
              <a:rPr lang="fi-FI" b="1" baseline="30000"/>
              <a:t>1</a:t>
            </a:r>
          </a:p>
          <a:p>
            <a:r>
              <a:rPr lang="fi-FI"/>
              <a:t>purkamislupa </a:t>
            </a:r>
            <a:r>
              <a:rPr lang="fi-FI" b="1" baseline="30000"/>
              <a:t>1</a:t>
            </a:r>
          </a:p>
          <a:p>
            <a:r>
              <a:rPr lang="fi-FI"/>
              <a:t>maisematyölupa </a:t>
            </a:r>
            <a:r>
              <a:rPr lang="fi-FI" b="1" baseline="30000"/>
              <a:t>1</a:t>
            </a:r>
          </a:p>
          <a:p>
            <a:r>
              <a:rPr lang="fi-FI"/>
              <a:t>poikkeamispäätös </a:t>
            </a:r>
            <a:r>
              <a:rPr lang="fi-FI" b="1" baseline="30000"/>
              <a:t>1</a:t>
            </a:r>
          </a:p>
          <a:p>
            <a:endParaRPr lang="fi-FI"/>
          </a:p>
        </p:txBody>
      </p:sp>
      <p:sp>
        <p:nvSpPr>
          <p:cNvPr id="8" name="Title 7">
            <a:extLst>
              <a:ext uri="{FF2B5EF4-FFF2-40B4-BE49-F238E27FC236}">
                <a16:creationId xmlns:a16="http://schemas.microsoft.com/office/drawing/2014/main" id="{0E17B5D4-B5EC-9ACA-9D7D-CF5F108B0E9A}"/>
              </a:ext>
            </a:extLst>
          </p:cNvPr>
          <p:cNvSpPr>
            <a:spLocks noGrp="1"/>
          </p:cNvSpPr>
          <p:nvPr>
            <p:ph type="title"/>
          </p:nvPr>
        </p:nvSpPr>
        <p:spPr/>
        <p:txBody>
          <a:bodyPr/>
          <a:lstStyle/>
          <a:p>
            <a:r>
              <a:rPr lang="fi-FI"/>
              <a:t>Rakennetun ympäristön tietojärjestelmään </a:t>
            </a:r>
            <a:br>
              <a:rPr lang="fi-FI"/>
            </a:br>
            <a:r>
              <a:rPr lang="fi-FI"/>
              <a:t>julkaistavat tiedot</a:t>
            </a:r>
          </a:p>
        </p:txBody>
      </p:sp>
      <p:sp>
        <p:nvSpPr>
          <p:cNvPr id="9" name="Text Placeholder 8">
            <a:extLst>
              <a:ext uri="{FF2B5EF4-FFF2-40B4-BE49-F238E27FC236}">
                <a16:creationId xmlns:a16="http://schemas.microsoft.com/office/drawing/2014/main" id="{1D1D1730-4E96-40A0-CEFA-A3D1DFCAFD74}"/>
              </a:ext>
            </a:extLst>
          </p:cNvPr>
          <p:cNvSpPr>
            <a:spLocks noGrp="1"/>
          </p:cNvSpPr>
          <p:nvPr>
            <p:ph type="body" idx="31"/>
          </p:nvPr>
        </p:nvSpPr>
        <p:spPr/>
        <p:txBody>
          <a:bodyPr/>
          <a:lstStyle/>
          <a:p>
            <a:r>
              <a:rPr lang="fi-FI"/>
              <a:t>Alueidenkäyttö</a:t>
            </a:r>
          </a:p>
        </p:txBody>
      </p:sp>
      <p:sp>
        <p:nvSpPr>
          <p:cNvPr id="10" name="Content Placeholder 9">
            <a:extLst>
              <a:ext uri="{FF2B5EF4-FFF2-40B4-BE49-F238E27FC236}">
                <a16:creationId xmlns:a16="http://schemas.microsoft.com/office/drawing/2014/main" id="{0F8359FA-67D4-4DEA-D17F-71CF439BED84}"/>
              </a:ext>
            </a:extLst>
          </p:cNvPr>
          <p:cNvSpPr>
            <a:spLocks noGrp="1"/>
          </p:cNvSpPr>
          <p:nvPr>
            <p:ph idx="32"/>
          </p:nvPr>
        </p:nvSpPr>
        <p:spPr/>
        <p:txBody>
          <a:bodyPr/>
          <a:lstStyle/>
          <a:p>
            <a:r>
              <a:rPr lang="fi-FI"/>
              <a:t>Rakennusjärjestys </a:t>
            </a:r>
            <a:r>
              <a:rPr lang="fi-FI" baseline="30000"/>
              <a:t>2</a:t>
            </a:r>
          </a:p>
        </p:txBody>
      </p:sp>
      <p:sp>
        <p:nvSpPr>
          <p:cNvPr id="11" name="Content Placeholder 10">
            <a:extLst>
              <a:ext uri="{FF2B5EF4-FFF2-40B4-BE49-F238E27FC236}">
                <a16:creationId xmlns:a16="http://schemas.microsoft.com/office/drawing/2014/main" id="{6D2C4F34-CB16-CFDC-3118-A9D08497744F}"/>
              </a:ext>
            </a:extLst>
          </p:cNvPr>
          <p:cNvSpPr>
            <a:spLocks noGrp="1"/>
          </p:cNvSpPr>
          <p:nvPr>
            <p:ph idx="33"/>
          </p:nvPr>
        </p:nvSpPr>
        <p:spPr/>
        <p:txBody>
          <a:bodyPr/>
          <a:lstStyle/>
          <a:p>
            <a:r>
              <a:rPr lang="fi-FI"/>
              <a:t>Kaavatiedot</a:t>
            </a:r>
          </a:p>
        </p:txBody>
      </p:sp>
      <p:sp>
        <p:nvSpPr>
          <p:cNvPr id="12" name="Content Placeholder 11">
            <a:extLst>
              <a:ext uri="{FF2B5EF4-FFF2-40B4-BE49-F238E27FC236}">
                <a16:creationId xmlns:a16="http://schemas.microsoft.com/office/drawing/2014/main" id="{856B6C11-35D9-EC45-3845-DAB146CBEFA1}"/>
              </a:ext>
            </a:extLst>
          </p:cNvPr>
          <p:cNvSpPr>
            <a:spLocks noGrp="1"/>
          </p:cNvSpPr>
          <p:nvPr>
            <p:ph idx="34"/>
          </p:nvPr>
        </p:nvSpPr>
        <p:spPr/>
        <p:txBody>
          <a:bodyPr/>
          <a:lstStyle/>
          <a:p>
            <a:r>
              <a:rPr lang="fi-FI"/>
              <a:t>asemakaava </a:t>
            </a:r>
            <a:r>
              <a:rPr lang="fi-FI" b="1" baseline="30000"/>
              <a:t>1</a:t>
            </a:r>
          </a:p>
          <a:p>
            <a:r>
              <a:rPr lang="fi-FI"/>
              <a:t>yleiskaava </a:t>
            </a:r>
            <a:r>
              <a:rPr lang="fi-FI" b="1" baseline="30000"/>
              <a:t>1</a:t>
            </a:r>
            <a:endParaRPr lang="fi-FI"/>
          </a:p>
          <a:p>
            <a:r>
              <a:rPr lang="fi-FI"/>
              <a:t>maakuntakaava </a:t>
            </a:r>
            <a:r>
              <a:rPr lang="fi-FI" b="1" baseline="30000"/>
              <a:t>1</a:t>
            </a:r>
            <a:endParaRPr lang="fi-FI"/>
          </a:p>
          <a:p>
            <a:r>
              <a:rPr lang="fi-FI"/>
              <a:t>kaupunkiseutusuunnitelma </a:t>
            </a:r>
            <a:r>
              <a:rPr lang="fi-FI" b="1" baseline="30000"/>
              <a:t>2</a:t>
            </a:r>
          </a:p>
          <a:p>
            <a:pPr marL="0" indent="0">
              <a:buNone/>
            </a:pPr>
            <a:r>
              <a:rPr lang="fi-FI"/>
              <a:t>    (toimittaminen vapaaehtoista)</a:t>
            </a:r>
          </a:p>
        </p:txBody>
      </p:sp>
      <p:sp>
        <p:nvSpPr>
          <p:cNvPr id="13" name="Content Placeholder 12">
            <a:extLst>
              <a:ext uri="{FF2B5EF4-FFF2-40B4-BE49-F238E27FC236}">
                <a16:creationId xmlns:a16="http://schemas.microsoft.com/office/drawing/2014/main" id="{98391C08-A790-4EA7-A9D7-760E355DF4AA}"/>
              </a:ext>
            </a:extLst>
          </p:cNvPr>
          <p:cNvSpPr>
            <a:spLocks noGrp="1"/>
          </p:cNvSpPr>
          <p:nvPr>
            <p:ph idx="35"/>
          </p:nvPr>
        </p:nvSpPr>
        <p:spPr/>
        <p:txBody>
          <a:bodyPr/>
          <a:lstStyle/>
          <a:p>
            <a:r>
              <a:rPr lang="fi-FI"/>
              <a:t>Maankäytön rajoitukset</a:t>
            </a:r>
          </a:p>
        </p:txBody>
      </p:sp>
      <p:sp>
        <p:nvSpPr>
          <p:cNvPr id="14" name="Content Placeholder 13">
            <a:extLst>
              <a:ext uri="{FF2B5EF4-FFF2-40B4-BE49-F238E27FC236}">
                <a16:creationId xmlns:a16="http://schemas.microsoft.com/office/drawing/2014/main" id="{ACAD7B48-FA0C-0C65-4748-90C5113B4F54}"/>
              </a:ext>
            </a:extLst>
          </p:cNvPr>
          <p:cNvSpPr>
            <a:spLocks noGrp="1"/>
          </p:cNvSpPr>
          <p:nvPr>
            <p:ph idx="36"/>
          </p:nvPr>
        </p:nvSpPr>
        <p:spPr/>
        <p:txBody>
          <a:bodyPr/>
          <a:lstStyle/>
          <a:p>
            <a:r>
              <a:rPr lang="fi-FI"/>
              <a:t>Tonttijako </a:t>
            </a:r>
            <a:r>
              <a:rPr lang="fi-FI" baseline="30000"/>
              <a:t>1</a:t>
            </a:r>
          </a:p>
        </p:txBody>
      </p:sp>
      <p:sp>
        <p:nvSpPr>
          <p:cNvPr id="15" name="Content Placeholder 14">
            <a:extLst>
              <a:ext uri="{FF2B5EF4-FFF2-40B4-BE49-F238E27FC236}">
                <a16:creationId xmlns:a16="http://schemas.microsoft.com/office/drawing/2014/main" id="{B10EBC45-BC50-55B1-75A2-68F2AA9D40FC}"/>
              </a:ext>
            </a:extLst>
          </p:cNvPr>
          <p:cNvSpPr>
            <a:spLocks noGrp="1"/>
          </p:cNvSpPr>
          <p:nvPr>
            <p:ph idx="37"/>
          </p:nvPr>
        </p:nvSpPr>
        <p:spPr/>
        <p:txBody>
          <a:bodyPr/>
          <a:lstStyle/>
          <a:p>
            <a:r>
              <a:rPr lang="fi-FI"/>
              <a:t>rakennuskielto </a:t>
            </a:r>
            <a:r>
              <a:rPr lang="fi-FI" b="1" baseline="30000"/>
              <a:t>1</a:t>
            </a:r>
          </a:p>
          <a:p>
            <a:r>
              <a:rPr lang="fi-FI"/>
              <a:t>rakentamisrajoitus </a:t>
            </a:r>
            <a:r>
              <a:rPr lang="fi-FI" b="1" baseline="30000"/>
              <a:t>1</a:t>
            </a:r>
            <a:endParaRPr lang="fi-FI"/>
          </a:p>
          <a:p>
            <a:r>
              <a:rPr lang="fi-FI"/>
              <a:t>toimenpiderajoitus </a:t>
            </a:r>
            <a:r>
              <a:rPr lang="fi-FI" b="1" baseline="30000"/>
              <a:t>1</a:t>
            </a:r>
            <a:endParaRPr lang="fi-FI"/>
          </a:p>
          <a:p>
            <a:r>
              <a:rPr lang="fi-FI"/>
              <a:t>suunnittelutarvealue </a:t>
            </a:r>
            <a:r>
              <a:rPr lang="fi-FI" b="1" baseline="30000"/>
              <a:t>1</a:t>
            </a:r>
          </a:p>
        </p:txBody>
      </p:sp>
      <p:sp>
        <p:nvSpPr>
          <p:cNvPr id="16" name="Content Placeholder 15">
            <a:extLst>
              <a:ext uri="{FF2B5EF4-FFF2-40B4-BE49-F238E27FC236}">
                <a16:creationId xmlns:a16="http://schemas.microsoft.com/office/drawing/2014/main" id="{B1A9C320-1399-417F-2AC8-11CD0BC7666C}"/>
              </a:ext>
            </a:extLst>
          </p:cNvPr>
          <p:cNvSpPr>
            <a:spLocks noGrp="1"/>
          </p:cNvSpPr>
          <p:nvPr>
            <p:ph idx="38"/>
          </p:nvPr>
        </p:nvSpPr>
        <p:spPr/>
        <p:txBody>
          <a:bodyPr/>
          <a:lstStyle/>
          <a:p>
            <a:r>
              <a:rPr lang="fi-FI"/>
              <a:t>Yleisen alueen suunnitelma</a:t>
            </a:r>
          </a:p>
        </p:txBody>
      </p:sp>
      <p:sp>
        <p:nvSpPr>
          <p:cNvPr id="17" name="Content Placeholder 16">
            <a:extLst>
              <a:ext uri="{FF2B5EF4-FFF2-40B4-BE49-F238E27FC236}">
                <a16:creationId xmlns:a16="http://schemas.microsoft.com/office/drawing/2014/main" id="{601BD4AD-E2AD-597D-3842-6D0D3C9B3A37}"/>
              </a:ext>
            </a:extLst>
          </p:cNvPr>
          <p:cNvSpPr>
            <a:spLocks noGrp="1"/>
          </p:cNvSpPr>
          <p:nvPr>
            <p:ph idx="39"/>
          </p:nvPr>
        </p:nvSpPr>
        <p:spPr/>
        <p:txBody>
          <a:bodyPr/>
          <a:lstStyle/>
          <a:p>
            <a:r>
              <a:rPr lang="fi-FI"/>
              <a:t>katusuunnitelma </a:t>
            </a:r>
            <a:r>
              <a:rPr lang="fi-FI" b="1" baseline="30000"/>
              <a:t>3</a:t>
            </a:r>
          </a:p>
          <a:p>
            <a:r>
              <a:rPr lang="fi-FI"/>
              <a:t>puistosuunnitelma  </a:t>
            </a:r>
            <a:r>
              <a:rPr lang="fi-FI" b="1" baseline="30000"/>
              <a:t>3</a:t>
            </a:r>
            <a:endParaRPr lang="fi-FI"/>
          </a:p>
        </p:txBody>
      </p:sp>
      <p:sp>
        <p:nvSpPr>
          <p:cNvPr id="18" name="Content Placeholder 17">
            <a:extLst>
              <a:ext uri="{FF2B5EF4-FFF2-40B4-BE49-F238E27FC236}">
                <a16:creationId xmlns:a16="http://schemas.microsoft.com/office/drawing/2014/main" id="{F1B877A7-7063-4330-1BC8-8420F65E6132}"/>
              </a:ext>
            </a:extLst>
          </p:cNvPr>
          <p:cNvSpPr>
            <a:spLocks noGrp="1"/>
          </p:cNvSpPr>
          <p:nvPr>
            <p:ph idx="40"/>
          </p:nvPr>
        </p:nvSpPr>
        <p:spPr/>
        <p:txBody>
          <a:bodyPr/>
          <a:lstStyle/>
          <a:p>
            <a:r>
              <a:rPr lang="fi-FI"/>
              <a:t>Merialuesuunnitelma </a:t>
            </a:r>
            <a:r>
              <a:rPr lang="fi-FI" baseline="30000"/>
              <a:t>3</a:t>
            </a:r>
          </a:p>
        </p:txBody>
      </p:sp>
      <p:sp>
        <p:nvSpPr>
          <p:cNvPr id="19" name="Content Placeholder 18">
            <a:extLst>
              <a:ext uri="{FF2B5EF4-FFF2-40B4-BE49-F238E27FC236}">
                <a16:creationId xmlns:a16="http://schemas.microsoft.com/office/drawing/2014/main" id="{694C5994-3C55-CDBF-A827-0F3A05852E8F}"/>
              </a:ext>
            </a:extLst>
          </p:cNvPr>
          <p:cNvSpPr>
            <a:spLocks noGrp="1"/>
          </p:cNvSpPr>
          <p:nvPr>
            <p:ph idx="41"/>
          </p:nvPr>
        </p:nvSpPr>
        <p:spPr/>
        <p:txBody>
          <a:bodyPr/>
          <a:lstStyle/>
          <a:p>
            <a:r>
              <a:rPr lang="fi-FI"/>
              <a:t>suojelutiedot </a:t>
            </a:r>
            <a:r>
              <a:rPr lang="fi-FI" b="1" baseline="30000"/>
              <a:t>3</a:t>
            </a:r>
            <a:endParaRPr lang="fi-FI"/>
          </a:p>
          <a:p>
            <a:r>
              <a:rPr lang="fi-FI"/>
              <a:t>inventointitiedot </a:t>
            </a:r>
            <a:r>
              <a:rPr lang="fi-FI" b="1" baseline="30000"/>
              <a:t>3</a:t>
            </a:r>
          </a:p>
          <a:p>
            <a:r>
              <a:rPr lang="fi-FI"/>
              <a:t>arvottamistiedot </a:t>
            </a:r>
            <a:r>
              <a:rPr lang="fi-FI" b="1" baseline="30000"/>
              <a:t>3</a:t>
            </a:r>
          </a:p>
          <a:p>
            <a:pPr marL="0" indent="0">
              <a:buNone/>
            </a:pPr>
            <a:endParaRPr lang="fi-FI" b="1" baseline="30000"/>
          </a:p>
        </p:txBody>
      </p:sp>
      <p:sp>
        <p:nvSpPr>
          <p:cNvPr id="20" name="Content Placeholder 19">
            <a:extLst>
              <a:ext uri="{FF2B5EF4-FFF2-40B4-BE49-F238E27FC236}">
                <a16:creationId xmlns:a16="http://schemas.microsoft.com/office/drawing/2014/main" id="{37843889-E36D-3014-1001-125B21647414}"/>
              </a:ext>
            </a:extLst>
          </p:cNvPr>
          <p:cNvSpPr>
            <a:spLocks noGrp="1"/>
          </p:cNvSpPr>
          <p:nvPr>
            <p:ph idx="42"/>
          </p:nvPr>
        </p:nvSpPr>
        <p:spPr/>
        <p:txBody>
          <a:bodyPr/>
          <a:lstStyle/>
          <a:p>
            <a:r>
              <a:rPr lang="fi-FI" b="1" baseline="30000"/>
              <a:t>1</a:t>
            </a:r>
            <a:r>
              <a:rPr lang="fi-FI"/>
              <a:t> Toteutetaan tietomallimuodossa vuonna 2024</a:t>
            </a:r>
          </a:p>
          <a:p>
            <a:r>
              <a:rPr lang="fi-FI" b="1" baseline="30000"/>
              <a:t>2 </a:t>
            </a:r>
            <a:r>
              <a:rPr lang="fi-FI"/>
              <a:t>Toteutetaan pdf-muodossa 2024, tietomallimuodossa myöhemmin </a:t>
            </a:r>
          </a:p>
          <a:p>
            <a:r>
              <a:rPr lang="fi-FI" b="1" baseline="30000"/>
              <a:t>3</a:t>
            </a:r>
            <a:r>
              <a:rPr lang="fi-FI"/>
              <a:t> Toteutetaan myöhemmin</a:t>
            </a:r>
          </a:p>
          <a:p>
            <a:endParaRPr lang="fi-FI"/>
          </a:p>
        </p:txBody>
      </p:sp>
      <p:sp>
        <p:nvSpPr>
          <p:cNvPr id="21" name="Content Placeholder 20">
            <a:extLst>
              <a:ext uri="{FF2B5EF4-FFF2-40B4-BE49-F238E27FC236}">
                <a16:creationId xmlns:a16="http://schemas.microsoft.com/office/drawing/2014/main" id="{05FCA780-16F3-C31D-97DE-0E5461B3089C}"/>
              </a:ext>
            </a:extLst>
          </p:cNvPr>
          <p:cNvSpPr>
            <a:spLocks noGrp="1"/>
          </p:cNvSpPr>
          <p:nvPr>
            <p:ph idx="43"/>
          </p:nvPr>
        </p:nvSpPr>
        <p:spPr/>
        <p:txBody>
          <a:bodyPr/>
          <a:lstStyle/>
          <a:p>
            <a:r>
              <a:rPr lang="fi-FI"/>
              <a:t>Kulttuuriympäristö</a:t>
            </a:r>
          </a:p>
        </p:txBody>
      </p:sp>
      <p:cxnSp>
        <p:nvCxnSpPr>
          <p:cNvPr id="23" name="Straight Connector 22">
            <a:extLst>
              <a:ext uri="{FF2B5EF4-FFF2-40B4-BE49-F238E27FC236}">
                <a16:creationId xmlns:a16="http://schemas.microsoft.com/office/drawing/2014/main" id="{D3046DEC-1F66-81A1-AF46-E220B9D57FC2}"/>
              </a:ext>
            </a:extLst>
          </p:cNvPr>
          <p:cNvCxnSpPr/>
          <p:nvPr/>
        </p:nvCxnSpPr>
        <p:spPr>
          <a:xfrm>
            <a:off x="900000" y="3952091"/>
            <a:ext cx="2877343" cy="0"/>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5874CCB-DFD5-3DBA-3742-B65F74126D59}"/>
              </a:ext>
            </a:extLst>
          </p:cNvPr>
          <p:cNvCxnSpPr>
            <a:cxnSpLocks/>
          </p:cNvCxnSpPr>
          <p:nvPr/>
        </p:nvCxnSpPr>
        <p:spPr>
          <a:xfrm>
            <a:off x="5224865" y="4131034"/>
            <a:ext cx="2675224" cy="0"/>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6EDDA8-3E55-5E5C-22C5-79C6CB786E82}"/>
              </a:ext>
            </a:extLst>
          </p:cNvPr>
          <p:cNvCxnSpPr>
            <a:cxnSpLocks/>
          </p:cNvCxnSpPr>
          <p:nvPr/>
        </p:nvCxnSpPr>
        <p:spPr>
          <a:xfrm>
            <a:off x="7900089" y="2551658"/>
            <a:ext cx="0" cy="2530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A6CBB4-4893-C3F0-9429-D0086C86BC67}"/>
              </a:ext>
            </a:extLst>
          </p:cNvPr>
          <p:cNvCxnSpPr>
            <a:cxnSpLocks/>
          </p:cNvCxnSpPr>
          <p:nvPr/>
        </p:nvCxnSpPr>
        <p:spPr>
          <a:xfrm>
            <a:off x="7902163" y="3913876"/>
            <a:ext cx="2873787" cy="8238"/>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43D496-D0A9-6684-25E3-AA5C06C33540}"/>
              </a:ext>
            </a:extLst>
          </p:cNvPr>
          <p:cNvCxnSpPr>
            <a:cxnSpLocks/>
          </p:cNvCxnSpPr>
          <p:nvPr/>
        </p:nvCxnSpPr>
        <p:spPr>
          <a:xfrm>
            <a:off x="5224865" y="4604813"/>
            <a:ext cx="2675224" cy="0"/>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33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title"/>
          </p:nvPr>
        </p:nvSpPr>
        <p:spPr/>
        <p:txBody>
          <a:bodyPr/>
          <a:lstStyle/>
          <a:p>
            <a:r>
              <a:rPr lang="fi-FI" dirty="0"/>
              <a:t>Kuka hyötyy digimuutoksesta?</a:t>
            </a:r>
          </a:p>
        </p:txBody>
      </p:sp>
      <p:sp>
        <p:nvSpPr>
          <p:cNvPr id="10" name="Sisällön paikkamerkki 9"/>
          <p:cNvSpPr>
            <a:spLocks noGrp="1"/>
          </p:cNvSpPr>
          <p:nvPr>
            <p:ph idx="1"/>
          </p:nvPr>
        </p:nvSpPr>
        <p:spPr/>
        <p:txBody>
          <a:bodyPr/>
          <a:lstStyle/>
          <a:p>
            <a:r>
              <a:rPr lang="fi-FI" dirty="0"/>
              <a:t>Yhteiskunta ja valtio:</a:t>
            </a:r>
          </a:p>
          <a:p>
            <a:pPr lvl="1"/>
            <a:r>
              <a:rPr lang="fi-FI" dirty="0"/>
              <a:t>Viranomaisten yhteistyö paranee.</a:t>
            </a:r>
          </a:p>
          <a:p>
            <a:pPr lvl="1"/>
            <a:r>
              <a:rPr lang="fi-FI" dirty="0"/>
              <a:t>Valtakunnallinen tietojärjestelmä maksaa itsensä takaisin.</a:t>
            </a:r>
          </a:p>
          <a:p>
            <a:pPr lvl="1"/>
            <a:r>
              <a:rPr lang="fi-FI" dirty="0"/>
              <a:t>Tiedon digiturvallisuus paremmin hallussa.</a:t>
            </a:r>
          </a:p>
          <a:p>
            <a:pPr lvl="1"/>
            <a:r>
              <a:rPr lang="fi-FI" dirty="0"/>
              <a:t>Kokonaiskuva yhdyskuntarakenteesta.</a:t>
            </a:r>
          </a:p>
          <a:p>
            <a:pPr lvl="1"/>
            <a:r>
              <a:rPr lang="fi-FI" dirty="0" err="1"/>
              <a:t>Palo-</a:t>
            </a:r>
            <a:r>
              <a:rPr lang="fi-FI" dirty="0"/>
              <a:t> ja pelastuslaitoksen käyttöön entistä tarkempaa tietoa.</a:t>
            </a:r>
          </a:p>
          <a:p>
            <a:r>
              <a:rPr lang="fi-FI" dirty="0"/>
              <a:t>Kuntien työntekijät kaavoituksen ja rakennusvalvonnan parissa: </a:t>
            </a:r>
          </a:p>
          <a:p>
            <a:pPr lvl="1"/>
            <a:r>
              <a:rPr lang="fi-FI" dirty="0"/>
              <a:t>Manuaalinen tiedon käsittely vähenee, tiedot saa koottua nopeammin.</a:t>
            </a:r>
          </a:p>
          <a:p>
            <a:pPr lvl="1"/>
            <a:r>
              <a:rPr lang="fi-FI" dirty="0"/>
              <a:t>Tieto toimitetaan valtion viranomaiselle vain kerran.</a:t>
            </a:r>
          </a:p>
          <a:p>
            <a:endParaRPr lang="fi-FI" dirty="0"/>
          </a:p>
        </p:txBody>
      </p:sp>
      <p:sp>
        <p:nvSpPr>
          <p:cNvPr id="11" name="Sisällön paikkamerkki 10"/>
          <p:cNvSpPr>
            <a:spLocks noGrp="1"/>
          </p:cNvSpPr>
          <p:nvPr>
            <p:ph idx="17"/>
          </p:nvPr>
        </p:nvSpPr>
        <p:spPr/>
        <p:txBody>
          <a:bodyPr/>
          <a:lstStyle/>
          <a:p>
            <a:r>
              <a:rPr lang="fi-FI" dirty="0"/>
              <a:t>Kuntalaiset saavat entistä helpommin tietoa kaavoituksesta ja osallistuminen helpottuu.</a:t>
            </a:r>
          </a:p>
          <a:p>
            <a:r>
              <a:rPr lang="fi-FI" dirty="0"/>
              <a:t>Tarjolla olevat palvelut (esimerkiksi vakuutukset, kiinteistökauppa) perustuvat ajantasaiseen ja luotettavaan tietoon.</a:t>
            </a:r>
          </a:p>
          <a:p>
            <a:r>
              <a:rPr lang="fi-FI" dirty="0"/>
              <a:t>Yritykset voivat kehittää liiketoimintaansa.</a:t>
            </a:r>
          </a:p>
          <a:p>
            <a:r>
              <a:rPr lang="fi-FI" dirty="0"/>
              <a:t>Kiinteistö- ja rakennusalan toiminta kehittyy standardisoinnin ansiosta. </a:t>
            </a:r>
          </a:p>
          <a:p>
            <a:r>
              <a:rPr lang="fi-FI" dirty="0"/>
              <a:t>Tutkijat saavat entistä helpommin aineistot tilastoja ja ennusteita varten.</a:t>
            </a:r>
          </a:p>
          <a:p>
            <a:r>
              <a:rPr lang="fi-FI" dirty="0"/>
              <a:t>Rakennusten turvallisuus paranee. Mahdolliset riskirakenteet voidaan myöhemmin jäljittää.</a:t>
            </a:r>
          </a:p>
          <a:p>
            <a:r>
              <a:rPr lang="fi-FI" dirty="0"/>
              <a:t>Yhdyskuntasuunnittelun ja rakentamisen hiilijalanjälkeä voidaan arvioida ja seurata tarkemmin. </a:t>
            </a:r>
          </a:p>
        </p:txBody>
      </p:sp>
      <p:sp>
        <p:nvSpPr>
          <p:cNvPr id="7" name="Päivämäärän paikkamerkki 6"/>
          <p:cNvSpPr>
            <a:spLocks noGrp="1"/>
          </p:cNvSpPr>
          <p:nvPr>
            <p:ph type="dt" sz="half" idx="18"/>
          </p:nvPr>
        </p:nvSpPr>
        <p:spPr/>
        <p:txBody>
          <a:bodyPr/>
          <a:lstStyle/>
          <a:p>
            <a:fld id="{3F0C5D76-F752-4F95-BA63-C3B7D9AE33C8}" type="datetime1">
              <a:rPr lang="fi-FI" smtClean="0"/>
              <a:t>17.5.2023</a:t>
            </a:fld>
            <a:endParaRPr lang="fi-FI" dirty="0"/>
          </a:p>
        </p:txBody>
      </p:sp>
      <p:sp>
        <p:nvSpPr>
          <p:cNvPr id="8" name="Dian numeron paikkamerkki 7"/>
          <p:cNvSpPr>
            <a:spLocks noGrp="1"/>
          </p:cNvSpPr>
          <p:nvPr>
            <p:ph type="sldNum" sz="quarter" idx="20"/>
          </p:nvPr>
        </p:nvSpPr>
        <p:spPr/>
        <p:txBody>
          <a:bodyPr/>
          <a:lstStyle/>
          <a:p>
            <a:fld id="{91E53C16-2649-4D48-AFD3-9E32AB86C978}" type="slidenum">
              <a:rPr lang="fi-FI" smtClean="0"/>
              <a:pPr/>
              <a:t>12</a:t>
            </a:fld>
            <a:endParaRPr lang="fi-FI" dirty="0"/>
          </a:p>
        </p:txBody>
      </p:sp>
    </p:spTree>
    <p:extLst>
      <p:ext uri="{BB962C8B-B14F-4D97-AF65-F5344CB8AC3E}">
        <p14:creationId xmlns:p14="http://schemas.microsoft.com/office/powerpoint/2010/main" val="91255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Koituuko muutoksesta haittoja?</a:t>
            </a:r>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0C5D76-F752-4F95-BA63-C3B7D9AE33C8}" type="datetime1">
              <a:rPr kumimoji="0" lang="fi-FI"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17.5.2023</a:t>
            </a:fld>
            <a:endParaRPr kumimoji="0" lang="fi-FI"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Dian numeron paikkamerkki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i-FI"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isällön paikkamerkki 2"/>
          <p:cNvSpPr>
            <a:spLocks noGrp="1"/>
          </p:cNvSpPr>
          <p:nvPr>
            <p:ph idx="4294967295"/>
          </p:nvPr>
        </p:nvSpPr>
        <p:spPr>
          <a:xfrm>
            <a:off x="900434" y="2175232"/>
            <a:ext cx="10199688" cy="3856038"/>
          </a:xfrm>
        </p:spPr>
        <p:txBody>
          <a:bodyPr/>
          <a:lstStyle/>
          <a:p>
            <a:r>
              <a:rPr lang="fi-FI" dirty="0"/>
              <a:t>Uuden toimintatavan ja järjestelmien käyttöönotto tuottaa lisätyötä kunnissa.</a:t>
            </a:r>
          </a:p>
          <a:p>
            <a:pPr lvl="1">
              <a:buFont typeface="Wingdings" panose="05000000000000000000" pitchFamily="2" charset="2"/>
              <a:buChar char="Ø"/>
            </a:pPr>
            <a:r>
              <a:rPr lang="fi-FI" dirty="0"/>
              <a:t>Muutostuki kunnille</a:t>
            </a:r>
          </a:p>
          <a:p>
            <a:pPr lvl="1">
              <a:buFont typeface="Wingdings" panose="05000000000000000000" pitchFamily="2" charset="2"/>
              <a:buChar char="Ø"/>
            </a:pPr>
            <a:r>
              <a:rPr lang="fi-FI" dirty="0"/>
              <a:t>Kartoitetaan erilaisten kuntien tilanne ja tarpeet tuelle</a:t>
            </a:r>
          </a:p>
          <a:p>
            <a:r>
              <a:rPr lang="fi-FI" dirty="0"/>
              <a:t>Tiedon luovutuksesta perittävien maksujen menetys kunnissa.</a:t>
            </a:r>
          </a:p>
          <a:p>
            <a:pPr lvl="1">
              <a:buFont typeface="Wingdings" panose="05000000000000000000" pitchFamily="2" charset="2"/>
              <a:buChar char="Ø"/>
            </a:pPr>
            <a:r>
              <a:rPr lang="fi-FI" dirty="0"/>
              <a:t>Kuntien kaava- ja rakennustietojen nykyinen laskutus on marginaalista (enintään 30 000 e/vuosi kuntaa kohden)</a:t>
            </a:r>
          </a:p>
          <a:p>
            <a:r>
              <a:rPr lang="fi-FI" dirty="0"/>
              <a:t>Joidenkin tietojen saatavuutta joudutaan rajoittamaan.</a:t>
            </a:r>
          </a:p>
          <a:p>
            <a:pPr lvl="1">
              <a:buFont typeface="Wingdings" panose="05000000000000000000" pitchFamily="2" charset="2"/>
              <a:buChar char="Ø"/>
            </a:pPr>
            <a:r>
              <a:rPr lang="fi-FI" dirty="0"/>
              <a:t>Keskitetyn järjestelmän tietosuoja ja -turva on vahvempi. Helpottaa erityisesti pienten kuntien tilannetta.</a:t>
            </a:r>
          </a:p>
        </p:txBody>
      </p:sp>
    </p:spTree>
    <p:extLst>
      <p:ext uri="{BB962C8B-B14F-4D97-AF65-F5344CB8AC3E}">
        <p14:creationId xmlns:p14="http://schemas.microsoft.com/office/powerpoint/2010/main" val="194148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6">
            <a:extLst>
              <a:ext uri="{FF2B5EF4-FFF2-40B4-BE49-F238E27FC236}">
                <a16:creationId xmlns:a16="http://schemas.microsoft.com/office/drawing/2014/main" id="{95AB41B8-6948-E743-A072-B6D9829413D3}"/>
              </a:ext>
            </a:extLst>
          </p:cNvPr>
          <p:cNvSpPr/>
          <p:nvPr/>
        </p:nvSpPr>
        <p:spPr>
          <a:xfrm>
            <a:off x="1636067" y="2117016"/>
            <a:ext cx="2184593" cy="2139130"/>
          </a:xfrm>
          <a:custGeom>
            <a:avLst/>
            <a:gdLst/>
            <a:ahLst/>
            <a:cxnLst/>
            <a:rect l="l" t="t" r="r" b="b"/>
            <a:pathLst>
              <a:path w="3139440" h="3139440">
                <a:moveTo>
                  <a:pt x="1569470" y="0"/>
                </a:moveTo>
                <a:lnTo>
                  <a:pt x="1521487" y="719"/>
                </a:lnTo>
                <a:lnTo>
                  <a:pt x="1473863" y="2864"/>
                </a:lnTo>
                <a:lnTo>
                  <a:pt x="1426617" y="6413"/>
                </a:lnTo>
                <a:lnTo>
                  <a:pt x="1379770" y="11347"/>
                </a:lnTo>
                <a:lnTo>
                  <a:pt x="1333343" y="17645"/>
                </a:lnTo>
                <a:lnTo>
                  <a:pt x="1287357" y="25286"/>
                </a:lnTo>
                <a:lnTo>
                  <a:pt x="1241831" y="34249"/>
                </a:lnTo>
                <a:lnTo>
                  <a:pt x="1196787" y="44515"/>
                </a:lnTo>
                <a:lnTo>
                  <a:pt x="1152244" y="56062"/>
                </a:lnTo>
                <a:lnTo>
                  <a:pt x="1108224" y="68870"/>
                </a:lnTo>
                <a:lnTo>
                  <a:pt x="1064747" y="82920"/>
                </a:lnTo>
                <a:lnTo>
                  <a:pt x="1021833" y="98189"/>
                </a:lnTo>
                <a:lnTo>
                  <a:pt x="979503" y="114657"/>
                </a:lnTo>
                <a:lnTo>
                  <a:pt x="937777" y="132305"/>
                </a:lnTo>
                <a:lnTo>
                  <a:pt x="896677" y="151112"/>
                </a:lnTo>
                <a:lnTo>
                  <a:pt x="856222" y="171056"/>
                </a:lnTo>
                <a:lnTo>
                  <a:pt x="816433" y="192118"/>
                </a:lnTo>
                <a:lnTo>
                  <a:pt x="777330" y="214276"/>
                </a:lnTo>
                <a:lnTo>
                  <a:pt x="738935" y="237512"/>
                </a:lnTo>
                <a:lnTo>
                  <a:pt x="701267" y="261803"/>
                </a:lnTo>
                <a:lnTo>
                  <a:pt x="664347" y="287129"/>
                </a:lnTo>
                <a:lnTo>
                  <a:pt x="628196" y="313471"/>
                </a:lnTo>
                <a:lnTo>
                  <a:pt x="592834" y="340807"/>
                </a:lnTo>
                <a:lnTo>
                  <a:pt x="558282" y="369116"/>
                </a:lnTo>
                <a:lnTo>
                  <a:pt x="524560" y="398379"/>
                </a:lnTo>
                <a:lnTo>
                  <a:pt x="491688" y="428575"/>
                </a:lnTo>
                <a:lnTo>
                  <a:pt x="459688" y="459683"/>
                </a:lnTo>
                <a:lnTo>
                  <a:pt x="428580" y="491683"/>
                </a:lnTo>
                <a:lnTo>
                  <a:pt x="398384" y="524554"/>
                </a:lnTo>
                <a:lnTo>
                  <a:pt x="369121" y="558276"/>
                </a:lnTo>
                <a:lnTo>
                  <a:pt x="340811" y="592828"/>
                </a:lnTo>
                <a:lnTo>
                  <a:pt x="313475" y="628189"/>
                </a:lnTo>
                <a:lnTo>
                  <a:pt x="287133" y="664340"/>
                </a:lnTo>
                <a:lnTo>
                  <a:pt x="261806" y="701260"/>
                </a:lnTo>
                <a:lnTo>
                  <a:pt x="237515" y="738927"/>
                </a:lnTo>
                <a:lnTo>
                  <a:pt x="214279" y="777322"/>
                </a:lnTo>
                <a:lnTo>
                  <a:pt x="192120" y="816425"/>
                </a:lnTo>
                <a:lnTo>
                  <a:pt x="171058" y="856213"/>
                </a:lnTo>
                <a:lnTo>
                  <a:pt x="151114" y="896668"/>
                </a:lnTo>
                <a:lnTo>
                  <a:pt x="132307" y="937768"/>
                </a:lnTo>
                <a:lnTo>
                  <a:pt x="114659" y="979494"/>
                </a:lnTo>
                <a:lnTo>
                  <a:pt x="98190" y="1021823"/>
                </a:lnTo>
                <a:lnTo>
                  <a:pt x="82921" y="1064737"/>
                </a:lnTo>
                <a:lnTo>
                  <a:pt x="68871" y="1108214"/>
                </a:lnTo>
                <a:lnTo>
                  <a:pt x="56063" y="1152234"/>
                </a:lnTo>
                <a:lnTo>
                  <a:pt x="44515" y="1196777"/>
                </a:lnTo>
                <a:lnTo>
                  <a:pt x="34250" y="1241821"/>
                </a:lnTo>
                <a:lnTo>
                  <a:pt x="25286" y="1287347"/>
                </a:lnTo>
                <a:lnTo>
                  <a:pt x="17645" y="1333333"/>
                </a:lnTo>
                <a:lnTo>
                  <a:pt x="11347" y="1379760"/>
                </a:lnTo>
                <a:lnTo>
                  <a:pt x="6413" y="1426606"/>
                </a:lnTo>
                <a:lnTo>
                  <a:pt x="2864" y="1473852"/>
                </a:lnTo>
                <a:lnTo>
                  <a:pt x="719" y="1521477"/>
                </a:lnTo>
                <a:lnTo>
                  <a:pt x="0" y="1569460"/>
                </a:lnTo>
                <a:lnTo>
                  <a:pt x="719" y="1617443"/>
                </a:lnTo>
                <a:lnTo>
                  <a:pt x="2864" y="1665068"/>
                </a:lnTo>
                <a:lnTo>
                  <a:pt x="6413" y="1712314"/>
                </a:lnTo>
                <a:lnTo>
                  <a:pt x="11347" y="1759161"/>
                </a:lnTo>
                <a:lnTo>
                  <a:pt x="17645" y="1805589"/>
                </a:lnTo>
                <a:lnTo>
                  <a:pt x="25286" y="1851576"/>
                </a:lnTo>
                <a:lnTo>
                  <a:pt x="34250" y="1897102"/>
                </a:lnTo>
                <a:lnTo>
                  <a:pt x="44515" y="1942146"/>
                </a:lnTo>
                <a:lnTo>
                  <a:pt x="56063" y="1986689"/>
                </a:lnTo>
                <a:lnTo>
                  <a:pt x="68871" y="2030710"/>
                </a:lnTo>
                <a:lnTo>
                  <a:pt x="82921" y="2074187"/>
                </a:lnTo>
                <a:lnTo>
                  <a:pt x="98190" y="2117101"/>
                </a:lnTo>
                <a:lnTo>
                  <a:pt x="114659" y="2159431"/>
                </a:lnTo>
                <a:lnTo>
                  <a:pt x="132307" y="2201157"/>
                </a:lnTo>
                <a:lnTo>
                  <a:pt x="151114" y="2242258"/>
                </a:lnTo>
                <a:lnTo>
                  <a:pt x="171058" y="2282713"/>
                </a:lnTo>
                <a:lnTo>
                  <a:pt x="192120" y="2322502"/>
                </a:lnTo>
                <a:lnTo>
                  <a:pt x="214279" y="2361604"/>
                </a:lnTo>
                <a:lnTo>
                  <a:pt x="237515" y="2400000"/>
                </a:lnTo>
                <a:lnTo>
                  <a:pt x="261806" y="2437667"/>
                </a:lnTo>
                <a:lnTo>
                  <a:pt x="287133" y="2474587"/>
                </a:lnTo>
                <a:lnTo>
                  <a:pt x="313475" y="2510738"/>
                </a:lnTo>
                <a:lnTo>
                  <a:pt x="340811" y="2546100"/>
                </a:lnTo>
                <a:lnTo>
                  <a:pt x="369121" y="2580652"/>
                </a:lnTo>
                <a:lnTo>
                  <a:pt x="398384" y="2614374"/>
                </a:lnTo>
                <a:lnTo>
                  <a:pt x="428580" y="2647245"/>
                </a:lnTo>
                <a:lnTo>
                  <a:pt x="459688" y="2679245"/>
                </a:lnTo>
                <a:lnTo>
                  <a:pt x="491688" y="2710353"/>
                </a:lnTo>
                <a:lnTo>
                  <a:pt x="524560" y="2740549"/>
                </a:lnTo>
                <a:lnTo>
                  <a:pt x="558282" y="2769812"/>
                </a:lnTo>
                <a:lnTo>
                  <a:pt x="592834" y="2798122"/>
                </a:lnTo>
                <a:lnTo>
                  <a:pt x="628196" y="2825458"/>
                </a:lnTo>
                <a:lnTo>
                  <a:pt x="664347" y="2851800"/>
                </a:lnTo>
                <a:lnTo>
                  <a:pt x="701267" y="2877126"/>
                </a:lnTo>
                <a:lnTo>
                  <a:pt x="738935" y="2901417"/>
                </a:lnTo>
                <a:lnTo>
                  <a:pt x="777330" y="2924653"/>
                </a:lnTo>
                <a:lnTo>
                  <a:pt x="816433" y="2946812"/>
                </a:lnTo>
                <a:lnTo>
                  <a:pt x="856222" y="2967873"/>
                </a:lnTo>
                <a:lnTo>
                  <a:pt x="896677" y="2987818"/>
                </a:lnTo>
                <a:lnTo>
                  <a:pt x="937777" y="3006624"/>
                </a:lnTo>
                <a:lnTo>
                  <a:pt x="979503" y="3024272"/>
                </a:lnTo>
                <a:lnTo>
                  <a:pt x="1021833" y="3040741"/>
                </a:lnTo>
                <a:lnTo>
                  <a:pt x="1064747" y="3056010"/>
                </a:lnTo>
                <a:lnTo>
                  <a:pt x="1108224" y="3070059"/>
                </a:lnTo>
                <a:lnTo>
                  <a:pt x="1152244" y="3082868"/>
                </a:lnTo>
                <a:lnTo>
                  <a:pt x="1196787" y="3094415"/>
                </a:lnTo>
                <a:lnTo>
                  <a:pt x="1241831" y="3104681"/>
                </a:lnTo>
                <a:lnTo>
                  <a:pt x="1287357" y="3113644"/>
                </a:lnTo>
                <a:lnTo>
                  <a:pt x="1333343" y="3121285"/>
                </a:lnTo>
                <a:lnTo>
                  <a:pt x="1379770" y="3127582"/>
                </a:lnTo>
                <a:lnTo>
                  <a:pt x="1426617" y="3132516"/>
                </a:lnTo>
                <a:lnTo>
                  <a:pt x="1473863" y="3136066"/>
                </a:lnTo>
                <a:lnTo>
                  <a:pt x="1521487" y="3138211"/>
                </a:lnTo>
                <a:lnTo>
                  <a:pt x="1569470" y="3138930"/>
                </a:lnTo>
                <a:lnTo>
                  <a:pt x="1617453" y="3138211"/>
                </a:lnTo>
                <a:lnTo>
                  <a:pt x="1665077" y="3136066"/>
                </a:lnTo>
                <a:lnTo>
                  <a:pt x="1712323" y="3132516"/>
                </a:lnTo>
                <a:lnTo>
                  <a:pt x="1759170" y="3127582"/>
                </a:lnTo>
                <a:lnTo>
                  <a:pt x="1805597" y="3121285"/>
                </a:lnTo>
                <a:lnTo>
                  <a:pt x="1851583" y="3113644"/>
                </a:lnTo>
                <a:lnTo>
                  <a:pt x="1897109" y="3104681"/>
                </a:lnTo>
                <a:lnTo>
                  <a:pt x="1942153" y="3094415"/>
                </a:lnTo>
                <a:lnTo>
                  <a:pt x="1986696" y="3082868"/>
                </a:lnTo>
                <a:lnTo>
                  <a:pt x="2030716" y="3070059"/>
                </a:lnTo>
                <a:lnTo>
                  <a:pt x="2074194" y="3056010"/>
                </a:lnTo>
                <a:lnTo>
                  <a:pt x="2117107" y="3040741"/>
                </a:lnTo>
                <a:lnTo>
                  <a:pt x="2159437" y="3024272"/>
                </a:lnTo>
                <a:lnTo>
                  <a:pt x="2201163" y="3006624"/>
                </a:lnTo>
                <a:lnTo>
                  <a:pt x="2242263" y="2987818"/>
                </a:lnTo>
                <a:lnTo>
                  <a:pt x="2282718" y="2967873"/>
                </a:lnTo>
                <a:lnTo>
                  <a:pt x="2322507" y="2946812"/>
                </a:lnTo>
                <a:lnTo>
                  <a:pt x="2361610" y="2924653"/>
                </a:lnTo>
                <a:lnTo>
                  <a:pt x="2400005" y="2901417"/>
                </a:lnTo>
                <a:lnTo>
                  <a:pt x="2437673" y="2877126"/>
                </a:lnTo>
                <a:lnTo>
                  <a:pt x="2474593" y="2851800"/>
                </a:lnTo>
                <a:lnTo>
                  <a:pt x="2510744" y="2825458"/>
                </a:lnTo>
                <a:lnTo>
                  <a:pt x="2546106" y="2798122"/>
                </a:lnTo>
                <a:lnTo>
                  <a:pt x="2580658" y="2769812"/>
                </a:lnTo>
                <a:lnTo>
                  <a:pt x="2614380" y="2740549"/>
                </a:lnTo>
                <a:lnTo>
                  <a:pt x="2647252" y="2710353"/>
                </a:lnTo>
                <a:lnTo>
                  <a:pt x="2679252" y="2679245"/>
                </a:lnTo>
                <a:lnTo>
                  <a:pt x="2710360" y="2647245"/>
                </a:lnTo>
                <a:lnTo>
                  <a:pt x="2740556" y="2614374"/>
                </a:lnTo>
                <a:lnTo>
                  <a:pt x="2769819" y="2580652"/>
                </a:lnTo>
                <a:lnTo>
                  <a:pt x="2798129" y="2546100"/>
                </a:lnTo>
                <a:lnTo>
                  <a:pt x="2825465" y="2510738"/>
                </a:lnTo>
                <a:lnTo>
                  <a:pt x="2851807" y="2474587"/>
                </a:lnTo>
                <a:lnTo>
                  <a:pt x="2877134" y="2437667"/>
                </a:lnTo>
                <a:lnTo>
                  <a:pt x="2901425" y="2400000"/>
                </a:lnTo>
                <a:lnTo>
                  <a:pt x="2924661" y="2361604"/>
                </a:lnTo>
                <a:lnTo>
                  <a:pt x="2946820" y="2322502"/>
                </a:lnTo>
                <a:lnTo>
                  <a:pt x="2967882" y="2282713"/>
                </a:lnTo>
                <a:lnTo>
                  <a:pt x="2987827" y="2242258"/>
                </a:lnTo>
                <a:lnTo>
                  <a:pt x="3006633" y="2201157"/>
                </a:lnTo>
                <a:lnTo>
                  <a:pt x="3024281" y="2159431"/>
                </a:lnTo>
                <a:lnTo>
                  <a:pt x="3040750" y="2117101"/>
                </a:lnTo>
                <a:lnTo>
                  <a:pt x="3056019" y="2074187"/>
                </a:lnTo>
                <a:lnTo>
                  <a:pt x="3070069" y="2030710"/>
                </a:lnTo>
                <a:lnTo>
                  <a:pt x="3082877" y="1986689"/>
                </a:lnTo>
                <a:lnTo>
                  <a:pt x="3094425" y="1942146"/>
                </a:lnTo>
                <a:lnTo>
                  <a:pt x="3104691" y="1897102"/>
                </a:lnTo>
                <a:lnTo>
                  <a:pt x="3113654" y="1851576"/>
                </a:lnTo>
                <a:lnTo>
                  <a:pt x="3121295" y="1805589"/>
                </a:lnTo>
                <a:lnTo>
                  <a:pt x="3127593" y="1759161"/>
                </a:lnTo>
                <a:lnTo>
                  <a:pt x="3132527" y="1712314"/>
                </a:lnTo>
                <a:lnTo>
                  <a:pt x="3136076" y="1665068"/>
                </a:lnTo>
                <a:lnTo>
                  <a:pt x="3138221" y="1617443"/>
                </a:lnTo>
                <a:lnTo>
                  <a:pt x="3138941" y="1569460"/>
                </a:lnTo>
                <a:lnTo>
                  <a:pt x="3138221" y="1521477"/>
                </a:lnTo>
                <a:lnTo>
                  <a:pt x="3136076" y="1473852"/>
                </a:lnTo>
                <a:lnTo>
                  <a:pt x="3132527" y="1426606"/>
                </a:lnTo>
                <a:lnTo>
                  <a:pt x="3127593" y="1379760"/>
                </a:lnTo>
                <a:lnTo>
                  <a:pt x="3121295" y="1333333"/>
                </a:lnTo>
                <a:lnTo>
                  <a:pt x="3113654" y="1287347"/>
                </a:lnTo>
                <a:lnTo>
                  <a:pt x="3104691" y="1241821"/>
                </a:lnTo>
                <a:lnTo>
                  <a:pt x="3094425" y="1196777"/>
                </a:lnTo>
                <a:lnTo>
                  <a:pt x="3082877" y="1152234"/>
                </a:lnTo>
                <a:lnTo>
                  <a:pt x="3070069" y="1108214"/>
                </a:lnTo>
                <a:lnTo>
                  <a:pt x="3056019" y="1064737"/>
                </a:lnTo>
                <a:lnTo>
                  <a:pt x="3040750" y="1021823"/>
                </a:lnTo>
                <a:lnTo>
                  <a:pt x="3024281" y="979494"/>
                </a:lnTo>
                <a:lnTo>
                  <a:pt x="3006633" y="937768"/>
                </a:lnTo>
                <a:lnTo>
                  <a:pt x="2987827" y="896668"/>
                </a:lnTo>
                <a:lnTo>
                  <a:pt x="2967882" y="856213"/>
                </a:lnTo>
                <a:lnTo>
                  <a:pt x="2946820" y="816425"/>
                </a:lnTo>
                <a:lnTo>
                  <a:pt x="2924661" y="777322"/>
                </a:lnTo>
                <a:lnTo>
                  <a:pt x="2901425" y="738927"/>
                </a:lnTo>
                <a:lnTo>
                  <a:pt x="2877134" y="701260"/>
                </a:lnTo>
                <a:lnTo>
                  <a:pt x="2851807" y="664340"/>
                </a:lnTo>
                <a:lnTo>
                  <a:pt x="2825465" y="628189"/>
                </a:lnTo>
                <a:lnTo>
                  <a:pt x="2798129" y="592828"/>
                </a:lnTo>
                <a:lnTo>
                  <a:pt x="2769819" y="558276"/>
                </a:lnTo>
                <a:lnTo>
                  <a:pt x="2740556" y="524554"/>
                </a:lnTo>
                <a:lnTo>
                  <a:pt x="2710360" y="491683"/>
                </a:lnTo>
                <a:lnTo>
                  <a:pt x="2679252" y="459683"/>
                </a:lnTo>
                <a:lnTo>
                  <a:pt x="2647252" y="428575"/>
                </a:lnTo>
                <a:lnTo>
                  <a:pt x="2614380" y="398379"/>
                </a:lnTo>
                <a:lnTo>
                  <a:pt x="2580658" y="369116"/>
                </a:lnTo>
                <a:lnTo>
                  <a:pt x="2546106" y="340807"/>
                </a:lnTo>
                <a:lnTo>
                  <a:pt x="2510744" y="313471"/>
                </a:lnTo>
                <a:lnTo>
                  <a:pt x="2474593" y="287129"/>
                </a:lnTo>
                <a:lnTo>
                  <a:pt x="2437673" y="261803"/>
                </a:lnTo>
                <a:lnTo>
                  <a:pt x="2400005" y="237512"/>
                </a:lnTo>
                <a:lnTo>
                  <a:pt x="2361610" y="214276"/>
                </a:lnTo>
                <a:lnTo>
                  <a:pt x="2322507" y="192118"/>
                </a:lnTo>
                <a:lnTo>
                  <a:pt x="2282718" y="171056"/>
                </a:lnTo>
                <a:lnTo>
                  <a:pt x="2242263" y="151112"/>
                </a:lnTo>
                <a:lnTo>
                  <a:pt x="2201163" y="132305"/>
                </a:lnTo>
                <a:lnTo>
                  <a:pt x="2159437" y="114657"/>
                </a:lnTo>
                <a:lnTo>
                  <a:pt x="2117107" y="98189"/>
                </a:lnTo>
                <a:lnTo>
                  <a:pt x="2074194" y="82920"/>
                </a:lnTo>
                <a:lnTo>
                  <a:pt x="2030716" y="68870"/>
                </a:lnTo>
                <a:lnTo>
                  <a:pt x="1986696" y="56062"/>
                </a:lnTo>
                <a:lnTo>
                  <a:pt x="1942153" y="44515"/>
                </a:lnTo>
                <a:lnTo>
                  <a:pt x="1897109" y="34249"/>
                </a:lnTo>
                <a:lnTo>
                  <a:pt x="1851583" y="25286"/>
                </a:lnTo>
                <a:lnTo>
                  <a:pt x="1805597" y="17645"/>
                </a:lnTo>
                <a:lnTo>
                  <a:pt x="1759170" y="11347"/>
                </a:lnTo>
                <a:lnTo>
                  <a:pt x="1712323" y="6413"/>
                </a:lnTo>
                <a:lnTo>
                  <a:pt x="1665077" y="2864"/>
                </a:lnTo>
                <a:lnTo>
                  <a:pt x="1617453" y="719"/>
                </a:lnTo>
                <a:lnTo>
                  <a:pt x="1569470" y="0"/>
                </a:lnTo>
                <a:close/>
              </a:path>
            </a:pathLst>
          </a:custGeom>
          <a:solidFill>
            <a:srgbClr val="E0BF9E"/>
          </a:solidFill>
          <a:ln w="38100">
            <a:solidFill>
              <a:schemeClr val="tx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3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object 16">
            <a:extLst>
              <a:ext uri="{FF2B5EF4-FFF2-40B4-BE49-F238E27FC236}">
                <a16:creationId xmlns:a16="http://schemas.microsoft.com/office/drawing/2014/main" id="{95AB41B8-6948-E743-A072-B6D9829413D3}"/>
              </a:ext>
            </a:extLst>
          </p:cNvPr>
          <p:cNvSpPr/>
          <p:nvPr/>
        </p:nvSpPr>
        <p:spPr>
          <a:xfrm>
            <a:off x="1636068" y="4434534"/>
            <a:ext cx="2184593" cy="2139130"/>
          </a:xfrm>
          <a:custGeom>
            <a:avLst/>
            <a:gdLst/>
            <a:ahLst/>
            <a:cxnLst/>
            <a:rect l="l" t="t" r="r" b="b"/>
            <a:pathLst>
              <a:path w="3139440" h="3139440">
                <a:moveTo>
                  <a:pt x="1569470" y="0"/>
                </a:moveTo>
                <a:lnTo>
                  <a:pt x="1521487" y="719"/>
                </a:lnTo>
                <a:lnTo>
                  <a:pt x="1473863" y="2864"/>
                </a:lnTo>
                <a:lnTo>
                  <a:pt x="1426617" y="6413"/>
                </a:lnTo>
                <a:lnTo>
                  <a:pt x="1379770" y="11347"/>
                </a:lnTo>
                <a:lnTo>
                  <a:pt x="1333343" y="17645"/>
                </a:lnTo>
                <a:lnTo>
                  <a:pt x="1287357" y="25286"/>
                </a:lnTo>
                <a:lnTo>
                  <a:pt x="1241831" y="34249"/>
                </a:lnTo>
                <a:lnTo>
                  <a:pt x="1196787" y="44515"/>
                </a:lnTo>
                <a:lnTo>
                  <a:pt x="1152244" y="56062"/>
                </a:lnTo>
                <a:lnTo>
                  <a:pt x="1108224" y="68870"/>
                </a:lnTo>
                <a:lnTo>
                  <a:pt x="1064747" y="82920"/>
                </a:lnTo>
                <a:lnTo>
                  <a:pt x="1021833" y="98189"/>
                </a:lnTo>
                <a:lnTo>
                  <a:pt x="979503" y="114657"/>
                </a:lnTo>
                <a:lnTo>
                  <a:pt x="937777" y="132305"/>
                </a:lnTo>
                <a:lnTo>
                  <a:pt x="896677" y="151112"/>
                </a:lnTo>
                <a:lnTo>
                  <a:pt x="856222" y="171056"/>
                </a:lnTo>
                <a:lnTo>
                  <a:pt x="816433" y="192118"/>
                </a:lnTo>
                <a:lnTo>
                  <a:pt x="777330" y="214276"/>
                </a:lnTo>
                <a:lnTo>
                  <a:pt x="738935" y="237512"/>
                </a:lnTo>
                <a:lnTo>
                  <a:pt x="701267" y="261803"/>
                </a:lnTo>
                <a:lnTo>
                  <a:pt x="664347" y="287129"/>
                </a:lnTo>
                <a:lnTo>
                  <a:pt x="628196" y="313471"/>
                </a:lnTo>
                <a:lnTo>
                  <a:pt x="592834" y="340807"/>
                </a:lnTo>
                <a:lnTo>
                  <a:pt x="558282" y="369116"/>
                </a:lnTo>
                <a:lnTo>
                  <a:pt x="524560" y="398379"/>
                </a:lnTo>
                <a:lnTo>
                  <a:pt x="491688" y="428575"/>
                </a:lnTo>
                <a:lnTo>
                  <a:pt x="459688" y="459683"/>
                </a:lnTo>
                <a:lnTo>
                  <a:pt x="428580" y="491683"/>
                </a:lnTo>
                <a:lnTo>
                  <a:pt x="398384" y="524554"/>
                </a:lnTo>
                <a:lnTo>
                  <a:pt x="369121" y="558276"/>
                </a:lnTo>
                <a:lnTo>
                  <a:pt x="340811" y="592828"/>
                </a:lnTo>
                <a:lnTo>
                  <a:pt x="313475" y="628189"/>
                </a:lnTo>
                <a:lnTo>
                  <a:pt x="287133" y="664340"/>
                </a:lnTo>
                <a:lnTo>
                  <a:pt x="261806" y="701260"/>
                </a:lnTo>
                <a:lnTo>
                  <a:pt x="237515" y="738927"/>
                </a:lnTo>
                <a:lnTo>
                  <a:pt x="214279" y="777322"/>
                </a:lnTo>
                <a:lnTo>
                  <a:pt x="192120" y="816425"/>
                </a:lnTo>
                <a:lnTo>
                  <a:pt x="171058" y="856213"/>
                </a:lnTo>
                <a:lnTo>
                  <a:pt x="151114" y="896668"/>
                </a:lnTo>
                <a:lnTo>
                  <a:pt x="132307" y="937768"/>
                </a:lnTo>
                <a:lnTo>
                  <a:pt x="114659" y="979494"/>
                </a:lnTo>
                <a:lnTo>
                  <a:pt x="98190" y="1021823"/>
                </a:lnTo>
                <a:lnTo>
                  <a:pt x="82921" y="1064737"/>
                </a:lnTo>
                <a:lnTo>
                  <a:pt x="68871" y="1108214"/>
                </a:lnTo>
                <a:lnTo>
                  <a:pt x="56063" y="1152234"/>
                </a:lnTo>
                <a:lnTo>
                  <a:pt x="44515" y="1196777"/>
                </a:lnTo>
                <a:lnTo>
                  <a:pt x="34250" y="1241821"/>
                </a:lnTo>
                <a:lnTo>
                  <a:pt x="25286" y="1287347"/>
                </a:lnTo>
                <a:lnTo>
                  <a:pt x="17645" y="1333333"/>
                </a:lnTo>
                <a:lnTo>
                  <a:pt x="11347" y="1379760"/>
                </a:lnTo>
                <a:lnTo>
                  <a:pt x="6413" y="1426606"/>
                </a:lnTo>
                <a:lnTo>
                  <a:pt x="2864" y="1473852"/>
                </a:lnTo>
                <a:lnTo>
                  <a:pt x="719" y="1521477"/>
                </a:lnTo>
                <a:lnTo>
                  <a:pt x="0" y="1569460"/>
                </a:lnTo>
                <a:lnTo>
                  <a:pt x="719" y="1617443"/>
                </a:lnTo>
                <a:lnTo>
                  <a:pt x="2864" y="1665068"/>
                </a:lnTo>
                <a:lnTo>
                  <a:pt x="6413" y="1712314"/>
                </a:lnTo>
                <a:lnTo>
                  <a:pt x="11347" y="1759161"/>
                </a:lnTo>
                <a:lnTo>
                  <a:pt x="17645" y="1805589"/>
                </a:lnTo>
                <a:lnTo>
                  <a:pt x="25286" y="1851576"/>
                </a:lnTo>
                <a:lnTo>
                  <a:pt x="34250" y="1897102"/>
                </a:lnTo>
                <a:lnTo>
                  <a:pt x="44515" y="1942146"/>
                </a:lnTo>
                <a:lnTo>
                  <a:pt x="56063" y="1986689"/>
                </a:lnTo>
                <a:lnTo>
                  <a:pt x="68871" y="2030710"/>
                </a:lnTo>
                <a:lnTo>
                  <a:pt x="82921" y="2074187"/>
                </a:lnTo>
                <a:lnTo>
                  <a:pt x="98190" y="2117101"/>
                </a:lnTo>
                <a:lnTo>
                  <a:pt x="114659" y="2159431"/>
                </a:lnTo>
                <a:lnTo>
                  <a:pt x="132307" y="2201157"/>
                </a:lnTo>
                <a:lnTo>
                  <a:pt x="151114" y="2242258"/>
                </a:lnTo>
                <a:lnTo>
                  <a:pt x="171058" y="2282713"/>
                </a:lnTo>
                <a:lnTo>
                  <a:pt x="192120" y="2322502"/>
                </a:lnTo>
                <a:lnTo>
                  <a:pt x="214279" y="2361604"/>
                </a:lnTo>
                <a:lnTo>
                  <a:pt x="237515" y="2400000"/>
                </a:lnTo>
                <a:lnTo>
                  <a:pt x="261806" y="2437667"/>
                </a:lnTo>
                <a:lnTo>
                  <a:pt x="287133" y="2474587"/>
                </a:lnTo>
                <a:lnTo>
                  <a:pt x="313475" y="2510738"/>
                </a:lnTo>
                <a:lnTo>
                  <a:pt x="340811" y="2546100"/>
                </a:lnTo>
                <a:lnTo>
                  <a:pt x="369121" y="2580652"/>
                </a:lnTo>
                <a:lnTo>
                  <a:pt x="398384" y="2614374"/>
                </a:lnTo>
                <a:lnTo>
                  <a:pt x="428580" y="2647245"/>
                </a:lnTo>
                <a:lnTo>
                  <a:pt x="459688" y="2679245"/>
                </a:lnTo>
                <a:lnTo>
                  <a:pt x="491688" y="2710353"/>
                </a:lnTo>
                <a:lnTo>
                  <a:pt x="524560" y="2740549"/>
                </a:lnTo>
                <a:lnTo>
                  <a:pt x="558282" y="2769812"/>
                </a:lnTo>
                <a:lnTo>
                  <a:pt x="592834" y="2798122"/>
                </a:lnTo>
                <a:lnTo>
                  <a:pt x="628196" y="2825458"/>
                </a:lnTo>
                <a:lnTo>
                  <a:pt x="664347" y="2851800"/>
                </a:lnTo>
                <a:lnTo>
                  <a:pt x="701267" y="2877126"/>
                </a:lnTo>
                <a:lnTo>
                  <a:pt x="738935" y="2901417"/>
                </a:lnTo>
                <a:lnTo>
                  <a:pt x="777330" y="2924653"/>
                </a:lnTo>
                <a:lnTo>
                  <a:pt x="816433" y="2946812"/>
                </a:lnTo>
                <a:lnTo>
                  <a:pt x="856222" y="2967873"/>
                </a:lnTo>
                <a:lnTo>
                  <a:pt x="896677" y="2987818"/>
                </a:lnTo>
                <a:lnTo>
                  <a:pt x="937777" y="3006624"/>
                </a:lnTo>
                <a:lnTo>
                  <a:pt x="979503" y="3024272"/>
                </a:lnTo>
                <a:lnTo>
                  <a:pt x="1021833" y="3040741"/>
                </a:lnTo>
                <a:lnTo>
                  <a:pt x="1064747" y="3056010"/>
                </a:lnTo>
                <a:lnTo>
                  <a:pt x="1108224" y="3070059"/>
                </a:lnTo>
                <a:lnTo>
                  <a:pt x="1152244" y="3082868"/>
                </a:lnTo>
                <a:lnTo>
                  <a:pt x="1196787" y="3094415"/>
                </a:lnTo>
                <a:lnTo>
                  <a:pt x="1241831" y="3104681"/>
                </a:lnTo>
                <a:lnTo>
                  <a:pt x="1287357" y="3113644"/>
                </a:lnTo>
                <a:lnTo>
                  <a:pt x="1333343" y="3121285"/>
                </a:lnTo>
                <a:lnTo>
                  <a:pt x="1379770" y="3127582"/>
                </a:lnTo>
                <a:lnTo>
                  <a:pt x="1426617" y="3132516"/>
                </a:lnTo>
                <a:lnTo>
                  <a:pt x="1473863" y="3136066"/>
                </a:lnTo>
                <a:lnTo>
                  <a:pt x="1521487" y="3138211"/>
                </a:lnTo>
                <a:lnTo>
                  <a:pt x="1569470" y="3138930"/>
                </a:lnTo>
                <a:lnTo>
                  <a:pt x="1617453" y="3138211"/>
                </a:lnTo>
                <a:lnTo>
                  <a:pt x="1665077" y="3136066"/>
                </a:lnTo>
                <a:lnTo>
                  <a:pt x="1712323" y="3132516"/>
                </a:lnTo>
                <a:lnTo>
                  <a:pt x="1759170" y="3127582"/>
                </a:lnTo>
                <a:lnTo>
                  <a:pt x="1805597" y="3121285"/>
                </a:lnTo>
                <a:lnTo>
                  <a:pt x="1851583" y="3113644"/>
                </a:lnTo>
                <a:lnTo>
                  <a:pt x="1897109" y="3104681"/>
                </a:lnTo>
                <a:lnTo>
                  <a:pt x="1942153" y="3094415"/>
                </a:lnTo>
                <a:lnTo>
                  <a:pt x="1986696" y="3082868"/>
                </a:lnTo>
                <a:lnTo>
                  <a:pt x="2030716" y="3070059"/>
                </a:lnTo>
                <a:lnTo>
                  <a:pt x="2074194" y="3056010"/>
                </a:lnTo>
                <a:lnTo>
                  <a:pt x="2117107" y="3040741"/>
                </a:lnTo>
                <a:lnTo>
                  <a:pt x="2159437" y="3024272"/>
                </a:lnTo>
                <a:lnTo>
                  <a:pt x="2201163" y="3006624"/>
                </a:lnTo>
                <a:lnTo>
                  <a:pt x="2242263" y="2987818"/>
                </a:lnTo>
                <a:lnTo>
                  <a:pt x="2282718" y="2967873"/>
                </a:lnTo>
                <a:lnTo>
                  <a:pt x="2322507" y="2946812"/>
                </a:lnTo>
                <a:lnTo>
                  <a:pt x="2361610" y="2924653"/>
                </a:lnTo>
                <a:lnTo>
                  <a:pt x="2400005" y="2901417"/>
                </a:lnTo>
                <a:lnTo>
                  <a:pt x="2437673" y="2877126"/>
                </a:lnTo>
                <a:lnTo>
                  <a:pt x="2474593" y="2851800"/>
                </a:lnTo>
                <a:lnTo>
                  <a:pt x="2510744" y="2825458"/>
                </a:lnTo>
                <a:lnTo>
                  <a:pt x="2546106" y="2798122"/>
                </a:lnTo>
                <a:lnTo>
                  <a:pt x="2580658" y="2769812"/>
                </a:lnTo>
                <a:lnTo>
                  <a:pt x="2614380" y="2740549"/>
                </a:lnTo>
                <a:lnTo>
                  <a:pt x="2647252" y="2710353"/>
                </a:lnTo>
                <a:lnTo>
                  <a:pt x="2679252" y="2679245"/>
                </a:lnTo>
                <a:lnTo>
                  <a:pt x="2710360" y="2647245"/>
                </a:lnTo>
                <a:lnTo>
                  <a:pt x="2740556" y="2614374"/>
                </a:lnTo>
                <a:lnTo>
                  <a:pt x="2769819" y="2580652"/>
                </a:lnTo>
                <a:lnTo>
                  <a:pt x="2798129" y="2546100"/>
                </a:lnTo>
                <a:lnTo>
                  <a:pt x="2825465" y="2510738"/>
                </a:lnTo>
                <a:lnTo>
                  <a:pt x="2851807" y="2474587"/>
                </a:lnTo>
                <a:lnTo>
                  <a:pt x="2877134" y="2437667"/>
                </a:lnTo>
                <a:lnTo>
                  <a:pt x="2901425" y="2400000"/>
                </a:lnTo>
                <a:lnTo>
                  <a:pt x="2924661" y="2361604"/>
                </a:lnTo>
                <a:lnTo>
                  <a:pt x="2946820" y="2322502"/>
                </a:lnTo>
                <a:lnTo>
                  <a:pt x="2967882" y="2282713"/>
                </a:lnTo>
                <a:lnTo>
                  <a:pt x="2987827" y="2242258"/>
                </a:lnTo>
                <a:lnTo>
                  <a:pt x="3006633" y="2201157"/>
                </a:lnTo>
                <a:lnTo>
                  <a:pt x="3024281" y="2159431"/>
                </a:lnTo>
                <a:lnTo>
                  <a:pt x="3040750" y="2117101"/>
                </a:lnTo>
                <a:lnTo>
                  <a:pt x="3056019" y="2074187"/>
                </a:lnTo>
                <a:lnTo>
                  <a:pt x="3070069" y="2030710"/>
                </a:lnTo>
                <a:lnTo>
                  <a:pt x="3082877" y="1986689"/>
                </a:lnTo>
                <a:lnTo>
                  <a:pt x="3094425" y="1942146"/>
                </a:lnTo>
                <a:lnTo>
                  <a:pt x="3104691" y="1897102"/>
                </a:lnTo>
                <a:lnTo>
                  <a:pt x="3113654" y="1851576"/>
                </a:lnTo>
                <a:lnTo>
                  <a:pt x="3121295" y="1805589"/>
                </a:lnTo>
                <a:lnTo>
                  <a:pt x="3127593" y="1759161"/>
                </a:lnTo>
                <a:lnTo>
                  <a:pt x="3132527" y="1712314"/>
                </a:lnTo>
                <a:lnTo>
                  <a:pt x="3136076" y="1665068"/>
                </a:lnTo>
                <a:lnTo>
                  <a:pt x="3138221" y="1617443"/>
                </a:lnTo>
                <a:lnTo>
                  <a:pt x="3138941" y="1569460"/>
                </a:lnTo>
                <a:lnTo>
                  <a:pt x="3138221" y="1521477"/>
                </a:lnTo>
                <a:lnTo>
                  <a:pt x="3136076" y="1473852"/>
                </a:lnTo>
                <a:lnTo>
                  <a:pt x="3132527" y="1426606"/>
                </a:lnTo>
                <a:lnTo>
                  <a:pt x="3127593" y="1379760"/>
                </a:lnTo>
                <a:lnTo>
                  <a:pt x="3121295" y="1333333"/>
                </a:lnTo>
                <a:lnTo>
                  <a:pt x="3113654" y="1287347"/>
                </a:lnTo>
                <a:lnTo>
                  <a:pt x="3104691" y="1241821"/>
                </a:lnTo>
                <a:lnTo>
                  <a:pt x="3094425" y="1196777"/>
                </a:lnTo>
                <a:lnTo>
                  <a:pt x="3082877" y="1152234"/>
                </a:lnTo>
                <a:lnTo>
                  <a:pt x="3070069" y="1108214"/>
                </a:lnTo>
                <a:lnTo>
                  <a:pt x="3056019" y="1064737"/>
                </a:lnTo>
                <a:lnTo>
                  <a:pt x="3040750" y="1021823"/>
                </a:lnTo>
                <a:lnTo>
                  <a:pt x="3024281" y="979494"/>
                </a:lnTo>
                <a:lnTo>
                  <a:pt x="3006633" y="937768"/>
                </a:lnTo>
                <a:lnTo>
                  <a:pt x="2987827" y="896668"/>
                </a:lnTo>
                <a:lnTo>
                  <a:pt x="2967882" y="856213"/>
                </a:lnTo>
                <a:lnTo>
                  <a:pt x="2946820" y="816425"/>
                </a:lnTo>
                <a:lnTo>
                  <a:pt x="2924661" y="777322"/>
                </a:lnTo>
                <a:lnTo>
                  <a:pt x="2901425" y="738927"/>
                </a:lnTo>
                <a:lnTo>
                  <a:pt x="2877134" y="701260"/>
                </a:lnTo>
                <a:lnTo>
                  <a:pt x="2851807" y="664340"/>
                </a:lnTo>
                <a:lnTo>
                  <a:pt x="2825465" y="628189"/>
                </a:lnTo>
                <a:lnTo>
                  <a:pt x="2798129" y="592828"/>
                </a:lnTo>
                <a:lnTo>
                  <a:pt x="2769819" y="558276"/>
                </a:lnTo>
                <a:lnTo>
                  <a:pt x="2740556" y="524554"/>
                </a:lnTo>
                <a:lnTo>
                  <a:pt x="2710360" y="491683"/>
                </a:lnTo>
                <a:lnTo>
                  <a:pt x="2679252" y="459683"/>
                </a:lnTo>
                <a:lnTo>
                  <a:pt x="2647252" y="428575"/>
                </a:lnTo>
                <a:lnTo>
                  <a:pt x="2614380" y="398379"/>
                </a:lnTo>
                <a:lnTo>
                  <a:pt x="2580658" y="369116"/>
                </a:lnTo>
                <a:lnTo>
                  <a:pt x="2546106" y="340807"/>
                </a:lnTo>
                <a:lnTo>
                  <a:pt x="2510744" y="313471"/>
                </a:lnTo>
                <a:lnTo>
                  <a:pt x="2474593" y="287129"/>
                </a:lnTo>
                <a:lnTo>
                  <a:pt x="2437673" y="261803"/>
                </a:lnTo>
                <a:lnTo>
                  <a:pt x="2400005" y="237512"/>
                </a:lnTo>
                <a:lnTo>
                  <a:pt x="2361610" y="214276"/>
                </a:lnTo>
                <a:lnTo>
                  <a:pt x="2322507" y="192118"/>
                </a:lnTo>
                <a:lnTo>
                  <a:pt x="2282718" y="171056"/>
                </a:lnTo>
                <a:lnTo>
                  <a:pt x="2242263" y="151112"/>
                </a:lnTo>
                <a:lnTo>
                  <a:pt x="2201163" y="132305"/>
                </a:lnTo>
                <a:lnTo>
                  <a:pt x="2159437" y="114657"/>
                </a:lnTo>
                <a:lnTo>
                  <a:pt x="2117107" y="98189"/>
                </a:lnTo>
                <a:lnTo>
                  <a:pt x="2074194" y="82920"/>
                </a:lnTo>
                <a:lnTo>
                  <a:pt x="2030716" y="68870"/>
                </a:lnTo>
                <a:lnTo>
                  <a:pt x="1986696" y="56062"/>
                </a:lnTo>
                <a:lnTo>
                  <a:pt x="1942153" y="44515"/>
                </a:lnTo>
                <a:lnTo>
                  <a:pt x="1897109" y="34249"/>
                </a:lnTo>
                <a:lnTo>
                  <a:pt x="1851583" y="25286"/>
                </a:lnTo>
                <a:lnTo>
                  <a:pt x="1805597" y="17645"/>
                </a:lnTo>
                <a:lnTo>
                  <a:pt x="1759170" y="11347"/>
                </a:lnTo>
                <a:lnTo>
                  <a:pt x="1712323" y="6413"/>
                </a:lnTo>
                <a:lnTo>
                  <a:pt x="1665077" y="2864"/>
                </a:lnTo>
                <a:lnTo>
                  <a:pt x="1617453" y="719"/>
                </a:lnTo>
                <a:lnTo>
                  <a:pt x="1569470" y="0"/>
                </a:lnTo>
                <a:close/>
              </a:path>
            </a:pathLst>
          </a:custGeom>
          <a:solidFill>
            <a:srgbClr val="E0BF9E"/>
          </a:solidFill>
          <a:ln w="38100">
            <a:solidFill>
              <a:schemeClr val="tx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3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Otsikko 1">
            <a:extLst>
              <a:ext uri="{FF2B5EF4-FFF2-40B4-BE49-F238E27FC236}">
                <a16:creationId xmlns:a16="http://schemas.microsoft.com/office/drawing/2014/main" id="{98BBAFCC-7F1D-7B42-A97F-EF9F10565FCB}"/>
              </a:ext>
            </a:extLst>
          </p:cNvPr>
          <p:cNvSpPr>
            <a:spLocks noGrp="1"/>
          </p:cNvSpPr>
          <p:nvPr>
            <p:ph type="title"/>
          </p:nvPr>
        </p:nvSpPr>
        <p:spPr>
          <a:xfrm>
            <a:off x="995939" y="854869"/>
            <a:ext cx="10200122" cy="1197308"/>
          </a:xfrm>
        </p:spPr>
        <p:txBody>
          <a:bodyPr/>
          <a:lstStyle/>
          <a:p>
            <a:pPr algn="ctr"/>
            <a:r>
              <a:rPr lang="fi-FI" spc="-27" dirty="0"/>
              <a:t>Ryhti-hankkeen</a:t>
            </a:r>
            <a:r>
              <a:rPr lang="fi-FI" spc="-103" dirty="0"/>
              <a:t> </a:t>
            </a:r>
            <a:r>
              <a:rPr lang="fi-FI" spc="-33" dirty="0"/>
              <a:t>tavoitteet</a:t>
            </a:r>
            <a:r>
              <a:rPr lang="fi-FI" spc="-33" dirty="0">
                <a:cs typeface="Arial"/>
              </a:rPr>
              <a:t/>
            </a:r>
            <a:br>
              <a:rPr lang="fi-FI" spc="-33" dirty="0">
                <a:cs typeface="Arial"/>
              </a:rPr>
            </a:br>
            <a:endParaRPr lang="fi-FI" dirty="0"/>
          </a:p>
        </p:txBody>
      </p:sp>
      <p:sp>
        <p:nvSpPr>
          <p:cNvPr id="39" name="Päivämäärän paikkamerkki 38">
            <a:extLst>
              <a:ext uri="{FF2B5EF4-FFF2-40B4-BE49-F238E27FC236}">
                <a16:creationId xmlns:a16="http://schemas.microsoft.com/office/drawing/2014/main" id="{C81111BC-6BBF-8C48-BE8B-703A5DF3755F}"/>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3152C4-4664-2F4D-917D-7C9A85ACFBB5}"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17.5.2023</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
        <p:nvSpPr>
          <p:cNvPr id="41" name="Dian numeron paikkamerkki 40">
            <a:extLst>
              <a:ext uri="{FF2B5EF4-FFF2-40B4-BE49-F238E27FC236}">
                <a16:creationId xmlns:a16="http://schemas.microsoft.com/office/drawing/2014/main" id="{4714A1FD-6D57-6649-A750-23495696B1A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
        <p:nvSpPr>
          <p:cNvPr id="42" name="object 9">
            <a:extLst>
              <a:ext uri="{FF2B5EF4-FFF2-40B4-BE49-F238E27FC236}">
                <a16:creationId xmlns:a16="http://schemas.microsoft.com/office/drawing/2014/main" id="{2A23A2E2-8E31-F745-A653-9A9894972BD3}"/>
              </a:ext>
            </a:extLst>
          </p:cNvPr>
          <p:cNvSpPr txBox="1"/>
          <p:nvPr/>
        </p:nvSpPr>
        <p:spPr>
          <a:xfrm>
            <a:off x="1481831" y="1842547"/>
            <a:ext cx="2654269" cy="225165"/>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sz="1400" b="1" i="0" u="none" strike="noStrike" kern="1200" cap="none" spc="49" normalizeH="0" baseline="0" noProof="0" dirty="0">
                <a:ln>
                  <a:noFill/>
                </a:ln>
                <a:solidFill>
                  <a:srgbClr val="263844"/>
                </a:solidFill>
                <a:effectLst/>
                <a:uLnTx/>
                <a:uFillTx/>
                <a:latin typeface="Arial"/>
                <a:ea typeface="+mn-ea"/>
                <a:cs typeface="Arial"/>
              </a:rPr>
              <a:t>VAIKUTTAVUUSTAVOITTEET</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43" name="object 10">
            <a:extLst>
              <a:ext uri="{FF2B5EF4-FFF2-40B4-BE49-F238E27FC236}">
                <a16:creationId xmlns:a16="http://schemas.microsoft.com/office/drawing/2014/main" id="{DE35CBCD-A021-164E-B759-C8C26959E73B}"/>
              </a:ext>
            </a:extLst>
          </p:cNvPr>
          <p:cNvSpPr txBox="1"/>
          <p:nvPr/>
        </p:nvSpPr>
        <p:spPr>
          <a:xfrm>
            <a:off x="4860840" y="1858083"/>
            <a:ext cx="3141968" cy="225165"/>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sz="1400" b="1" i="0" u="none" strike="noStrike" kern="1200" cap="none" spc="61" normalizeH="0" baseline="0" noProof="0" dirty="0">
                <a:ln>
                  <a:noFill/>
                </a:ln>
                <a:solidFill>
                  <a:srgbClr val="263844"/>
                </a:solidFill>
                <a:effectLst/>
                <a:uLnTx/>
                <a:uFillTx/>
                <a:latin typeface="Arial"/>
                <a:ea typeface="+mn-ea"/>
                <a:cs typeface="Arial"/>
              </a:rPr>
              <a:t>TOIMINNALLISET</a:t>
            </a:r>
            <a:r>
              <a:rPr kumimoji="0" sz="1182" b="1" i="0" u="none" strike="noStrike" kern="1200" cap="none" spc="112" normalizeH="0" baseline="0" noProof="0" dirty="0">
                <a:ln>
                  <a:noFill/>
                </a:ln>
                <a:solidFill>
                  <a:srgbClr val="263844"/>
                </a:solidFill>
                <a:effectLst/>
                <a:uLnTx/>
                <a:uFillTx/>
                <a:latin typeface="Arial"/>
                <a:ea typeface="+mn-ea"/>
                <a:cs typeface="Arial"/>
              </a:rPr>
              <a:t> </a:t>
            </a:r>
            <a:r>
              <a:rPr kumimoji="0" sz="1400" b="1" i="0" u="none" strike="noStrike" kern="1200" cap="none" spc="49" normalizeH="0" baseline="0" noProof="0" dirty="0">
                <a:ln>
                  <a:noFill/>
                </a:ln>
                <a:solidFill>
                  <a:srgbClr val="263844"/>
                </a:solidFill>
                <a:effectLst/>
                <a:uLnTx/>
                <a:uFillTx/>
                <a:latin typeface="Arial"/>
                <a:ea typeface="+mn-ea"/>
                <a:cs typeface="Arial"/>
              </a:rPr>
              <a:t>TAVOITTEET</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44" name="object 11">
            <a:extLst>
              <a:ext uri="{FF2B5EF4-FFF2-40B4-BE49-F238E27FC236}">
                <a16:creationId xmlns:a16="http://schemas.microsoft.com/office/drawing/2014/main" id="{D19FA10B-C437-4149-8D36-3C50EE050214}"/>
              </a:ext>
            </a:extLst>
          </p:cNvPr>
          <p:cNvSpPr txBox="1"/>
          <p:nvPr/>
        </p:nvSpPr>
        <p:spPr>
          <a:xfrm>
            <a:off x="4860840" y="2441482"/>
            <a:ext cx="5546855" cy="954877"/>
          </a:xfrm>
          <a:prstGeom prst="rect">
            <a:avLst/>
          </a:prstGeom>
          <a:solidFill>
            <a:srgbClr val="C66D4F"/>
          </a:solidFill>
          <a:ln w="38100">
            <a:solidFill>
              <a:schemeClr val="tx2"/>
            </a:solidFill>
          </a:ln>
        </p:spPr>
        <p:txBody>
          <a:bodyPr vert="horz" wrap="square" lIns="0" tIns="0" rIns="0" bIns="0" rtlCol="0" anchor="ctr" anchorCtr="0">
            <a:noAutofit/>
          </a:bodyPr>
          <a:lstStyle/>
          <a:p>
            <a:pPr marL="866779" marR="804784" lvl="0" indent="-27340" algn="just" defTabSz="914400" rtl="0" eaLnBrk="1" fontAlgn="auto" latinLnBrk="0" hangingPunct="1">
              <a:lnSpc>
                <a:spcPts val="1498"/>
              </a:lnSpc>
              <a:spcBef>
                <a:spcPts val="1240"/>
              </a:spcBef>
              <a:spcAft>
                <a:spcPts val="0"/>
              </a:spcAft>
              <a:buClrTx/>
              <a:buSzTx/>
              <a:buFontTx/>
              <a:buNone/>
              <a:tabLst/>
              <a:defRPr/>
            </a:pPr>
            <a:r>
              <a:rPr kumimoji="0" sz="1304" b="1" i="0" u="none" strike="noStrike" kern="1200" cap="none" spc="-3" normalizeH="0" baseline="0" noProof="0" dirty="0" err="1">
                <a:ln>
                  <a:noFill/>
                </a:ln>
                <a:solidFill>
                  <a:srgbClr val="FFFFFF"/>
                </a:solidFill>
                <a:effectLst/>
                <a:uLnTx/>
                <a:uFillTx/>
                <a:latin typeface="Arial"/>
                <a:ea typeface="+mn-ea"/>
                <a:cs typeface="Arial"/>
              </a:rPr>
              <a:t>Luodaan</a:t>
            </a:r>
            <a:r>
              <a:rPr kumimoji="0" sz="1304" b="1" i="0" u="none" strike="noStrike" kern="1200" cap="none" spc="-3" normalizeH="0" baseline="0" noProof="0" dirty="0">
                <a:ln>
                  <a:noFill/>
                </a:ln>
                <a:solidFill>
                  <a:srgbClr val="FFFFFF"/>
                </a:solidFill>
                <a:effectLst/>
                <a:uLnTx/>
                <a:uFillTx/>
                <a:latin typeface="Arial"/>
                <a:ea typeface="+mn-ea"/>
                <a:cs typeface="Arial"/>
              </a:rPr>
              <a:t> </a:t>
            </a:r>
            <a:r>
              <a:rPr kumimoji="0" sz="1304" b="1" i="0" u="none" strike="noStrike" kern="1200" cap="none" spc="-6" normalizeH="0" baseline="0" noProof="0" dirty="0">
                <a:ln>
                  <a:noFill/>
                </a:ln>
                <a:solidFill>
                  <a:srgbClr val="FFFFFF"/>
                </a:solidFill>
                <a:effectLst/>
                <a:uLnTx/>
                <a:uFillTx/>
                <a:latin typeface="Arial"/>
                <a:ea typeface="+mn-ea"/>
                <a:cs typeface="Arial"/>
              </a:rPr>
              <a:t>valtakunnallinen rakennetun ympäristön  </a:t>
            </a:r>
            <a:r>
              <a:rPr kumimoji="0" sz="1304" b="1" i="0" u="none" strike="noStrike" kern="1200" cap="none" spc="-3" normalizeH="0" baseline="0" noProof="0" dirty="0">
                <a:ln>
                  <a:noFill/>
                </a:ln>
                <a:solidFill>
                  <a:srgbClr val="FFFFFF"/>
                </a:solidFill>
                <a:effectLst/>
                <a:uLnTx/>
                <a:uFillTx/>
                <a:latin typeface="Arial"/>
                <a:ea typeface="+mn-ea"/>
                <a:cs typeface="Arial"/>
              </a:rPr>
              <a:t>tietojärjestelmä, joka </a:t>
            </a:r>
            <a:r>
              <a:rPr kumimoji="0" sz="1304" b="1" i="0" u="none" strike="noStrike" kern="1200" cap="none" spc="-6" normalizeH="0" baseline="0" noProof="0" dirty="0">
                <a:ln>
                  <a:noFill/>
                </a:ln>
                <a:solidFill>
                  <a:srgbClr val="FFFFFF"/>
                </a:solidFill>
                <a:effectLst/>
                <a:uLnTx/>
                <a:uFillTx/>
                <a:latin typeface="Arial"/>
                <a:ea typeface="+mn-ea"/>
                <a:cs typeface="Arial"/>
              </a:rPr>
              <a:t>kokoaa yhteen rakennus- </a:t>
            </a:r>
            <a:r>
              <a:rPr kumimoji="0" sz="1304" b="1" i="0" u="none" strike="noStrike" kern="1200" cap="none" spc="-3" normalizeH="0" baseline="0" noProof="0" dirty="0">
                <a:ln>
                  <a:noFill/>
                </a:ln>
                <a:solidFill>
                  <a:srgbClr val="FFFFFF"/>
                </a:solidFill>
                <a:effectLst/>
                <a:uLnTx/>
                <a:uFillTx/>
                <a:latin typeface="Arial"/>
                <a:ea typeface="+mn-ea"/>
                <a:cs typeface="Arial"/>
              </a:rPr>
              <a:t>ja  </a:t>
            </a:r>
            <a:r>
              <a:rPr kumimoji="0" sz="1304" b="1" i="0" u="none" strike="noStrike" kern="1200" cap="none" spc="-6" normalizeH="0" baseline="0" noProof="0" dirty="0">
                <a:ln>
                  <a:noFill/>
                </a:ln>
                <a:solidFill>
                  <a:srgbClr val="FFFFFF"/>
                </a:solidFill>
                <a:effectLst/>
                <a:uLnTx/>
                <a:uFillTx/>
                <a:latin typeface="Arial"/>
                <a:ea typeface="+mn-ea"/>
                <a:cs typeface="Arial"/>
              </a:rPr>
              <a:t>suunnitelmatiedot yhteentoimivassa muodossa.</a:t>
            </a:r>
            <a:endParaRPr kumimoji="0" sz="1304" b="0" i="0" u="none" strike="noStrike" kern="1200" cap="none" spc="0" normalizeH="0" baseline="0" noProof="0" dirty="0">
              <a:ln>
                <a:noFill/>
              </a:ln>
              <a:solidFill>
                <a:prstClr val="black"/>
              </a:solidFill>
              <a:effectLst/>
              <a:uLnTx/>
              <a:uFillTx/>
              <a:latin typeface="Arial"/>
              <a:ea typeface="+mn-ea"/>
              <a:cs typeface="Arial"/>
            </a:endParaRPr>
          </a:p>
        </p:txBody>
      </p:sp>
      <p:sp>
        <p:nvSpPr>
          <p:cNvPr id="45" name="object 12">
            <a:extLst>
              <a:ext uri="{FF2B5EF4-FFF2-40B4-BE49-F238E27FC236}">
                <a16:creationId xmlns:a16="http://schemas.microsoft.com/office/drawing/2014/main" id="{ACA12ABD-E355-924A-B3AB-65B39A8B297A}"/>
              </a:ext>
            </a:extLst>
          </p:cNvPr>
          <p:cNvSpPr txBox="1"/>
          <p:nvPr/>
        </p:nvSpPr>
        <p:spPr>
          <a:xfrm>
            <a:off x="4860840" y="3764647"/>
            <a:ext cx="5546855" cy="916405"/>
          </a:xfrm>
          <a:prstGeom prst="rect">
            <a:avLst/>
          </a:prstGeom>
          <a:solidFill>
            <a:srgbClr val="C66D4F"/>
          </a:solidFill>
          <a:ln w="38100">
            <a:solidFill>
              <a:schemeClr val="tx2"/>
            </a:solidFill>
          </a:ln>
        </p:spPr>
        <p:txBody>
          <a:bodyPr vert="horz" wrap="square" lIns="0" tIns="0" rIns="0" bIns="0" rtlCol="0" anchor="ctr" anchorCtr="0">
            <a:noAutofit/>
          </a:bodyPr>
          <a:lstStyle/>
          <a:p>
            <a:pPr marL="1043138" marR="1007712" lvl="0" indent="0" algn="ctr" defTabSz="914400" rtl="0" eaLnBrk="1" fontAlgn="auto" latinLnBrk="0" hangingPunct="1">
              <a:lnSpc>
                <a:spcPts val="1498"/>
              </a:lnSpc>
              <a:spcBef>
                <a:spcPts val="940"/>
              </a:spcBef>
              <a:spcAft>
                <a:spcPts val="0"/>
              </a:spcAft>
              <a:buClrTx/>
              <a:buSzTx/>
              <a:buFontTx/>
              <a:buNone/>
              <a:tabLst/>
              <a:defRPr/>
            </a:pPr>
            <a:r>
              <a:rPr kumimoji="0" sz="1304" b="1" i="0" u="none" strike="noStrike" kern="1200" cap="none" spc="-6" normalizeH="0" baseline="0" noProof="0" dirty="0" err="1">
                <a:ln>
                  <a:noFill/>
                </a:ln>
                <a:solidFill>
                  <a:srgbClr val="FFFFFF"/>
                </a:solidFill>
                <a:effectLst/>
                <a:uLnTx/>
                <a:uFillTx/>
                <a:latin typeface="Arial"/>
                <a:ea typeface="+mn-ea"/>
                <a:cs typeface="Arial"/>
              </a:rPr>
              <a:t>Rakennetun</a:t>
            </a:r>
            <a:r>
              <a:rPr kumimoji="0" sz="1304" b="1" i="0" u="none" strike="noStrike" kern="1200" cap="none" spc="-6" normalizeH="0" baseline="0" noProof="0" dirty="0">
                <a:ln>
                  <a:noFill/>
                </a:ln>
                <a:solidFill>
                  <a:srgbClr val="FFFFFF"/>
                </a:solidFill>
                <a:effectLst/>
                <a:uLnTx/>
                <a:uFillTx/>
                <a:latin typeface="Arial"/>
                <a:ea typeface="+mn-ea"/>
                <a:cs typeface="Arial"/>
              </a:rPr>
              <a:t> ympäristön </a:t>
            </a:r>
            <a:r>
              <a:rPr kumimoji="0" sz="1304" b="1" i="0" u="none" strike="noStrike" kern="1200" cap="none" spc="-3" normalizeH="0" baseline="0" noProof="0" dirty="0">
                <a:ln>
                  <a:noFill/>
                </a:ln>
                <a:solidFill>
                  <a:srgbClr val="FFFFFF"/>
                </a:solidFill>
                <a:effectLst/>
                <a:uLnTx/>
                <a:uFillTx/>
                <a:latin typeface="Arial"/>
                <a:ea typeface="+mn-ea"/>
                <a:cs typeface="Arial"/>
              </a:rPr>
              <a:t>tiedot on </a:t>
            </a:r>
            <a:r>
              <a:rPr kumimoji="0" sz="1304" b="1" i="0" u="none" strike="noStrike" kern="1200" cap="none" spc="-15" normalizeH="0" baseline="0" noProof="0" dirty="0">
                <a:ln>
                  <a:noFill/>
                </a:ln>
                <a:solidFill>
                  <a:srgbClr val="FFFFFF"/>
                </a:solidFill>
                <a:effectLst/>
                <a:uLnTx/>
                <a:uFillTx/>
                <a:latin typeface="Arial"/>
                <a:ea typeface="+mn-ea"/>
                <a:cs typeface="Arial"/>
              </a:rPr>
              <a:t>määritetty,  </a:t>
            </a:r>
            <a:r>
              <a:rPr kumimoji="0" sz="1304" b="1" i="0" u="none" strike="noStrike" kern="1200" cap="none" spc="-3" normalizeH="0" baseline="0" noProof="0" dirty="0">
                <a:ln>
                  <a:noFill/>
                </a:ln>
                <a:solidFill>
                  <a:srgbClr val="FFFFFF"/>
                </a:solidFill>
                <a:effectLst/>
                <a:uLnTx/>
                <a:uFillTx/>
                <a:latin typeface="Arial"/>
                <a:ea typeface="+mn-ea"/>
                <a:cs typeface="Arial"/>
              </a:rPr>
              <a:t>ja </a:t>
            </a:r>
            <a:r>
              <a:rPr kumimoji="0" sz="1304" b="1" i="0" u="none" strike="noStrike" kern="1200" cap="none" spc="-6" normalizeH="0" baseline="0" noProof="0" dirty="0">
                <a:ln>
                  <a:noFill/>
                </a:ln>
                <a:solidFill>
                  <a:srgbClr val="FFFFFF"/>
                </a:solidFill>
                <a:effectLst/>
                <a:uLnTx/>
                <a:uFillTx/>
                <a:latin typeface="Arial"/>
                <a:ea typeface="+mn-ea"/>
                <a:cs typeface="Arial"/>
              </a:rPr>
              <a:t>ala </a:t>
            </a:r>
            <a:r>
              <a:rPr kumimoji="0" sz="1304" b="1" i="0" u="none" strike="noStrike" kern="1200" cap="none" spc="-3" normalizeH="0" baseline="0" noProof="0" dirty="0">
                <a:ln>
                  <a:noFill/>
                </a:ln>
                <a:solidFill>
                  <a:srgbClr val="FFFFFF"/>
                </a:solidFill>
                <a:effectLst/>
                <a:uLnTx/>
                <a:uFillTx/>
                <a:latin typeface="Arial"/>
                <a:ea typeface="+mn-ea"/>
                <a:cs typeface="Arial"/>
              </a:rPr>
              <a:t>on ottanut </a:t>
            </a:r>
            <a:r>
              <a:rPr kumimoji="0" sz="1304" b="1" i="0" u="none" strike="noStrike" kern="1200" cap="none" spc="-6" normalizeH="0" baseline="0" noProof="0" dirty="0">
                <a:ln>
                  <a:noFill/>
                </a:ln>
                <a:solidFill>
                  <a:srgbClr val="FFFFFF"/>
                </a:solidFill>
                <a:effectLst/>
                <a:uLnTx/>
                <a:uFillTx/>
                <a:latin typeface="Arial"/>
                <a:ea typeface="+mn-ea"/>
                <a:cs typeface="Arial"/>
              </a:rPr>
              <a:t>määrittelyjä</a:t>
            </a:r>
            <a:r>
              <a:rPr kumimoji="0" sz="1304" b="1" i="0" u="none" strike="noStrike" kern="1200" cap="none" spc="-9" normalizeH="0" baseline="0" noProof="0" dirty="0">
                <a:ln>
                  <a:noFill/>
                </a:ln>
                <a:solidFill>
                  <a:srgbClr val="FFFFFF"/>
                </a:solidFill>
                <a:effectLst/>
                <a:uLnTx/>
                <a:uFillTx/>
                <a:latin typeface="Arial"/>
                <a:ea typeface="+mn-ea"/>
                <a:cs typeface="Arial"/>
              </a:rPr>
              <a:t> </a:t>
            </a:r>
            <a:r>
              <a:rPr kumimoji="0" sz="1304" b="1" i="0" u="none" strike="noStrike" kern="1200" cap="none" spc="-6" normalizeH="0" baseline="0" noProof="0" dirty="0">
                <a:ln>
                  <a:noFill/>
                </a:ln>
                <a:solidFill>
                  <a:srgbClr val="FFFFFF"/>
                </a:solidFill>
                <a:effectLst/>
                <a:uLnTx/>
                <a:uFillTx/>
                <a:latin typeface="Arial"/>
                <a:ea typeface="+mn-ea"/>
                <a:cs typeface="Arial"/>
              </a:rPr>
              <a:t>käyttöön.</a:t>
            </a:r>
            <a:endParaRPr kumimoji="0" sz="1304" b="0" i="0" u="none" strike="noStrike" kern="1200" cap="none" spc="0" normalizeH="0" baseline="0" noProof="0" dirty="0">
              <a:ln>
                <a:noFill/>
              </a:ln>
              <a:solidFill>
                <a:prstClr val="black"/>
              </a:solidFill>
              <a:effectLst/>
              <a:uLnTx/>
              <a:uFillTx/>
              <a:latin typeface="Arial"/>
              <a:ea typeface="+mn-ea"/>
              <a:cs typeface="Arial"/>
            </a:endParaRPr>
          </a:p>
          <a:p>
            <a:pPr marL="31190" marR="0" lvl="0" indent="0" algn="ctr" defTabSz="914400" rtl="0" eaLnBrk="1" fontAlgn="auto" latinLnBrk="0" hangingPunct="1">
              <a:lnSpc>
                <a:spcPts val="1464"/>
              </a:lnSpc>
              <a:spcBef>
                <a:spcPts val="0"/>
              </a:spcBef>
              <a:spcAft>
                <a:spcPts val="0"/>
              </a:spcAft>
              <a:buClrTx/>
              <a:buSzTx/>
              <a:buFontTx/>
              <a:buNone/>
              <a:tabLst/>
              <a:defRPr/>
            </a:pPr>
            <a:r>
              <a:rPr kumimoji="0" sz="1304" b="1" i="0" u="none" strike="noStrike" kern="1200" cap="none" spc="-9" normalizeH="0" baseline="0" noProof="0" dirty="0">
                <a:ln>
                  <a:noFill/>
                </a:ln>
                <a:solidFill>
                  <a:srgbClr val="FFFFFF"/>
                </a:solidFill>
                <a:effectLst/>
                <a:uLnTx/>
                <a:uFillTx/>
                <a:latin typeface="Arial"/>
                <a:ea typeface="+mn-ea"/>
                <a:cs typeface="Arial"/>
              </a:rPr>
              <a:t>Tiedon </a:t>
            </a:r>
            <a:r>
              <a:rPr kumimoji="0" sz="1304" b="1" i="0" u="none" strike="noStrike" kern="1200" cap="none" spc="-6" normalizeH="0" baseline="0" noProof="0" dirty="0">
                <a:ln>
                  <a:noFill/>
                </a:ln>
                <a:solidFill>
                  <a:srgbClr val="FFFFFF"/>
                </a:solidFill>
                <a:effectLst/>
                <a:uLnTx/>
                <a:uFillTx/>
                <a:latin typeface="Arial"/>
                <a:ea typeface="+mn-ea"/>
                <a:cs typeface="Arial"/>
              </a:rPr>
              <a:t>yhteentoimivuus</a:t>
            </a:r>
            <a:r>
              <a:rPr kumimoji="0" sz="1304" b="1" i="0" u="none" strike="noStrike" kern="1200" cap="none" spc="0" normalizeH="0" baseline="0" noProof="0" dirty="0">
                <a:ln>
                  <a:noFill/>
                </a:ln>
                <a:solidFill>
                  <a:srgbClr val="FFFFFF"/>
                </a:solidFill>
                <a:effectLst/>
                <a:uLnTx/>
                <a:uFillTx/>
                <a:latin typeface="Arial"/>
                <a:ea typeface="+mn-ea"/>
                <a:cs typeface="Arial"/>
              </a:rPr>
              <a:t> </a:t>
            </a:r>
            <a:r>
              <a:rPr kumimoji="0" sz="1304" b="1" i="0" u="none" strike="noStrike" kern="1200" cap="none" spc="-3" normalizeH="0" baseline="0" noProof="0" dirty="0">
                <a:ln>
                  <a:noFill/>
                </a:ln>
                <a:solidFill>
                  <a:srgbClr val="FFFFFF"/>
                </a:solidFill>
                <a:effectLst/>
                <a:uLnTx/>
                <a:uFillTx/>
                <a:latin typeface="Arial"/>
                <a:ea typeface="+mn-ea"/>
                <a:cs typeface="Arial"/>
              </a:rPr>
              <a:t>paranee.</a:t>
            </a:r>
            <a:endParaRPr kumimoji="0" sz="1304" b="0" i="0" u="none" strike="noStrike" kern="1200" cap="none" spc="0" normalizeH="0" baseline="0" noProof="0" dirty="0">
              <a:ln>
                <a:noFill/>
              </a:ln>
              <a:solidFill>
                <a:prstClr val="black"/>
              </a:solidFill>
              <a:effectLst/>
              <a:uLnTx/>
              <a:uFillTx/>
              <a:latin typeface="Arial"/>
              <a:ea typeface="+mn-ea"/>
              <a:cs typeface="Arial"/>
            </a:endParaRPr>
          </a:p>
        </p:txBody>
      </p:sp>
      <p:sp>
        <p:nvSpPr>
          <p:cNvPr id="46" name="object 13">
            <a:extLst>
              <a:ext uri="{FF2B5EF4-FFF2-40B4-BE49-F238E27FC236}">
                <a16:creationId xmlns:a16="http://schemas.microsoft.com/office/drawing/2014/main" id="{BA9BF046-A0E3-CF4B-85B2-8C308AB45D70}"/>
              </a:ext>
            </a:extLst>
          </p:cNvPr>
          <p:cNvSpPr txBox="1"/>
          <p:nvPr/>
        </p:nvSpPr>
        <p:spPr>
          <a:xfrm>
            <a:off x="4860840" y="5087831"/>
            <a:ext cx="5546855" cy="832536"/>
          </a:xfrm>
          <a:prstGeom prst="rect">
            <a:avLst/>
          </a:prstGeom>
          <a:solidFill>
            <a:srgbClr val="C66D4F"/>
          </a:solidFill>
          <a:ln w="38100">
            <a:solidFill>
              <a:schemeClr val="tx2"/>
            </a:solidFill>
          </a:ln>
        </p:spPr>
        <p:txBody>
          <a:bodyPr vert="horz" wrap="square" lIns="0" tIns="0" rIns="0" bIns="0" rtlCol="0" anchor="ctr" anchorCtr="0">
            <a:noAutofit/>
          </a:bodyPr>
          <a:lstStyle/>
          <a:p>
            <a:pPr marL="1242602" marR="1106289" lvl="0" indent="-101272" algn="l" defTabSz="914400" rtl="0" eaLnBrk="1" fontAlgn="auto" latinLnBrk="0" hangingPunct="1">
              <a:lnSpc>
                <a:spcPts val="1498"/>
              </a:lnSpc>
              <a:spcBef>
                <a:spcPts val="0"/>
              </a:spcBef>
              <a:spcAft>
                <a:spcPts val="0"/>
              </a:spcAft>
              <a:buClrTx/>
              <a:buSzTx/>
              <a:buFontTx/>
              <a:buNone/>
              <a:tabLst/>
              <a:defRPr/>
            </a:pPr>
            <a:r>
              <a:rPr kumimoji="0" sz="1304" b="1" i="0" u="none" strike="noStrike" kern="1200" cap="none" spc="-3" normalizeH="0" baseline="0" noProof="0" dirty="0">
                <a:ln>
                  <a:noFill/>
                </a:ln>
                <a:solidFill>
                  <a:srgbClr val="FFFFFF"/>
                </a:solidFill>
                <a:effectLst/>
                <a:uLnTx/>
                <a:uFillTx/>
                <a:latin typeface="Arial"/>
                <a:ea typeface="+mn-ea"/>
                <a:cs typeface="Arial"/>
              </a:rPr>
              <a:t>Päällekkäisen tiedon </a:t>
            </a:r>
            <a:r>
              <a:rPr kumimoji="0" sz="1304" b="1" i="0" u="none" strike="noStrike" kern="1200" cap="none" spc="-6" normalizeH="0" baseline="0" noProof="0" dirty="0">
                <a:ln>
                  <a:noFill/>
                </a:ln>
                <a:solidFill>
                  <a:srgbClr val="FFFFFF"/>
                </a:solidFill>
                <a:effectLst/>
                <a:uLnTx/>
                <a:uFillTx/>
                <a:latin typeface="Arial"/>
                <a:ea typeface="+mn-ea"/>
                <a:cs typeface="Arial"/>
              </a:rPr>
              <a:t>kerääminen </a:t>
            </a:r>
            <a:r>
              <a:rPr kumimoji="0" sz="1304" b="1" i="0" u="none" strike="noStrike" kern="1200" cap="none" spc="-6" normalizeH="0" baseline="0" noProof="0" dirty="0" err="1">
                <a:ln>
                  <a:noFill/>
                </a:ln>
                <a:solidFill>
                  <a:srgbClr val="FFFFFF"/>
                </a:solidFill>
                <a:effectLst/>
                <a:uLnTx/>
                <a:uFillTx/>
                <a:latin typeface="Arial"/>
                <a:ea typeface="+mn-ea"/>
                <a:cs typeface="Arial"/>
              </a:rPr>
              <a:t>vähenee</a:t>
            </a:r>
            <a:r>
              <a:rPr kumimoji="0" sz="1304" b="1" i="0" u="none" strike="noStrike" kern="1200" cap="none" spc="-6" normalizeH="0" baseline="0" noProof="0" dirty="0">
                <a:ln>
                  <a:noFill/>
                </a:ln>
                <a:solidFill>
                  <a:srgbClr val="FFFFFF"/>
                </a:solidFill>
                <a:effectLst/>
                <a:uLnTx/>
                <a:uFillTx/>
                <a:latin typeface="Arial"/>
                <a:ea typeface="+mn-ea"/>
                <a:cs typeface="Arial"/>
              </a:rPr>
              <a:t>  </a:t>
            </a:r>
            <a:r>
              <a:rPr kumimoji="0" sz="1304" b="1" i="0" u="none" strike="noStrike" kern="1200" cap="none" spc="-6" normalizeH="0" baseline="0" noProof="0" dirty="0" err="1">
                <a:ln>
                  <a:noFill/>
                </a:ln>
                <a:solidFill>
                  <a:srgbClr val="FFFFFF"/>
                </a:solidFill>
                <a:effectLst/>
                <a:uLnTx/>
                <a:uFillTx/>
                <a:latin typeface="Arial"/>
                <a:ea typeface="+mn-ea"/>
                <a:cs typeface="Arial"/>
              </a:rPr>
              <a:t>merkittävästi</a:t>
            </a:r>
            <a:r>
              <a:rPr kumimoji="0" lang="fi-FI" sz="1304" b="1" i="0" u="none" strike="noStrike" kern="1200" cap="none" spc="-6" normalizeH="0" baseline="0" noProof="0" dirty="0">
                <a:ln>
                  <a:noFill/>
                </a:ln>
                <a:solidFill>
                  <a:srgbClr val="FFFFFF"/>
                </a:solidFill>
                <a:effectLst/>
                <a:uLnTx/>
                <a:uFillTx/>
                <a:latin typeface="Arial"/>
                <a:ea typeface="+mn-ea"/>
                <a:cs typeface="Arial"/>
              </a:rPr>
              <a:t>,</a:t>
            </a:r>
            <a:r>
              <a:rPr kumimoji="0" sz="1304" b="1" i="0" u="none" strike="noStrike" kern="1200" cap="none" spc="-6" normalizeH="0" baseline="0" noProof="0" dirty="0">
                <a:ln>
                  <a:noFill/>
                </a:ln>
                <a:solidFill>
                  <a:srgbClr val="FFFFFF"/>
                </a:solidFill>
                <a:effectLst/>
                <a:uLnTx/>
                <a:uFillTx/>
                <a:latin typeface="Arial"/>
                <a:ea typeface="+mn-ea"/>
                <a:cs typeface="Arial"/>
              </a:rPr>
              <a:t> </a:t>
            </a:r>
            <a:r>
              <a:rPr kumimoji="0" sz="1304" b="1" i="0" u="none" strike="noStrike" kern="1200" cap="none" spc="-3" normalizeH="0" baseline="0" noProof="0" dirty="0">
                <a:ln>
                  <a:noFill/>
                </a:ln>
                <a:solidFill>
                  <a:srgbClr val="FFFFFF"/>
                </a:solidFill>
                <a:effectLst/>
                <a:uLnTx/>
                <a:uFillTx/>
                <a:latin typeface="Arial"/>
                <a:ea typeface="+mn-ea"/>
                <a:cs typeface="Arial"/>
              </a:rPr>
              <a:t>ja tieto pysyy </a:t>
            </a:r>
            <a:r>
              <a:rPr kumimoji="0" sz="1304" b="1" i="0" u="none" strike="noStrike" kern="1200" cap="none" spc="-6" normalizeH="0" baseline="0" noProof="0" dirty="0">
                <a:ln>
                  <a:noFill/>
                </a:ln>
                <a:solidFill>
                  <a:srgbClr val="FFFFFF"/>
                </a:solidFill>
                <a:effectLst/>
                <a:uLnTx/>
                <a:uFillTx/>
                <a:latin typeface="Arial"/>
                <a:ea typeface="+mn-ea"/>
                <a:cs typeface="Arial"/>
              </a:rPr>
              <a:t>ajan</a:t>
            </a:r>
            <a:r>
              <a:rPr kumimoji="0" sz="1304" b="1" i="0" u="none" strike="noStrike" kern="1200" cap="none" spc="-9" normalizeH="0" baseline="0" noProof="0" dirty="0">
                <a:ln>
                  <a:noFill/>
                </a:ln>
                <a:solidFill>
                  <a:srgbClr val="FFFFFF"/>
                </a:solidFill>
                <a:effectLst/>
                <a:uLnTx/>
                <a:uFillTx/>
                <a:latin typeface="Arial"/>
                <a:ea typeface="+mn-ea"/>
                <a:cs typeface="Arial"/>
              </a:rPr>
              <a:t> </a:t>
            </a:r>
            <a:r>
              <a:rPr kumimoji="0" sz="1304" b="1" i="0" u="none" strike="noStrike" kern="1200" cap="none" spc="-3" normalizeH="0" baseline="0" noProof="0" dirty="0">
                <a:ln>
                  <a:noFill/>
                </a:ln>
                <a:solidFill>
                  <a:srgbClr val="FFFFFF"/>
                </a:solidFill>
                <a:effectLst/>
                <a:uLnTx/>
                <a:uFillTx/>
                <a:latin typeface="Arial"/>
                <a:ea typeface="+mn-ea"/>
                <a:cs typeface="Arial"/>
              </a:rPr>
              <a:t>tasalla.</a:t>
            </a:r>
            <a:endParaRPr kumimoji="0" sz="1304" b="0" i="0" u="none" strike="noStrike" kern="1200" cap="none" spc="0" normalizeH="0" baseline="0" noProof="0" dirty="0">
              <a:ln>
                <a:noFill/>
              </a:ln>
              <a:solidFill>
                <a:prstClr val="black"/>
              </a:solidFill>
              <a:effectLst/>
              <a:uLnTx/>
              <a:uFillTx/>
              <a:latin typeface="Arial"/>
              <a:ea typeface="+mn-ea"/>
              <a:cs typeface="Arial"/>
            </a:endParaRPr>
          </a:p>
        </p:txBody>
      </p:sp>
      <p:sp>
        <p:nvSpPr>
          <p:cNvPr id="49" name="object 17">
            <a:extLst>
              <a:ext uri="{FF2B5EF4-FFF2-40B4-BE49-F238E27FC236}">
                <a16:creationId xmlns:a16="http://schemas.microsoft.com/office/drawing/2014/main" id="{D0051ADA-7166-1143-A420-8884DA05AFA4}"/>
              </a:ext>
            </a:extLst>
          </p:cNvPr>
          <p:cNvSpPr/>
          <p:nvPr/>
        </p:nvSpPr>
        <p:spPr>
          <a:xfrm>
            <a:off x="4186917" y="3915182"/>
            <a:ext cx="307667" cy="615333"/>
          </a:xfrm>
          <a:custGeom>
            <a:avLst/>
            <a:gdLst/>
            <a:ahLst/>
            <a:cxnLst/>
            <a:rect l="l" t="t" r="r" b="b"/>
            <a:pathLst>
              <a:path w="507365" h="1014729">
                <a:moveTo>
                  <a:pt x="10" y="0"/>
                </a:moveTo>
                <a:lnTo>
                  <a:pt x="0" y="1014586"/>
                </a:lnTo>
                <a:lnTo>
                  <a:pt x="507293" y="507282"/>
                </a:lnTo>
                <a:lnTo>
                  <a:pt x="10" y="0"/>
                </a:lnTo>
                <a:close/>
              </a:path>
            </a:pathLst>
          </a:custGeom>
          <a:solidFill>
            <a:srgbClr val="26384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object 18">
            <a:extLst>
              <a:ext uri="{FF2B5EF4-FFF2-40B4-BE49-F238E27FC236}">
                <a16:creationId xmlns:a16="http://schemas.microsoft.com/office/drawing/2014/main" id="{7CFF72DC-3BA5-3E4A-86C4-28F3FBDF2BFD}"/>
              </a:ext>
            </a:extLst>
          </p:cNvPr>
          <p:cNvSpPr txBox="1"/>
          <p:nvPr/>
        </p:nvSpPr>
        <p:spPr>
          <a:xfrm>
            <a:off x="2044322" y="2626659"/>
            <a:ext cx="1368082" cy="1102880"/>
          </a:xfrm>
          <a:prstGeom prst="rect">
            <a:avLst/>
          </a:prstGeom>
        </p:spPr>
        <p:txBody>
          <a:bodyPr vert="horz" wrap="square" lIns="0" tIns="25414" rIns="0" bIns="0" rtlCol="0">
            <a:spAutoFit/>
          </a:bodyPr>
          <a:lstStyle/>
          <a:p>
            <a:pPr marL="7701" marR="3081" lvl="0" indent="0" algn="ctr" defTabSz="914400" rtl="0" eaLnBrk="1" fontAlgn="auto" latinLnBrk="0" hangingPunct="1">
              <a:lnSpc>
                <a:spcPts val="1449"/>
              </a:lnSpc>
              <a:spcBef>
                <a:spcPts val="200"/>
              </a:spcBef>
              <a:spcAft>
                <a:spcPts val="0"/>
              </a:spcAft>
              <a:buClrTx/>
              <a:buSzTx/>
              <a:buFontTx/>
              <a:buNone/>
              <a:tabLst/>
              <a:defRPr/>
            </a:pPr>
            <a:r>
              <a:rPr kumimoji="0" lang="fi-FI" sz="1304" b="1" i="0" u="none" strike="noStrike" kern="1200" cap="none" spc="-18" normalizeH="0" baseline="0" noProof="0" dirty="0" err="1">
                <a:ln>
                  <a:noFill/>
                </a:ln>
                <a:solidFill>
                  <a:srgbClr val="263844"/>
                </a:solidFill>
                <a:effectLst/>
                <a:uLnTx/>
                <a:uFillTx/>
                <a:latin typeface="Arial"/>
                <a:ea typeface="+mn-ea"/>
                <a:cs typeface="Arial"/>
              </a:rPr>
              <a:t>Yhteentoimiva</a:t>
            </a:r>
            <a:r>
              <a:rPr kumimoji="0" sz="1304" b="1" i="0" u="none" strike="noStrike" kern="1200" cap="none" spc="-18" normalizeH="0" baseline="0" noProof="0" dirty="0">
                <a:ln>
                  <a:noFill/>
                </a:ln>
                <a:solidFill>
                  <a:srgbClr val="263844"/>
                </a:solidFill>
                <a:effectLst/>
                <a:uLnTx/>
                <a:uFillTx/>
                <a:latin typeface="Arial"/>
                <a:ea typeface="+mn-ea"/>
                <a:cs typeface="Arial"/>
              </a:rPr>
              <a:t>  </a:t>
            </a:r>
            <a:r>
              <a:rPr kumimoji="0" sz="1304" b="1" i="0" u="none" strike="noStrike" kern="1200" cap="none" spc="-15" normalizeH="0" baseline="0" noProof="0" dirty="0">
                <a:ln>
                  <a:noFill/>
                </a:ln>
                <a:solidFill>
                  <a:srgbClr val="263844"/>
                </a:solidFill>
                <a:effectLst/>
                <a:uLnTx/>
                <a:uFillTx/>
                <a:latin typeface="Arial"/>
                <a:ea typeface="+mn-ea"/>
                <a:cs typeface="Arial"/>
              </a:rPr>
              <a:t>tieto </a:t>
            </a:r>
            <a:r>
              <a:rPr kumimoji="0" sz="1304" b="1" i="0" u="none" strike="noStrike" kern="1200" cap="none" spc="-12" normalizeH="0" baseline="0" noProof="0" dirty="0">
                <a:ln>
                  <a:noFill/>
                </a:ln>
                <a:solidFill>
                  <a:srgbClr val="263844"/>
                </a:solidFill>
                <a:effectLst/>
                <a:uLnTx/>
                <a:uFillTx/>
                <a:latin typeface="Arial"/>
                <a:ea typeface="+mn-ea"/>
                <a:cs typeface="Arial"/>
              </a:rPr>
              <a:t>on</a:t>
            </a:r>
            <a:r>
              <a:rPr kumimoji="0" sz="1304" b="1" i="0" u="none" strike="noStrike" kern="1200" cap="none" spc="-79" normalizeH="0" baseline="0" noProof="0" dirty="0">
                <a:ln>
                  <a:noFill/>
                </a:ln>
                <a:solidFill>
                  <a:srgbClr val="263844"/>
                </a:solidFill>
                <a:effectLst/>
                <a:uLnTx/>
                <a:uFillTx/>
                <a:latin typeface="Arial"/>
                <a:ea typeface="+mn-ea"/>
                <a:cs typeface="Arial"/>
              </a:rPr>
              <a:t> </a:t>
            </a:r>
            <a:r>
              <a:rPr kumimoji="0" lang="fi-FI" sz="1304" b="1" i="0" u="none" strike="noStrike" kern="1200" cap="none" spc="-79" normalizeH="0" baseline="0" noProof="0" dirty="0">
                <a:ln>
                  <a:noFill/>
                </a:ln>
                <a:solidFill>
                  <a:srgbClr val="263844"/>
                </a:solidFill>
                <a:effectLst/>
                <a:uLnTx/>
                <a:uFillTx/>
                <a:latin typeface="Arial"/>
                <a:ea typeface="+mn-ea"/>
                <a:cs typeface="Arial"/>
              </a:rPr>
              <a:t>sujuvasti</a:t>
            </a:r>
            <a:r>
              <a:rPr kumimoji="0" sz="1304" b="1" i="0" u="none" strike="noStrike" kern="1200" cap="none" spc="-15" normalizeH="0" baseline="0" noProof="0" dirty="0">
                <a:ln>
                  <a:noFill/>
                </a:ln>
                <a:solidFill>
                  <a:srgbClr val="263844"/>
                </a:solidFill>
                <a:effectLst/>
                <a:uLnTx/>
                <a:uFillTx/>
                <a:latin typeface="Arial"/>
                <a:ea typeface="+mn-ea"/>
                <a:cs typeface="Arial"/>
              </a:rPr>
              <a:t> </a:t>
            </a:r>
            <a:r>
              <a:rPr kumimoji="0" lang="fi-FI" sz="1304" b="1" i="0" u="none" strike="noStrike" kern="1200" cap="none" spc="-15" normalizeH="0" baseline="0" noProof="0" dirty="0">
                <a:ln>
                  <a:noFill/>
                </a:ln>
                <a:solidFill>
                  <a:srgbClr val="263844"/>
                </a:solidFill>
                <a:effectLst/>
                <a:uLnTx/>
                <a:uFillTx/>
                <a:latin typeface="Arial"/>
                <a:ea typeface="+mn-ea"/>
                <a:cs typeface="Arial"/>
              </a:rPr>
              <a:t>ja turvallisesti </a:t>
            </a:r>
            <a:r>
              <a:rPr kumimoji="0" sz="1304" b="1" i="0" u="none" strike="noStrike" kern="1200" cap="none" spc="-18" normalizeH="0" baseline="0" noProof="0" dirty="0" err="1">
                <a:ln>
                  <a:noFill/>
                </a:ln>
                <a:solidFill>
                  <a:srgbClr val="263844"/>
                </a:solidFill>
                <a:effectLst/>
                <a:uLnTx/>
                <a:uFillTx/>
                <a:latin typeface="Arial"/>
                <a:ea typeface="+mn-ea"/>
                <a:cs typeface="Arial"/>
              </a:rPr>
              <a:t>käyttäjien</a:t>
            </a:r>
            <a:r>
              <a:rPr kumimoji="0" sz="1304" b="1" i="0" u="none" strike="noStrike" kern="1200" cap="none" spc="-18" normalizeH="0" baseline="0" noProof="0" dirty="0">
                <a:ln>
                  <a:noFill/>
                </a:ln>
                <a:solidFill>
                  <a:srgbClr val="263844"/>
                </a:solidFill>
                <a:effectLst/>
                <a:uLnTx/>
                <a:uFillTx/>
                <a:latin typeface="Arial"/>
                <a:ea typeface="+mn-ea"/>
                <a:cs typeface="Arial"/>
              </a:rPr>
              <a:t>  saatavissa koko  yhteiskunnassa.</a:t>
            </a:r>
            <a:endParaRPr kumimoji="0" sz="1304"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Tekstiruutu 2"/>
          <p:cNvSpPr txBox="1"/>
          <p:nvPr/>
        </p:nvSpPr>
        <p:spPr>
          <a:xfrm>
            <a:off x="1968137" y="4741644"/>
            <a:ext cx="1680671" cy="13465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t>Laadukas tieto ja </a:t>
            </a:r>
            <a:b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br>
            <a: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t>yhtenäisemmät </a:t>
            </a:r>
            <a:b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br>
            <a: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t>toimintatavat auttavat</a:t>
            </a:r>
            <a:b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br>
            <a: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t>tekemään parempia </a:t>
            </a:r>
            <a:b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br>
            <a: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t>päätöksiä sekä </a:t>
            </a:r>
            <a:b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br>
            <a:r>
              <a:rPr kumimoji="0" lang="fi-FI" sz="1250" b="1" i="0" u="none" strike="noStrike" kern="1200" cap="none" spc="0" normalizeH="0" baseline="0" noProof="0" dirty="0">
                <a:ln>
                  <a:noFill/>
                </a:ln>
                <a:solidFill>
                  <a:srgbClr val="253746"/>
                </a:solidFill>
                <a:effectLst/>
                <a:uLnTx/>
                <a:uFillTx/>
                <a:latin typeface="Arial" panose="020B0604020202020204"/>
                <a:ea typeface="+mn-ea"/>
                <a:cs typeface="+mn-cs"/>
              </a:rPr>
              <a:t>edistää liiketoimintaa ja palveluja.</a:t>
            </a:r>
            <a:r>
              <a:rPr kumimoji="0" lang="fi-FI" sz="1250" b="0" i="0" u="none" strike="noStrike" kern="1200" cap="none" spc="0" normalizeH="0" baseline="0" noProof="0" dirty="0">
                <a:ln>
                  <a:noFill/>
                </a:ln>
                <a:solidFill>
                  <a:srgbClr val="253746"/>
                </a:solidFill>
                <a:effectLst/>
                <a:uLnTx/>
                <a:uFillTx/>
                <a:latin typeface="Arial" panose="020B0604020202020204"/>
                <a:ea typeface="+mn-ea"/>
                <a:cs typeface="+mn-cs"/>
              </a:rPr>
              <a:t>​</a:t>
            </a:r>
          </a:p>
        </p:txBody>
      </p:sp>
    </p:spTree>
    <p:extLst>
      <p:ext uri="{BB962C8B-B14F-4D97-AF65-F5344CB8AC3E}">
        <p14:creationId xmlns:p14="http://schemas.microsoft.com/office/powerpoint/2010/main" val="79669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489838" y="481337"/>
            <a:ext cx="10200122" cy="136573"/>
          </a:xfrm>
        </p:spPr>
        <p:txBody>
          <a:bodyPr/>
          <a:lstStyle/>
          <a:p>
            <a:r>
              <a:rPr lang="fi-FI" dirty="0"/>
              <a:t>Ryhti 2020-2024</a:t>
            </a:r>
          </a:p>
        </p:txBody>
      </p:sp>
      <p:sp>
        <p:nvSpPr>
          <p:cNvPr id="4" name="Päivämäärän paikkamerkki 3">
            <a:extLst>
              <a:ext uri="{FF2B5EF4-FFF2-40B4-BE49-F238E27FC236}">
                <a16:creationId xmlns:a16="http://schemas.microsoft.com/office/drawing/2014/main" id="{F9BC621B-A671-E449-A104-712838F1F409}"/>
              </a:ext>
            </a:extLst>
          </p:cNvPr>
          <p:cNvSpPr>
            <a:spLocks noGrp="1"/>
          </p:cNvSpPr>
          <p:nvPr>
            <p:ph type="dt" sz="half" idx="10"/>
          </p:nvPr>
        </p:nvSpPr>
        <p:spPr/>
        <p:txBody>
          <a:bodyPr/>
          <a:lstStyle/>
          <a:p>
            <a:fld id="{3F0C5D76-F752-4F95-BA63-C3B7D9AE33C8}" type="datetime1">
              <a:rPr lang="fi-FI" smtClean="0"/>
              <a:pPr/>
              <a:t>17.5.2023</a:t>
            </a:fld>
            <a:endParaRPr lang="fi-FI" dirty="0"/>
          </a:p>
        </p:txBody>
      </p:sp>
      <p:sp>
        <p:nvSpPr>
          <p:cNvPr id="5" name="Dian numeron paikkamerkki 4">
            <a:extLst>
              <a:ext uri="{FF2B5EF4-FFF2-40B4-BE49-F238E27FC236}">
                <a16:creationId xmlns:a16="http://schemas.microsoft.com/office/drawing/2014/main" id="{2D5ADFB4-2E17-E14B-9A15-91CADE6D6158}"/>
              </a:ext>
            </a:extLst>
          </p:cNvPr>
          <p:cNvSpPr>
            <a:spLocks noGrp="1"/>
          </p:cNvSpPr>
          <p:nvPr>
            <p:ph type="sldNum" sz="quarter" idx="12"/>
          </p:nvPr>
        </p:nvSpPr>
        <p:spPr/>
        <p:txBody>
          <a:bodyPr/>
          <a:lstStyle/>
          <a:p>
            <a:fld id="{91E53C16-2649-4D48-AFD3-9E32AB86C978}" type="slidenum">
              <a:rPr lang="fi-FI" smtClean="0"/>
              <a:pPr/>
              <a:t>15</a:t>
            </a:fld>
            <a:endParaRPr lang="fi-FI" dirty="0"/>
          </a:p>
        </p:txBody>
      </p:sp>
      <p:sp>
        <p:nvSpPr>
          <p:cNvPr id="40" name="bk object 31">
            <a:extLst>
              <a:ext uri="{FF2B5EF4-FFF2-40B4-BE49-F238E27FC236}">
                <a16:creationId xmlns:a16="http://schemas.microsoft.com/office/drawing/2014/main" id="{835B5B16-1247-9348-811C-5B6612B55628}"/>
              </a:ext>
            </a:extLst>
          </p:cNvPr>
          <p:cNvSpPr/>
          <p:nvPr/>
        </p:nvSpPr>
        <p:spPr>
          <a:xfrm>
            <a:off x="3495675" y="6487855"/>
            <a:ext cx="0" cy="0"/>
          </a:xfrm>
          <a:custGeom>
            <a:avLst/>
            <a:gdLst/>
            <a:ahLst/>
            <a:cxnLst/>
            <a:rect l="l" t="t" r="r" b="b"/>
            <a:pathLst>
              <a:path>
                <a:moveTo>
                  <a:pt x="0" y="0"/>
                </a:moveTo>
                <a:lnTo>
                  <a:pt x="0" y="0"/>
                </a:lnTo>
              </a:path>
            </a:pathLst>
          </a:custGeom>
          <a:ln w="31412">
            <a:solidFill>
              <a:srgbClr val="263844"/>
            </a:solidFill>
          </a:ln>
        </p:spPr>
        <p:txBody>
          <a:bodyPr wrap="square" lIns="0" tIns="0" rIns="0" bIns="0" rtlCol="0"/>
          <a:lstStyle/>
          <a:p>
            <a:endParaRPr sz="662"/>
          </a:p>
        </p:txBody>
      </p:sp>
      <p:sp>
        <p:nvSpPr>
          <p:cNvPr id="41" name="bk object 32">
            <a:extLst>
              <a:ext uri="{FF2B5EF4-FFF2-40B4-BE49-F238E27FC236}">
                <a16:creationId xmlns:a16="http://schemas.microsoft.com/office/drawing/2014/main" id="{34D5D543-5B5B-0B48-BF6A-CA51AA418ABB}"/>
              </a:ext>
            </a:extLst>
          </p:cNvPr>
          <p:cNvSpPr/>
          <p:nvPr/>
        </p:nvSpPr>
        <p:spPr>
          <a:xfrm>
            <a:off x="7292974" y="6487855"/>
            <a:ext cx="0" cy="0"/>
          </a:xfrm>
          <a:custGeom>
            <a:avLst/>
            <a:gdLst/>
            <a:ahLst/>
            <a:cxnLst/>
            <a:rect l="l" t="t" r="r" b="b"/>
            <a:pathLst>
              <a:path>
                <a:moveTo>
                  <a:pt x="0" y="0"/>
                </a:moveTo>
                <a:lnTo>
                  <a:pt x="0" y="0"/>
                </a:lnTo>
              </a:path>
            </a:pathLst>
          </a:custGeom>
          <a:ln w="31412">
            <a:solidFill>
              <a:srgbClr val="263844"/>
            </a:solidFill>
          </a:ln>
        </p:spPr>
        <p:txBody>
          <a:bodyPr wrap="square" lIns="0" tIns="0" rIns="0" bIns="0" rtlCol="0"/>
          <a:lstStyle/>
          <a:p>
            <a:endParaRPr sz="662"/>
          </a:p>
        </p:txBody>
      </p:sp>
      <p:sp>
        <p:nvSpPr>
          <p:cNvPr id="44" name="object 2">
            <a:extLst>
              <a:ext uri="{FF2B5EF4-FFF2-40B4-BE49-F238E27FC236}">
                <a16:creationId xmlns:a16="http://schemas.microsoft.com/office/drawing/2014/main" id="{70E80211-0AC4-8240-959D-72BDBBAE9C01}"/>
              </a:ext>
            </a:extLst>
          </p:cNvPr>
          <p:cNvSpPr txBox="1"/>
          <p:nvPr/>
        </p:nvSpPr>
        <p:spPr>
          <a:xfrm>
            <a:off x="1075292" y="819421"/>
            <a:ext cx="3092039" cy="2232000"/>
          </a:xfrm>
          <a:prstGeom prst="rect">
            <a:avLst/>
          </a:prstGeom>
          <a:noFill/>
          <a:ln w="6350">
            <a:solidFill>
              <a:srgbClr val="263844"/>
            </a:solidFill>
            <a:prstDash val="dash"/>
          </a:ln>
        </p:spPr>
        <p:txBody>
          <a:bodyPr vert="horz" wrap="square" lIns="0" tIns="0" rIns="0" bIns="0" rtlCol="0">
            <a:spAutoFit/>
          </a:bodyPr>
          <a:lstStyle/>
          <a:p>
            <a:pPr marL="182520" algn="ctr"/>
            <a:endParaRPr lang="fi-FI" sz="800" b="1" spc="-6" dirty="0">
              <a:solidFill>
                <a:srgbClr val="263844"/>
              </a:solidFill>
              <a:latin typeface="Arial"/>
              <a:cs typeface="Arial"/>
            </a:endParaRPr>
          </a:p>
          <a:p>
            <a:pPr marL="182520" algn="ctr"/>
            <a:r>
              <a:rPr sz="1304" b="1" spc="-6" dirty="0">
                <a:solidFill>
                  <a:srgbClr val="263844"/>
                </a:solidFill>
                <a:latin typeface="Arial"/>
                <a:cs typeface="Arial"/>
              </a:rPr>
              <a:t>2020</a:t>
            </a:r>
            <a:endParaRPr sz="1304" dirty="0">
              <a:latin typeface="Arial"/>
              <a:cs typeface="Arial"/>
            </a:endParaRPr>
          </a:p>
          <a:p>
            <a:pPr marL="163470" marR="800933" indent="-89335">
              <a:spcBef>
                <a:spcPts val="722"/>
              </a:spcBef>
              <a:buChar char="•"/>
              <a:tabLst>
                <a:tab pos="271855" algn="l"/>
              </a:tabLst>
            </a:pPr>
            <a:r>
              <a:rPr lang="fi-FI" sz="1200" spc="3" dirty="0">
                <a:solidFill>
                  <a:srgbClr val="263844"/>
                </a:solidFill>
                <a:latin typeface="Arial"/>
                <a:cs typeface="Arial"/>
              </a:rPr>
              <a:t>Ohjausryhmä  </a:t>
            </a:r>
            <a:r>
              <a:rPr lang="fi-FI" sz="1200" spc="6" dirty="0">
                <a:solidFill>
                  <a:srgbClr val="263844"/>
                </a:solidFill>
                <a:latin typeface="Arial"/>
                <a:cs typeface="Arial"/>
              </a:rPr>
              <a:t>kootaan, sidosryhmä-infot</a:t>
            </a:r>
            <a:r>
              <a:rPr lang="fi-FI" sz="1200" spc="-3" dirty="0">
                <a:solidFill>
                  <a:srgbClr val="263844"/>
                </a:solidFill>
                <a:latin typeface="Arial"/>
                <a:cs typeface="Arial"/>
              </a:rPr>
              <a:t> </a:t>
            </a:r>
            <a:r>
              <a:rPr lang="fi-FI" sz="1200" spc="6" dirty="0">
                <a:solidFill>
                  <a:srgbClr val="263844"/>
                </a:solidFill>
                <a:latin typeface="Arial"/>
                <a:cs typeface="Arial"/>
              </a:rPr>
              <a:t>käynnistyvät</a:t>
            </a:r>
            <a:endParaRPr lang="fi-FI" sz="1200" dirty="0">
              <a:latin typeface="Arial"/>
              <a:cs typeface="Arial"/>
            </a:endParaRPr>
          </a:p>
          <a:p>
            <a:pPr marL="163470" indent="-89335">
              <a:spcBef>
                <a:spcPts val="485"/>
              </a:spcBef>
              <a:buChar char="•"/>
              <a:tabLst>
                <a:tab pos="271855" algn="l"/>
              </a:tabLst>
            </a:pPr>
            <a:r>
              <a:rPr lang="fi-FI" sz="1200" spc="6" dirty="0" err="1">
                <a:solidFill>
                  <a:srgbClr val="263844"/>
                </a:solidFill>
                <a:latin typeface="Arial"/>
                <a:cs typeface="Arial"/>
              </a:rPr>
              <a:t>Yhteentoimivuustyö</a:t>
            </a:r>
            <a:r>
              <a:rPr lang="fi-FI" sz="1200" dirty="0">
                <a:solidFill>
                  <a:srgbClr val="263844"/>
                </a:solidFill>
                <a:latin typeface="Arial"/>
                <a:cs typeface="Arial"/>
              </a:rPr>
              <a:t> </a:t>
            </a:r>
            <a:r>
              <a:rPr lang="fi-FI" sz="1200" spc="6" dirty="0">
                <a:solidFill>
                  <a:srgbClr val="263844"/>
                </a:solidFill>
                <a:latin typeface="Arial"/>
                <a:cs typeface="Arial"/>
              </a:rPr>
              <a:t>käynnistyy</a:t>
            </a:r>
            <a:endParaRPr lang="fi-FI" sz="1200" dirty="0">
              <a:latin typeface="Arial"/>
              <a:cs typeface="Arial"/>
            </a:endParaRPr>
          </a:p>
          <a:p>
            <a:pPr marL="163470" indent="-89335">
              <a:spcBef>
                <a:spcPts val="488"/>
              </a:spcBef>
              <a:buChar char="•"/>
              <a:tabLst>
                <a:tab pos="271855" algn="l"/>
              </a:tabLst>
            </a:pPr>
            <a:r>
              <a:rPr lang="fi-FI" sz="1200" spc="-9" dirty="0">
                <a:solidFill>
                  <a:srgbClr val="263844"/>
                </a:solidFill>
                <a:latin typeface="Arial"/>
                <a:cs typeface="Arial"/>
              </a:rPr>
              <a:t>Tahtotilan </a:t>
            </a:r>
            <a:r>
              <a:rPr lang="fi-FI" sz="1200" spc="6" dirty="0">
                <a:solidFill>
                  <a:srgbClr val="263844"/>
                </a:solidFill>
                <a:latin typeface="Arial"/>
                <a:cs typeface="Arial"/>
              </a:rPr>
              <a:t>rakentaminen </a:t>
            </a:r>
            <a:r>
              <a:rPr lang="fi-FI" sz="1200" spc="3" dirty="0">
                <a:solidFill>
                  <a:srgbClr val="263844"/>
                </a:solidFill>
                <a:latin typeface="Arial"/>
                <a:cs typeface="Arial"/>
              </a:rPr>
              <a:t>alan </a:t>
            </a:r>
            <a:r>
              <a:rPr lang="fi-FI" sz="1200" spc="6" dirty="0">
                <a:solidFill>
                  <a:srgbClr val="263844"/>
                </a:solidFill>
                <a:latin typeface="Arial"/>
                <a:cs typeface="Arial"/>
              </a:rPr>
              <a:t>kanssa</a:t>
            </a:r>
            <a:r>
              <a:rPr lang="fi-FI" sz="1200" spc="15" dirty="0">
                <a:solidFill>
                  <a:srgbClr val="263844"/>
                </a:solidFill>
                <a:latin typeface="Arial"/>
                <a:cs typeface="Arial"/>
              </a:rPr>
              <a:t> </a:t>
            </a:r>
            <a:r>
              <a:rPr lang="fi-FI" sz="1200" spc="6" dirty="0">
                <a:solidFill>
                  <a:srgbClr val="263844"/>
                </a:solidFill>
                <a:latin typeface="Arial"/>
                <a:cs typeface="Arial"/>
              </a:rPr>
              <a:t>käynnistyy</a:t>
            </a:r>
            <a:endParaRPr lang="fi-FI" sz="1200" dirty="0">
              <a:latin typeface="Arial"/>
              <a:cs typeface="Arial"/>
            </a:endParaRPr>
          </a:p>
          <a:p>
            <a:pPr marL="163470" indent="-89335">
              <a:spcBef>
                <a:spcPts val="488"/>
              </a:spcBef>
              <a:buChar char="•"/>
              <a:tabLst>
                <a:tab pos="271855" algn="l"/>
              </a:tabLst>
            </a:pPr>
            <a:r>
              <a:rPr lang="fi-FI" sz="1200" spc="3" dirty="0">
                <a:solidFill>
                  <a:srgbClr val="263844"/>
                </a:solidFill>
                <a:latin typeface="Arial"/>
                <a:cs typeface="Arial"/>
              </a:rPr>
              <a:t>Lainsäädäntöryhmä aloittaa </a:t>
            </a:r>
            <a:r>
              <a:rPr lang="fi-FI" sz="1200" spc="6" dirty="0">
                <a:solidFill>
                  <a:srgbClr val="263844"/>
                </a:solidFill>
                <a:latin typeface="Arial"/>
                <a:cs typeface="Arial"/>
              </a:rPr>
              <a:t>työnsä</a:t>
            </a:r>
            <a:endParaRPr lang="fi-FI" sz="1200" dirty="0">
              <a:latin typeface="Arial"/>
              <a:cs typeface="Arial"/>
            </a:endParaRPr>
          </a:p>
          <a:p>
            <a:pPr marL="163470" indent="-89335">
              <a:spcBef>
                <a:spcPts val="485"/>
              </a:spcBef>
              <a:spcAft>
                <a:spcPts val="600"/>
              </a:spcAft>
              <a:buChar char="•"/>
              <a:tabLst>
                <a:tab pos="271855" algn="l"/>
              </a:tabLst>
            </a:pPr>
            <a:r>
              <a:rPr lang="fi-FI" sz="1200" spc="6" dirty="0">
                <a:solidFill>
                  <a:srgbClr val="263844"/>
                </a:solidFill>
                <a:latin typeface="Arial"/>
                <a:cs typeface="Arial"/>
              </a:rPr>
              <a:t>Päätetään tietojärjestelmän</a:t>
            </a:r>
            <a:r>
              <a:rPr lang="fi-FI" sz="1200" spc="3" dirty="0">
                <a:solidFill>
                  <a:srgbClr val="263844"/>
                </a:solidFill>
                <a:latin typeface="Arial"/>
                <a:cs typeface="Arial"/>
              </a:rPr>
              <a:t> </a:t>
            </a:r>
            <a:r>
              <a:rPr lang="fi-FI" sz="1200" spc="6" dirty="0">
                <a:solidFill>
                  <a:srgbClr val="263844"/>
                </a:solidFill>
                <a:latin typeface="Arial"/>
                <a:cs typeface="Arial"/>
              </a:rPr>
              <a:t>vastuuviranomaisesta</a:t>
            </a:r>
          </a:p>
        </p:txBody>
      </p:sp>
      <p:sp>
        <p:nvSpPr>
          <p:cNvPr id="45" name="object 3">
            <a:extLst>
              <a:ext uri="{FF2B5EF4-FFF2-40B4-BE49-F238E27FC236}">
                <a16:creationId xmlns:a16="http://schemas.microsoft.com/office/drawing/2014/main" id="{8A83ABFD-0962-3546-9898-8AFA9E29F57B}"/>
              </a:ext>
            </a:extLst>
          </p:cNvPr>
          <p:cNvSpPr txBox="1"/>
          <p:nvPr/>
        </p:nvSpPr>
        <p:spPr>
          <a:xfrm>
            <a:off x="6127108" y="4107277"/>
            <a:ext cx="3693225" cy="2170800"/>
          </a:xfrm>
          <a:prstGeom prst="rect">
            <a:avLst/>
          </a:prstGeom>
          <a:noFill/>
          <a:ln w="6350">
            <a:solidFill>
              <a:srgbClr val="263844"/>
            </a:solidFill>
            <a:prstDash val="dash"/>
          </a:ln>
        </p:spPr>
        <p:txBody>
          <a:bodyPr vert="horz" wrap="square" lIns="0" tIns="385" rIns="0" bIns="0" rtlCol="0">
            <a:spAutoFit/>
          </a:bodyPr>
          <a:lstStyle/>
          <a:p>
            <a:pPr>
              <a:spcBef>
                <a:spcPts val="3"/>
              </a:spcBef>
            </a:pPr>
            <a:endParaRPr sz="800" dirty="0">
              <a:cs typeface="Times New Roman"/>
            </a:endParaRPr>
          </a:p>
          <a:p>
            <a:pPr marL="196768" algn="ctr"/>
            <a:r>
              <a:rPr sz="1304" b="1" spc="-6" dirty="0">
                <a:solidFill>
                  <a:srgbClr val="263844"/>
                </a:solidFill>
                <a:latin typeface="Arial"/>
                <a:cs typeface="Arial"/>
              </a:rPr>
              <a:t>2023</a:t>
            </a:r>
            <a:endParaRPr lang="en-GB" sz="1304" b="1" spc="-6" dirty="0">
              <a:solidFill>
                <a:srgbClr val="263844"/>
              </a:solidFill>
              <a:latin typeface="Arial"/>
              <a:cs typeface="Arial"/>
            </a:endParaRPr>
          </a:p>
          <a:p>
            <a:pPr marL="162000" indent="-89335">
              <a:spcBef>
                <a:spcPts val="816"/>
              </a:spcBef>
              <a:buChar char="•"/>
              <a:tabLst>
                <a:tab pos="286103" algn="l"/>
              </a:tabLst>
            </a:pPr>
            <a:r>
              <a:rPr lang="fi-FI" sz="1200" spc="3" dirty="0">
                <a:solidFill>
                  <a:srgbClr val="263844"/>
                </a:solidFill>
                <a:latin typeface="Arial"/>
                <a:cs typeface="Arial"/>
              </a:rPr>
              <a:t>Tietovirtoja testataan kuntien kanssa</a:t>
            </a:r>
          </a:p>
          <a:p>
            <a:pPr marL="162000" indent="-89335">
              <a:spcBef>
                <a:spcPts val="816"/>
              </a:spcBef>
              <a:buChar char="•"/>
              <a:tabLst>
                <a:tab pos="286103" algn="l"/>
              </a:tabLst>
            </a:pPr>
            <a:r>
              <a:rPr lang="fi-FI" sz="1200" spc="3" dirty="0">
                <a:solidFill>
                  <a:srgbClr val="263844"/>
                </a:solidFill>
                <a:latin typeface="Arial"/>
                <a:cs typeface="Arial"/>
              </a:rPr>
              <a:t>Uusien toimintatapojen ohjeet ja koulutukset</a:t>
            </a:r>
          </a:p>
          <a:p>
            <a:pPr marL="162000" indent="-89335">
              <a:spcBef>
                <a:spcPts val="816"/>
              </a:spcBef>
              <a:buChar char="•"/>
              <a:tabLst>
                <a:tab pos="286103" algn="l"/>
              </a:tabLst>
            </a:pPr>
            <a:r>
              <a:rPr lang="fi-FI" sz="1200" spc="3" dirty="0">
                <a:solidFill>
                  <a:srgbClr val="263844"/>
                </a:solidFill>
                <a:latin typeface="Arial"/>
                <a:cs typeface="Arial"/>
              </a:rPr>
              <a:t>Rakennetaan valmius vastaanottaa kaava-, rakentamislupatietoja ja rakentamisen rajoitusten tietoja</a:t>
            </a:r>
          </a:p>
          <a:p>
            <a:pPr marL="162000" indent="-89335">
              <a:spcBef>
                <a:spcPts val="816"/>
              </a:spcBef>
              <a:buChar char="•"/>
              <a:tabLst>
                <a:tab pos="286103" algn="l"/>
              </a:tabLst>
            </a:pPr>
            <a:r>
              <a:rPr lang="fi-FI" sz="1200" spc="3" dirty="0">
                <a:solidFill>
                  <a:srgbClr val="263844"/>
                </a:solidFill>
                <a:latin typeface="Arial"/>
                <a:cs typeface="Arial"/>
              </a:rPr>
              <a:t>Rakennetun ympäristön tietokomponenttikirjaston </a:t>
            </a:r>
            <a:r>
              <a:rPr lang="fi-FI" sz="1200" spc="3" dirty="0" err="1">
                <a:solidFill>
                  <a:srgbClr val="263844"/>
                </a:solidFill>
                <a:latin typeface="Arial"/>
                <a:cs typeface="Arial"/>
              </a:rPr>
              <a:t>yhteentoimivat</a:t>
            </a:r>
            <a:r>
              <a:rPr lang="fi-FI" sz="1200" spc="3" dirty="0">
                <a:solidFill>
                  <a:srgbClr val="263844"/>
                </a:solidFill>
                <a:latin typeface="Arial"/>
                <a:cs typeface="Arial"/>
              </a:rPr>
              <a:t> määritykset hyödynnettävissä</a:t>
            </a:r>
            <a:endParaRPr lang="en-GB" sz="1152" spc="9" dirty="0">
              <a:solidFill>
                <a:srgbClr val="263844"/>
              </a:solidFill>
              <a:cs typeface="Arial"/>
            </a:endParaRPr>
          </a:p>
        </p:txBody>
      </p:sp>
      <p:sp>
        <p:nvSpPr>
          <p:cNvPr id="46" name="object 4">
            <a:extLst>
              <a:ext uri="{FF2B5EF4-FFF2-40B4-BE49-F238E27FC236}">
                <a16:creationId xmlns:a16="http://schemas.microsoft.com/office/drawing/2014/main" id="{FEB4E9D8-B227-8541-B589-F7BDAD8782A6}"/>
              </a:ext>
            </a:extLst>
          </p:cNvPr>
          <p:cNvSpPr txBox="1"/>
          <p:nvPr/>
        </p:nvSpPr>
        <p:spPr>
          <a:xfrm>
            <a:off x="2829788" y="4107647"/>
            <a:ext cx="3015423" cy="2170572"/>
          </a:xfrm>
          <a:prstGeom prst="rect">
            <a:avLst/>
          </a:prstGeom>
          <a:noFill/>
          <a:ln w="6350">
            <a:solidFill>
              <a:schemeClr val="tx1"/>
            </a:solidFill>
            <a:prstDash val="dash"/>
          </a:ln>
        </p:spPr>
        <p:txBody>
          <a:bodyPr vert="horz" wrap="square" lIns="0" tIns="3851" rIns="0" bIns="0" rtlCol="0">
            <a:spAutoFit/>
          </a:bodyPr>
          <a:lstStyle/>
          <a:p>
            <a:pPr>
              <a:spcBef>
                <a:spcPts val="30"/>
              </a:spcBef>
            </a:pPr>
            <a:endParaRPr sz="800" dirty="0">
              <a:cs typeface="Times New Roman"/>
            </a:endParaRPr>
          </a:p>
          <a:p>
            <a:pPr marL="196768" algn="ctr"/>
            <a:r>
              <a:rPr sz="1304" b="1" spc="-6" dirty="0">
                <a:solidFill>
                  <a:srgbClr val="263844"/>
                </a:solidFill>
                <a:latin typeface="Arial"/>
                <a:cs typeface="Arial"/>
              </a:rPr>
              <a:t>2021</a:t>
            </a:r>
            <a:endParaRPr lang="en-GB" sz="1304" dirty="0">
              <a:latin typeface="Arial"/>
              <a:cs typeface="Arial"/>
            </a:endParaRPr>
          </a:p>
          <a:p>
            <a:pPr marL="162000" indent="-89335">
              <a:spcBef>
                <a:spcPts val="819"/>
              </a:spcBef>
              <a:buChar char="•"/>
              <a:tabLst>
                <a:tab pos="286103" algn="l"/>
              </a:tabLst>
            </a:pPr>
            <a:r>
              <a:rPr lang="fi-FI" sz="1200" spc="3" dirty="0">
                <a:solidFill>
                  <a:srgbClr val="263844"/>
                </a:solidFill>
                <a:latin typeface="Arial"/>
                <a:cs typeface="Arial"/>
              </a:rPr>
              <a:t>Tietomalleja tehdään kuntien ja eri sidosryhmien kanssa</a:t>
            </a:r>
          </a:p>
          <a:p>
            <a:pPr marL="162000" indent="-89335">
              <a:spcBef>
                <a:spcPts val="488"/>
              </a:spcBef>
              <a:buChar char="•"/>
              <a:tabLst>
                <a:tab pos="286103" algn="l"/>
              </a:tabLst>
            </a:pPr>
            <a:r>
              <a:rPr lang="fi-FI" sz="1200" spc="3" dirty="0">
                <a:solidFill>
                  <a:srgbClr val="263844"/>
                </a:solidFill>
                <a:latin typeface="Arial"/>
                <a:cs typeface="Arial"/>
              </a:rPr>
              <a:t>Tietojärjestelmän ylläpitokustannukset tiedetään</a:t>
            </a:r>
          </a:p>
          <a:p>
            <a:pPr marL="162000" marR="710058" indent="-89335">
              <a:lnSpc>
                <a:spcPct val="107100"/>
              </a:lnSpc>
              <a:spcBef>
                <a:spcPts val="388"/>
              </a:spcBef>
              <a:buChar char="•"/>
              <a:tabLst>
                <a:tab pos="286103" algn="l"/>
              </a:tabLst>
            </a:pPr>
            <a:r>
              <a:rPr lang="fi-FI" sz="1200" spc="3" dirty="0">
                <a:solidFill>
                  <a:srgbClr val="263844"/>
                </a:solidFill>
                <a:latin typeface="Arial"/>
                <a:cs typeface="Arial"/>
              </a:rPr>
              <a:t>Tietojärjestelmän määrittelytyö valmistuu</a:t>
            </a:r>
          </a:p>
          <a:p>
            <a:pPr marL="162000" marR="710058" indent="-89335">
              <a:lnSpc>
                <a:spcPct val="107100"/>
              </a:lnSpc>
              <a:spcBef>
                <a:spcPts val="388"/>
              </a:spcBef>
              <a:buChar char="•"/>
              <a:tabLst>
                <a:tab pos="286103" algn="l"/>
              </a:tabLst>
            </a:pPr>
            <a:r>
              <a:rPr lang="fi-FI" sz="1200" spc="3" dirty="0">
                <a:solidFill>
                  <a:srgbClr val="263844"/>
                </a:solidFill>
                <a:latin typeface="Arial"/>
                <a:cs typeface="Arial"/>
              </a:rPr>
              <a:t>Tietojärjestelmän ensimmäisen vaiheen sisällöstä päätös</a:t>
            </a:r>
          </a:p>
        </p:txBody>
      </p:sp>
      <p:sp>
        <p:nvSpPr>
          <p:cNvPr id="47" name="object 5">
            <a:extLst>
              <a:ext uri="{FF2B5EF4-FFF2-40B4-BE49-F238E27FC236}">
                <a16:creationId xmlns:a16="http://schemas.microsoft.com/office/drawing/2014/main" id="{ADE2C181-01CC-AD4C-83E0-E9BFE07F254B}"/>
              </a:ext>
            </a:extLst>
          </p:cNvPr>
          <p:cNvSpPr txBox="1"/>
          <p:nvPr/>
        </p:nvSpPr>
        <p:spPr>
          <a:xfrm>
            <a:off x="4471042" y="819422"/>
            <a:ext cx="3092042" cy="2247799"/>
          </a:xfrm>
          <a:prstGeom prst="rect">
            <a:avLst/>
          </a:prstGeom>
          <a:noFill/>
          <a:ln w="6350">
            <a:solidFill>
              <a:srgbClr val="263844"/>
            </a:solidFill>
            <a:prstDash val="dash"/>
          </a:ln>
        </p:spPr>
        <p:txBody>
          <a:bodyPr vert="horz" wrap="square" lIns="0" tIns="385" rIns="0" bIns="0" rtlCol="0">
            <a:spAutoFit/>
          </a:bodyPr>
          <a:lstStyle/>
          <a:p>
            <a:pPr marL="250676" algn="ctr">
              <a:spcBef>
                <a:spcPts val="3"/>
              </a:spcBef>
            </a:pPr>
            <a:endParaRPr lang="fi-FI" sz="800" b="1" spc="-6" dirty="0">
              <a:solidFill>
                <a:srgbClr val="263844"/>
              </a:solidFill>
              <a:latin typeface="Arial"/>
              <a:cs typeface="Arial"/>
            </a:endParaRPr>
          </a:p>
          <a:p>
            <a:pPr marL="250676" algn="ctr">
              <a:spcAft>
                <a:spcPts val="600"/>
              </a:spcAft>
            </a:pPr>
            <a:r>
              <a:rPr sz="1304" b="1" spc="-6" dirty="0">
                <a:solidFill>
                  <a:srgbClr val="263844"/>
                </a:solidFill>
                <a:latin typeface="Arial"/>
                <a:cs typeface="Arial"/>
              </a:rPr>
              <a:t>2022</a:t>
            </a:r>
            <a:endParaRPr lang="fi-FI" sz="1304" b="1" spc="-6" dirty="0">
              <a:solidFill>
                <a:srgbClr val="263844"/>
              </a:solidFill>
              <a:latin typeface="Arial"/>
              <a:cs typeface="Arial"/>
            </a:endParaRPr>
          </a:p>
          <a:p>
            <a:pPr marL="163470" lvl="0" indent="-89335">
              <a:buFontTx/>
              <a:buChar char="•"/>
              <a:tabLst>
                <a:tab pos="271855" algn="l"/>
              </a:tabLst>
            </a:pPr>
            <a:r>
              <a:rPr lang="fi-FI" sz="1200" spc="3" dirty="0">
                <a:solidFill>
                  <a:srgbClr val="263844"/>
                </a:solidFill>
                <a:latin typeface="Arial"/>
                <a:cs typeface="Arial"/>
              </a:rPr>
              <a:t>Järjestelmän ensimmäisen vaiheen toteuttaja valitaan</a:t>
            </a:r>
          </a:p>
          <a:p>
            <a:pPr marL="163470" lvl="0" indent="-89335">
              <a:lnSpc>
                <a:spcPct val="150000"/>
              </a:lnSpc>
              <a:buFontTx/>
              <a:buChar char="•"/>
              <a:tabLst>
                <a:tab pos="271855" algn="l"/>
              </a:tabLst>
            </a:pPr>
            <a:r>
              <a:rPr lang="fi-FI" sz="1200" spc="6" dirty="0">
                <a:solidFill>
                  <a:srgbClr val="263844"/>
                </a:solidFill>
                <a:cs typeface="Arial"/>
              </a:rPr>
              <a:t>Tekninen toteutus alkaa</a:t>
            </a:r>
          </a:p>
          <a:p>
            <a:pPr marL="163470" lvl="0" indent="-89335">
              <a:buFontTx/>
              <a:buChar char="•"/>
              <a:tabLst>
                <a:tab pos="271855" algn="l"/>
              </a:tabLst>
            </a:pPr>
            <a:r>
              <a:rPr lang="fi-FI" sz="1200" spc="3" dirty="0">
                <a:solidFill>
                  <a:srgbClr val="263844"/>
                </a:solidFill>
                <a:latin typeface="Arial"/>
                <a:cs typeface="Arial"/>
              </a:rPr>
              <a:t>Kaavojen ja rakentamislupien tietomallit otettavissa käyttöön</a:t>
            </a:r>
          </a:p>
          <a:p>
            <a:pPr marL="163470" lvl="0" indent="-89335">
              <a:lnSpc>
                <a:spcPct val="150000"/>
              </a:lnSpc>
              <a:buFontTx/>
              <a:buChar char="•"/>
              <a:tabLst>
                <a:tab pos="271855" algn="l"/>
              </a:tabLst>
            </a:pPr>
            <a:r>
              <a:rPr lang="fi-FI" sz="1200" spc="6" dirty="0">
                <a:solidFill>
                  <a:srgbClr val="263844"/>
                </a:solidFill>
                <a:cs typeface="Arial"/>
              </a:rPr>
              <a:t>Voimassa olevien kaavojen siirtäminen tietojärjestelmään aloitetaan pilotilla</a:t>
            </a:r>
          </a:p>
          <a:p>
            <a:pPr marL="163470" lvl="0" indent="-89335">
              <a:lnSpc>
                <a:spcPct val="150000"/>
              </a:lnSpc>
              <a:buFontTx/>
              <a:buChar char="•"/>
              <a:tabLst>
                <a:tab pos="271855" algn="l"/>
              </a:tabLst>
            </a:pPr>
            <a:r>
              <a:rPr lang="fi-FI" sz="1200" spc="6" dirty="0">
                <a:solidFill>
                  <a:srgbClr val="263844"/>
                </a:solidFill>
                <a:cs typeface="Arial"/>
              </a:rPr>
              <a:t>Kuntien muutostuki käynnistyy</a:t>
            </a:r>
          </a:p>
        </p:txBody>
      </p:sp>
      <p:cxnSp>
        <p:nvCxnSpPr>
          <p:cNvPr id="50" name="Suora yhdysviiva 49">
            <a:extLst>
              <a:ext uri="{FF2B5EF4-FFF2-40B4-BE49-F238E27FC236}">
                <a16:creationId xmlns:a16="http://schemas.microsoft.com/office/drawing/2014/main" id="{775F8EED-BA78-8D44-9C69-011863A94F7C}"/>
              </a:ext>
            </a:extLst>
          </p:cNvPr>
          <p:cNvCxnSpPr>
            <a:cxnSpLocks/>
          </p:cNvCxnSpPr>
          <p:nvPr/>
        </p:nvCxnSpPr>
        <p:spPr>
          <a:xfrm>
            <a:off x="1075293" y="3100482"/>
            <a:ext cx="0" cy="45256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object 5">
            <a:extLst>
              <a:ext uri="{FF2B5EF4-FFF2-40B4-BE49-F238E27FC236}">
                <a16:creationId xmlns:a16="http://schemas.microsoft.com/office/drawing/2014/main" id="{D195549E-F1FD-1C4F-A6CD-1B9E8B483F1C}"/>
              </a:ext>
            </a:extLst>
          </p:cNvPr>
          <p:cNvSpPr txBox="1"/>
          <p:nvPr/>
        </p:nvSpPr>
        <p:spPr>
          <a:xfrm>
            <a:off x="7784043" y="819173"/>
            <a:ext cx="3017354" cy="2238309"/>
          </a:xfrm>
          <a:prstGeom prst="rect">
            <a:avLst/>
          </a:prstGeom>
          <a:noFill/>
          <a:ln w="6350">
            <a:solidFill>
              <a:srgbClr val="263844"/>
            </a:solidFill>
            <a:prstDash val="dash"/>
          </a:ln>
        </p:spPr>
        <p:txBody>
          <a:bodyPr vert="horz" wrap="square" lIns="0" tIns="385" rIns="0" bIns="0" rtlCol="0" anchor="t">
            <a:spAutoFit/>
          </a:bodyPr>
          <a:lstStyle/>
          <a:p>
            <a:pPr marL="250676" algn="ctr">
              <a:spcBef>
                <a:spcPts val="3"/>
              </a:spcBef>
            </a:pPr>
            <a:endParaRPr lang="fi-FI" sz="800" b="1" spc="-6" dirty="0">
              <a:solidFill>
                <a:srgbClr val="263844"/>
              </a:solidFill>
              <a:latin typeface="Arial"/>
              <a:cs typeface="Arial"/>
            </a:endParaRPr>
          </a:p>
          <a:p>
            <a:pPr marL="250676" algn="ctr">
              <a:spcBef>
                <a:spcPts val="3"/>
              </a:spcBef>
            </a:pPr>
            <a:r>
              <a:rPr sz="1304" b="1" spc="-6" dirty="0">
                <a:solidFill>
                  <a:srgbClr val="263844"/>
                </a:solidFill>
                <a:latin typeface="Arial"/>
                <a:cs typeface="Arial"/>
              </a:rPr>
              <a:t>202</a:t>
            </a:r>
            <a:r>
              <a:rPr lang="fi-FI" sz="1304" b="1" spc="-6" dirty="0">
                <a:solidFill>
                  <a:srgbClr val="263844"/>
                </a:solidFill>
                <a:latin typeface="Arial"/>
                <a:cs typeface="Arial"/>
              </a:rPr>
              <a:t>4</a:t>
            </a:r>
            <a:endParaRPr sz="1304" b="1" spc="-6" dirty="0">
              <a:solidFill>
                <a:srgbClr val="263844"/>
              </a:solidFill>
              <a:latin typeface="Arial"/>
              <a:cs typeface="Arial"/>
            </a:endParaRPr>
          </a:p>
          <a:p>
            <a:pPr marL="161925" marR="282575" indent="-88900">
              <a:lnSpc>
                <a:spcPct val="107100"/>
              </a:lnSpc>
              <a:spcBef>
                <a:spcPts val="719"/>
              </a:spcBef>
              <a:buChar char="•"/>
              <a:tabLst>
                <a:tab pos="340012" algn="l"/>
              </a:tabLst>
            </a:pPr>
            <a:r>
              <a:rPr lang="fi-FI" sz="1200" spc="6" dirty="0">
                <a:solidFill>
                  <a:srgbClr val="263844"/>
                </a:solidFill>
                <a:cs typeface="Arial"/>
              </a:rPr>
              <a:t>Ryhtiä koskeva laki astuu voimaan</a:t>
            </a:r>
          </a:p>
          <a:p>
            <a:pPr marL="162000" marR="282637" indent="-89335">
              <a:lnSpc>
                <a:spcPct val="107100"/>
              </a:lnSpc>
              <a:spcBef>
                <a:spcPts val="719"/>
              </a:spcBef>
              <a:buChar char="•"/>
              <a:tabLst>
                <a:tab pos="340012" algn="l"/>
              </a:tabLst>
            </a:pPr>
            <a:r>
              <a:rPr lang="fi-FI" sz="1200" spc="6" dirty="0">
                <a:solidFill>
                  <a:srgbClr val="263844"/>
                </a:solidFill>
                <a:cs typeface="Arial"/>
              </a:rPr>
              <a:t>Valmius vastaanottaa ja välittää rakennus-, kaava- ja rakentamisen rajoitusten tietoja</a:t>
            </a:r>
          </a:p>
          <a:p>
            <a:pPr marL="162000" marR="282637" indent="-89335">
              <a:lnSpc>
                <a:spcPct val="107100"/>
              </a:lnSpc>
              <a:spcBef>
                <a:spcPts val="719"/>
              </a:spcBef>
              <a:buChar char="•"/>
              <a:tabLst>
                <a:tab pos="340012" algn="l"/>
              </a:tabLst>
            </a:pPr>
            <a:r>
              <a:rPr lang="fi-FI" sz="1200" spc="6" dirty="0">
                <a:solidFill>
                  <a:srgbClr val="263844"/>
                </a:solidFill>
                <a:cs typeface="Arial"/>
              </a:rPr>
              <a:t>Valmius vastaanottaa ja välittää uusia rakennusjärjestystietoja</a:t>
            </a:r>
          </a:p>
          <a:p>
            <a:pPr marL="162000" marR="282637" indent="-89335">
              <a:spcBef>
                <a:spcPts val="719"/>
              </a:spcBef>
              <a:buChar char="•"/>
              <a:tabLst>
                <a:tab pos="340012" algn="l"/>
              </a:tabLst>
            </a:pPr>
            <a:r>
              <a:rPr lang="fi-FI" sz="1200" spc="6" dirty="0">
                <a:solidFill>
                  <a:srgbClr val="263844"/>
                </a:solidFill>
                <a:cs typeface="Arial"/>
              </a:rPr>
              <a:t>Ylläpito, asiakastukipalvelut ja jatkokehitys &gt;</a:t>
            </a:r>
          </a:p>
        </p:txBody>
      </p:sp>
      <p:sp>
        <p:nvSpPr>
          <p:cNvPr id="32" name="bk object 23">
            <a:extLst>
              <a:ext uri="{FF2B5EF4-FFF2-40B4-BE49-F238E27FC236}">
                <a16:creationId xmlns:a16="http://schemas.microsoft.com/office/drawing/2014/main" id="{1D552D83-2F33-ED4F-86A5-781EC4FA7265}"/>
              </a:ext>
            </a:extLst>
          </p:cNvPr>
          <p:cNvSpPr/>
          <p:nvPr/>
        </p:nvSpPr>
        <p:spPr>
          <a:xfrm>
            <a:off x="936084" y="3498431"/>
            <a:ext cx="278421" cy="288028"/>
          </a:xfrm>
          <a:custGeom>
            <a:avLst/>
            <a:gdLst/>
            <a:ahLst/>
            <a:cxnLst/>
            <a:rect l="l" t="t" r="r" b="b"/>
            <a:pathLst>
              <a:path w="459105"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sp>
        <p:nvSpPr>
          <p:cNvPr id="34" name="bk object 25">
            <a:extLst>
              <a:ext uri="{FF2B5EF4-FFF2-40B4-BE49-F238E27FC236}">
                <a16:creationId xmlns:a16="http://schemas.microsoft.com/office/drawing/2014/main" id="{6DCB60F6-3433-4947-BD4A-98F3FDC4CB53}"/>
              </a:ext>
            </a:extLst>
          </p:cNvPr>
          <p:cNvSpPr/>
          <p:nvPr/>
        </p:nvSpPr>
        <p:spPr>
          <a:xfrm>
            <a:off x="7649247" y="3498431"/>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sp>
        <p:nvSpPr>
          <p:cNvPr id="42" name="bk object 33">
            <a:extLst>
              <a:ext uri="{FF2B5EF4-FFF2-40B4-BE49-F238E27FC236}">
                <a16:creationId xmlns:a16="http://schemas.microsoft.com/office/drawing/2014/main" id="{6140FDD5-CD92-6A42-AD05-C42C9253DE63}"/>
              </a:ext>
            </a:extLst>
          </p:cNvPr>
          <p:cNvSpPr/>
          <p:nvPr/>
        </p:nvSpPr>
        <p:spPr>
          <a:xfrm>
            <a:off x="7292974" y="4062326"/>
            <a:ext cx="0" cy="0"/>
          </a:xfrm>
          <a:custGeom>
            <a:avLst/>
            <a:gdLst/>
            <a:ahLst/>
            <a:cxnLst/>
            <a:rect l="l" t="t" r="r" b="b"/>
            <a:pathLst>
              <a:path>
                <a:moveTo>
                  <a:pt x="0" y="0"/>
                </a:moveTo>
                <a:lnTo>
                  <a:pt x="0" y="0"/>
                </a:lnTo>
              </a:path>
            </a:pathLst>
          </a:custGeom>
          <a:ln w="31412">
            <a:solidFill>
              <a:srgbClr val="263844"/>
            </a:solidFill>
          </a:ln>
        </p:spPr>
        <p:txBody>
          <a:bodyPr wrap="square" lIns="0" tIns="0" rIns="0" bIns="0" rtlCol="0"/>
          <a:lstStyle/>
          <a:p>
            <a:endParaRPr sz="662"/>
          </a:p>
        </p:txBody>
      </p:sp>
      <p:sp>
        <p:nvSpPr>
          <p:cNvPr id="43" name="bk object 34">
            <a:extLst>
              <a:ext uri="{FF2B5EF4-FFF2-40B4-BE49-F238E27FC236}">
                <a16:creationId xmlns:a16="http://schemas.microsoft.com/office/drawing/2014/main" id="{491B1421-C39D-C840-B82C-C8137B403881}"/>
              </a:ext>
            </a:extLst>
          </p:cNvPr>
          <p:cNvSpPr/>
          <p:nvPr/>
        </p:nvSpPr>
        <p:spPr>
          <a:xfrm>
            <a:off x="3495675" y="4062326"/>
            <a:ext cx="0" cy="0"/>
          </a:xfrm>
          <a:custGeom>
            <a:avLst/>
            <a:gdLst/>
            <a:ahLst/>
            <a:cxnLst/>
            <a:rect l="l" t="t" r="r" b="b"/>
            <a:pathLst>
              <a:path>
                <a:moveTo>
                  <a:pt x="0" y="0"/>
                </a:moveTo>
                <a:lnTo>
                  <a:pt x="0" y="0"/>
                </a:lnTo>
              </a:path>
            </a:pathLst>
          </a:custGeom>
          <a:ln w="31412">
            <a:solidFill>
              <a:srgbClr val="263844"/>
            </a:solidFill>
          </a:ln>
        </p:spPr>
        <p:txBody>
          <a:bodyPr wrap="square" lIns="0" tIns="0" rIns="0" bIns="0" rtlCol="0"/>
          <a:lstStyle/>
          <a:p>
            <a:endParaRPr sz="662"/>
          </a:p>
        </p:txBody>
      </p:sp>
      <p:cxnSp>
        <p:nvCxnSpPr>
          <p:cNvPr id="51" name="Suora yhdysviiva 50">
            <a:extLst>
              <a:ext uri="{FF2B5EF4-FFF2-40B4-BE49-F238E27FC236}">
                <a16:creationId xmlns:a16="http://schemas.microsoft.com/office/drawing/2014/main" id="{F4BC5A1E-0EC2-D34B-B39D-1EDD2458304F}"/>
              </a:ext>
            </a:extLst>
          </p:cNvPr>
          <p:cNvCxnSpPr>
            <a:cxnSpLocks/>
          </p:cNvCxnSpPr>
          <p:nvPr/>
        </p:nvCxnSpPr>
        <p:spPr>
          <a:xfrm>
            <a:off x="4470273" y="3067221"/>
            <a:ext cx="1" cy="5172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uora yhdysviiva 51">
            <a:extLst>
              <a:ext uri="{FF2B5EF4-FFF2-40B4-BE49-F238E27FC236}">
                <a16:creationId xmlns:a16="http://schemas.microsoft.com/office/drawing/2014/main" id="{9769D671-1C9D-5646-854C-D08F9D4724DE}"/>
              </a:ext>
            </a:extLst>
          </p:cNvPr>
          <p:cNvCxnSpPr>
            <a:cxnSpLocks/>
          </p:cNvCxnSpPr>
          <p:nvPr/>
        </p:nvCxnSpPr>
        <p:spPr>
          <a:xfrm>
            <a:off x="2829788" y="3851609"/>
            <a:ext cx="1" cy="21718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uora yhdysviiva 52">
            <a:extLst>
              <a:ext uri="{FF2B5EF4-FFF2-40B4-BE49-F238E27FC236}">
                <a16:creationId xmlns:a16="http://schemas.microsoft.com/office/drawing/2014/main" id="{15F7DE31-F404-3B41-882E-45D9A8CAEC90}"/>
              </a:ext>
            </a:extLst>
          </p:cNvPr>
          <p:cNvCxnSpPr>
            <a:cxnSpLocks/>
          </p:cNvCxnSpPr>
          <p:nvPr/>
        </p:nvCxnSpPr>
        <p:spPr>
          <a:xfrm>
            <a:off x="6127109" y="3815191"/>
            <a:ext cx="0" cy="2391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bk object 19">
            <a:extLst>
              <a:ext uri="{FF2B5EF4-FFF2-40B4-BE49-F238E27FC236}">
                <a16:creationId xmlns:a16="http://schemas.microsoft.com/office/drawing/2014/main" id="{4F83EB24-4D01-8A48-B971-C32887C834DD}"/>
              </a:ext>
            </a:extLst>
          </p:cNvPr>
          <p:cNvSpPr/>
          <p:nvPr/>
        </p:nvSpPr>
        <p:spPr>
          <a:xfrm>
            <a:off x="2690579" y="3498431"/>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cxnSp>
        <p:nvCxnSpPr>
          <p:cNvPr id="57" name="Suora yhdysviiva 50">
            <a:extLst>
              <a:ext uri="{FF2B5EF4-FFF2-40B4-BE49-F238E27FC236}">
                <a16:creationId xmlns:a16="http://schemas.microsoft.com/office/drawing/2014/main" id="{1A4D568B-BFD6-D240-AEF5-0706F9727E4A}"/>
              </a:ext>
            </a:extLst>
          </p:cNvPr>
          <p:cNvCxnSpPr>
            <a:cxnSpLocks/>
          </p:cNvCxnSpPr>
          <p:nvPr/>
        </p:nvCxnSpPr>
        <p:spPr>
          <a:xfrm>
            <a:off x="7784042" y="3051421"/>
            <a:ext cx="0" cy="471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199732D-D2B1-C74A-8A99-1DC9B5A3D9B5}"/>
              </a:ext>
            </a:extLst>
          </p:cNvPr>
          <p:cNvGrpSpPr/>
          <p:nvPr/>
        </p:nvGrpSpPr>
        <p:grpSpPr>
          <a:xfrm>
            <a:off x="918606" y="3511027"/>
            <a:ext cx="10046737" cy="309079"/>
            <a:chOff x="918606" y="3565891"/>
            <a:chExt cx="10046737" cy="309079"/>
          </a:xfrm>
        </p:grpSpPr>
        <p:sp>
          <p:nvSpPr>
            <p:cNvPr id="26" name="bk object 17">
              <a:extLst>
                <a:ext uri="{FF2B5EF4-FFF2-40B4-BE49-F238E27FC236}">
                  <a16:creationId xmlns:a16="http://schemas.microsoft.com/office/drawing/2014/main" id="{16652F09-04BB-DD49-89A9-B20741EC882E}"/>
                </a:ext>
              </a:extLst>
            </p:cNvPr>
            <p:cNvSpPr/>
            <p:nvPr/>
          </p:nvSpPr>
          <p:spPr>
            <a:xfrm>
              <a:off x="1075291" y="3652925"/>
              <a:ext cx="9726105" cy="126706"/>
            </a:xfrm>
            <a:custGeom>
              <a:avLst/>
              <a:gdLst/>
              <a:ahLst/>
              <a:cxnLst/>
              <a:rect l="l" t="t" r="r" b="b"/>
              <a:pathLst>
                <a:path w="17026255" h="188595">
                  <a:moveTo>
                    <a:pt x="0" y="188475"/>
                  </a:moveTo>
                  <a:lnTo>
                    <a:pt x="17025659" y="188475"/>
                  </a:lnTo>
                  <a:lnTo>
                    <a:pt x="17025659" y="0"/>
                  </a:lnTo>
                  <a:lnTo>
                    <a:pt x="0" y="0"/>
                  </a:lnTo>
                  <a:lnTo>
                    <a:pt x="0" y="188475"/>
                  </a:lnTo>
                  <a:close/>
                </a:path>
              </a:pathLst>
            </a:custGeom>
            <a:solidFill>
              <a:srgbClr val="263844"/>
            </a:solidFill>
          </p:spPr>
          <p:txBody>
            <a:bodyPr wrap="square" lIns="0" tIns="0" rIns="0" bIns="0" rtlCol="0"/>
            <a:lstStyle/>
            <a:p>
              <a:endParaRPr sz="662"/>
            </a:p>
          </p:txBody>
        </p:sp>
        <p:sp>
          <p:nvSpPr>
            <p:cNvPr id="35" name="bk object 26">
              <a:extLst>
                <a:ext uri="{FF2B5EF4-FFF2-40B4-BE49-F238E27FC236}">
                  <a16:creationId xmlns:a16="http://schemas.microsoft.com/office/drawing/2014/main" id="{DB7EED96-1925-CE42-9300-2489FAAF96E7}"/>
                </a:ext>
              </a:extLst>
            </p:cNvPr>
            <p:cNvSpPr/>
            <p:nvPr/>
          </p:nvSpPr>
          <p:spPr>
            <a:xfrm>
              <a:off x="10802112" y="3565891"/>
              <a:ext cx="163231" cy="285718"/>
            </a:xfrm>
            <a:custGeom>
              <a:avLst/>
              <a:gdLst/>
              <a:ahLst/>
              <a:cxnLst/>
              <a:rect l="l" t="t" r="r" b="b"/>
              <a:pathLst>
                <a:path w="235584" h="471170">
                  <a:moveTo>
                    <a:pt x="0" y="0"/>
                  </a:moveTo>
                  <a:lnTo>
                    <a:pt x="10" y="471158"/>
                  </a:lnTo>
                  <a:lnTo>
                    <a:pt x="235584" y="235584"/>
                  </a:lnTo>
                  <a:lnTo>
                    <a:pt x="0" y="0"/>
                  </a:lnTo>
                  <a:close/>
                </a:path>
              </a:pathLst>
            </a:custGeom>
            <a:solidFill>
              <a:srgbClr val="263844"/>
            </a:solidFill>
          </p:spPr>
          <p:txBody>
            <a:bodyPr wrap="square" lIns="0" tIns="0" rIns="0" bIns="0" rtlCol="0"/>
            <a:lstStyle/>
            <a:p>
              <a:endParaRPr sz="662"/>
            </a:p>
          </p:txBody>
        </p:sp>
        <p:grpSp>
          <p:nvGrpSpPr>
            <p:cNvPr id="2" name="Group 1">
              <a:extLst>
                <a:ext uri="{FF2B5EF4-FFF2-40B4-BE49-F238E27FC236}">
                  <a16:creationId xmlns:a16="http://schemas.microsoft.com/office/drawing/2014/main" id="{B5169B7B-90E8-A844-80C2-B47A5B48A9ED}"/>
                </a:ext>
              </a:extLst>
            </p:cNvPr>
            <p:cNvGrpSpPr/>
            <p:nvPr/>
          </p:nvGrpSpPr>
          <p:grpSpPr>
            <a:xfrm>
              <a:off x="4333150" y="3571214"/>
              <a:ext cx="295899" cy="300873"/>
              <a:chOff x="4022864" y="3297381"/>
              <a:chExt cx="295899" cy="300873"/>
            </a:xfrm>
          </p:grpSpPr>
          <p:sp>
            <p:nvSpPr>
              <p:cNvPr id="36" name="bk object 18">
                <a:extLst>
                  <a:ext uri="{FF2B5EF4-FFF2-40B4-BE49-F238E27FC236}">
                    <a16:creationId xmlns:a16="http://schemas.microsoft.com/office/drawing/2014/main" id="{D50D4A0A-F990-B241-81D3-F591D60EF8D3}"/>
                  </a:ext>
                </a:extLst>
              </p:cNvPr>
              <p:cNvSpPr/>
              <p:nvPr/>
            </p:nvSpPr>
            <p:spPr>
              <a:xfrm>
                <a:off x="4040342" y="3310226"/>
                <a:ext cx="278421" cy="288028"/>
              </a:xfrm>
              <a:custGeom>
                <a:avLst/>
                <a:gdLst/>
                <a:ahLst/>
                <a:cxnLst/>
                <a:rect l="l" t="t" r="r" b="b"/>
                <a:pathLst>
                  <a:path w="459104" h="474979">
                    <a:moveTo>
                      <a:pt x="229312" y="0"/>
                    </a:move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close/>
                  </a:path>
                </a:pathLst>
              </a:custGeom>
              <a:solidFill>
                <a:srgbClr val="263844"/>
              </a:solidFill>
            </p:spPr>
            <p:txBody>
              <a:bodyPr wrap="square" lIns="0" tIns="0" rIns="0" bIns="0" rtlCol="0"/>
              <a:lstStyle/>
              <a:p>
                <a:endParaRPr sz="662"/>
              </a:p>
            </p:txBody>
          </p:sp>
          <p:sp>
            <p:nvSpPr>
              <p:cNvPr id="37" name="bk object 19">
                <a:extLst>
                  <a:ext uri="{FF2B5EF4-FFF2-40B4-BE49-F238E27FC236}">
                    <a16:creationId xmlns:a16="http://schemas.microsoft.com/office/drawing/2014/main" id="{1D65D38B-E610-5043-8EA2-9D56EFBFBA1B}"/>
                  </a:ext>
                </a:extLst>
              </p:cNvPr>
              <p:cNvSpPr/>
              <p:nvPr/>
            </p:nvSpPr>
            <p:spPr>
              <a:xfrm>
                <a:off x="4022864" y="3297381"/>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grpSp>
        <p:grpSp>
          <p:nvGrpSpPr>
            <p:cNvPr id="38" name="Group 37">
              <a:extLst>
                <a:ext uri="{FF2B5EF4-FFF2-40B4-BE49-F238E27FC236}">
                  <a16:creationId xmlns:a16="http://schemas.microsoft.com/office/drawing/2014/main" id="{DE8BDC01-F59C-1E4A-B028-DEBC45FB5BFB}"/>
                </a:ext>
              </a:extLst>
            </p:cNvPr>
            <p:cNvGrpSpPr/>
            <p:nvPr/>
          </p:nvGrpSpPr>
          <p:grpSpPr>
            <a:xfrm>
              <a:off x="5999585" y="3571214"/>
              <a:ext cx="295899" cy="300873"/>
              <a:chOff x="4022864" y="3297381"/>
              <a:chExt cx="295899" cy="300873"/>
            </a:xfrm>
          </p:grpSpPr>
          <p:sp>
            <p:nvSpPr>
              <p:cNvPr id="39" name="bk object 18">
                <a:extLst>
                  <a:ext uri="{FF2B5EF4-FFF2-40B4-BE49-F238E27FC236}">
                    <a16:creationId xmlns:a16="http://schemas.microsoft.com/office/drawing/2014/main" id="{211714C2-DC3B-A14D-AB36-75D59C18F8CA}"/>
                  </a:ext>
                </a:extLst>
              </p:cNvPr>
              <p:cNvSpPr/>
              <p:nvPr/>
            </p:nvSpPr>
            <p:spPr>
              <a:xfrm>
                <a:off x="4040342" y="3310226"/>
                <a:ext cx="278421" cy="288028"/>
              </a:xfrm>
              <a:custGeom>
                <a:avLst/>
                <a:gdLst/>
                <a:ahLst/>
                <a:cxnLst/>
                <a:rect l="l" t="t" r="r" b="b"/>
                <a:pathLst>
                  <a:path w="459104" h="474979">
                    <a:moveTo>
                      <a:pt x="229312" y="0"/>
                    </a:move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close/>
                  </a:path>
                </a:pathLst>
              </a:custGeom>
              <a:solidFill>
                <a:srgbClr val="263844"/>
              </a:solidFill>
            </p:spPr>
            <p:txBody>
              <a:bodyPr wrap="square" lIns="0" tIns="0" rIns="0" bIns="0" rtlCol="0"/>
              <a:lstStyle/>
              <a:p>
                <a:endParaRPr sz="662"/>
              </a:p>
            </p:txBody>
          </p:sp>
          <p:sp>
            <p:nvSpPr>
              <p:cNvPr id="48" name="bk object 19">
                <a:extLst>
                  <a:ext uri="{FF2B5EF4-FFF2-40B4-BE49-F238E27FC236}">
                    <a16:creationId xmlns:a16="http://schemas.microsoft.com/office/drawing/2014/main" id="{B7918296-6AB2-0747-A035-64D2D27D5FB7}"/>
                  </a:ext>
                </a:extLst>
              </p:cNvPr>
              <p:cNvSpPr/>
              <p:nvPr/>
            </p:nvSpPr>
            <p:spPr>
              <a:xfrm>
                <a:off x="4022864" y="3297381"/>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grpSp>
        <p:grpSp>
          <p:nvGrpSpPr>
            <p:cNvPr id="54" name="Group 53">
              <a:extLst>
                <a:ext uri="{FF2B5EF4-FFF2-40B4-BE49-F238E27FC236}">
                  <a16:creationId xmlns:a16="http://schemas.microsoft.com/office/drawing/2014/main" id="{CA054164-4A4B-2340-A535-29CC0F06552F}"/>
                </a:ext>
              </a:extLst>
            </p:cNvPr>
            <p:cNvGrpSpPr/>
            <p:nvPr/>
          </p:nvGrpSpPr>
          <p:grpSpPr>
            <a:xfrm>
              <a:off x="2687318" y="3574097"/>
              <a:ext cx="295899" cy="300873"/>
              <a:chOff x="4022864" y="3297381"/>
              <a:chExt cx="295899" cy="300873"/>
            </a:xfrm>
          </p:grpSpPr>
          <p:sp>
            <p:nvSpPr>
              <p:cNvPr id="55" name="bk object 18">
                <a:extLst>
                  <a:ext uri="{FF2B5EF4-FFF2-40B4-BE49-F238E27FC236}">
                    <a16:creationId xmlns:a16="http://schemas.microsoft.com/office/drawing/2014/main" id="{8AC9600D-0B5B-6346-9AF8-2046FEAC498F}"/>
                  </a:ext>
                </a:extLst>
              </p:cNvPr>
              <p:cNvSpPr/>
              <p:nvPr/>
            </p:nvSpPr>
            <p:spPr>
              <a:xfrm>
                <a:off x="4040342" y="3310226"/>
                <a:ext cx="278421" cy="288028"/>
              </a:xfrm>
              <a:custGeom>
                <a:avLst/>
                <a:gdLst/>
                <a:ahLst/>
                <a:cxnLst/>
                <a:rect l="l" t="t" r="r" b="b"/>
                <a:pathLst>
                  <a:path w="459104" h="474979">
                    <a:moveTo>
                      <a:pt x="229312" y="0"/>
                    </a:move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close/>
                  </a:path>
                </a:pathLst>
              </a:custGeom>
              <a:solidFill>
                <a:srgbClr val="263844"/>
              </a:solidFill>
            </p:spPr>
            <p:txBody>
              <a:bodyPr wrap="square" lIns="0" tIns="0" rIns="0" bIns="0" rtlCol="0"/>
              <a:lstStyle/>
              <a:p>
                <a:endParaRPr sz="662"/>
              </a:p>
            </p:txBody>
          </p:sp>
          <p:sp>
            <p:nvSpPr>
              <p:cNvPr id="56" name="bk object 19">
                <a:extLst>
                  <a:ext uri="{FF2B5EF4-FFF2-40B4-BE49-F238E27FC236}">
                    <a16:creationId xmlns:a16="http://schemas.microsoft.com/office/drawing/2014/main" id="{1EBC2B5B-7094-7F4A-A03B-8DA2439F08E3}"/>
                  </a:ext>
                </a:extLst>
              </p:cNvPr>
              <p:cNvSpPr/>
              <p:nvPr/>
            </p:nvSpPr>
            <p:spPr>
              <a:xfrm>
                <a:off x="4022864" y="3297381"/>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grpSp>
        <p:grpSp>
          <p:nvGrpSpPr>
            <p:cNvPr id="58" name="Group 57">
              <a:extLst>
                <a:ext uri="{FF2B5EF4-FFF2-40B4-BE49-F238E27FC236}">
                  <a16:creationId xmlns:a16="http://schemas.microsoft.com/office/drawing/2014/main" id="{1A97D200-4989-F449-AB3C-E5855DBB0B59}"/>
                </a:ext>
              </a:extLst>
            </p:cNvPr>
            <p:cNvGrpSpPr/>
            <p:nvPr/>
          </p:nvGrpSpPr>
          <p:grpSpPr>
            <a:xfrm>
              <a:off x="918606" y="3569149"/>
              <a:ext cx="295899" cy="300873"/>
              <a:chOff x="4022864" y="3297381"/>
              <a:chExt cx="295899" cy="300873"/>
            </a:xfrm>
          </p:grpSpPr>
          <p:sp>
            <p:nvSpPr>
              <p:cNvPr id="59" name="bk object 18">
                <a:extLst>
                  <a:ext uri="{FF2B5EF4-FFF2-40B4-BE49-F238E27FC236}">
                    <a16:creationId xmlns:a16="http://schemas.microsoft.com/office/drawing/2014/main" id="{BAB00388-8296-274C-9291-794DDB615C02}"/>
                  </a:ext>
                </a:extLst>
              </p:cNvPr>
              <p:cNvSpPr/>
              <p:nvPr/>
            </p:nvSpPr>
            <p:spPr>
              <a:xfrm>
                <a:off x="4040342" y="3310226"/>
                <a:ext cx="278421" cy="288028"/>
              </a:xfrm>
              <a:custGeom>
                <a:avLst/>
                <a:gdLst/>
                <a:ahLst/>
                <a:cxnLst/>
                <a:rect l="l" t="t" r="r" b="b"/>
                <a:pathLst>
                  <a:path w="459104" h="474979">
                    <a:moveTo>
                      <a:pt x="229312" y="0"/>
                    </a:move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close/>
                  </a:path>
                </a:pathLst>
              </a:custGeom>
              <a:solidFill>
                <a:srgbClr val="263844"/>
              </a:solidFill>
            </p:spPr>
            <p:txBody>
              <a:bodyPr wrap="square" lIns="0" tIns="0" rIns="0" bIns="0" rtlCol="0"/>
              <a:lstStyle/>
              <a:p>
                <a:endParaRPr sz="662"/>
              </a:p>
            </p:txBody>
          </p:sp>
          <p:sp>
            <p:nvSpPr>
              <p:cNvPr id="60" name="bk object 19">
                <a:extLst>
                  <a:ext uri="{FF2B5EF4-FFF2-40B4-BE49-F238E27FC236}">
                    <a16:creationId xmlns:a16="http://schemas.microsoft.com/office/drawing/2014/main" id="{320B19D7-5FC3-0A4C-A323-2908C7D3ECDF}"/>
                  </a:ext>
                </a:extLst>
              </p:cNvPr>
              <p:cNvSpPr/>
              <p:nvPr/>
            </p:nvSpPr>
            <p:spPr>
              <a:xfrm>
                <a:off x="4022864" y="3297381"/>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grpSp>
        <p:grpSp>
          <p:nvGrpSpPr>
            <p:cNvPr id="61" name="Group 60">
              <a:extLst>
                <a:ext uri="{FF2B5EF4-FFF2-40B4-BE49-F238E27FC236}">
                  <a16:creationId xmlns:a16="http://schemas.microsoft.com/office/drawing/2014/main" id="{10E85874-977A-6540-9EC5-C675942A7596}"/>
                </a:ext>
              </a:extLst>
            </p:cNvPr>
            <p:cNvGrpSpPr/>
            <p:nvPr/>
          </p:nvGrpSpPr>
          <p:grpSpPr>
            <a:xfrm>
              <a:off x="7636092" y="3571580"/>
              <a:ext cx="295899" cy="300873"/>
              <a:chOff x="4022864" y="3297381"/>
              <a:chExt cx="295899" cy="300873"/>
            </a:xfrm>
          </p:grpSpPr>
          <p:sp>
            <p:nvSpPr>
              <p:cNvPr id="62" name="bk object 18">
                <a:extLst>
                  <a:ext uri="{FF2B5EF4-FFF2-40B4-BE49-F238E27FC236}">
                    <a16:creationId xmlns:a16="http://schemas.microsoft.com/office/drawing/2014/main" id="{C579C213-7892-EB43-A471-EFCFAA1CF07F}"/>
                  </a:ext>
                </a:extLst>
              </p:cNvPr>
              <p:cNvSpPr/>
              <p:nvPr/>
            </p:nvSpPr>
            <p:spPr>
              <a:xfrm>
                <a:off x="4040342" y="3310226"/>
                <a:ext cx="278421" cy="288028"/>
              </a:xfrm>
              <a:custGeom>
                <a:avLst/>
                <a:gdLst/>
                <a:ahLst/>
                <a:cxnLst/>
                <a:rect l="l" t="t" r="r" b="b"/>
                <a:pathLst>
                  <a:path w="459104" h="474979">
                    <a:moveTo>
                      <a:pt x="229312" y="0"/>
                    </a:move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close/>
                  </a:path>
                </a:pathLst>
              </a:custGeom>
              <a:solidFill>
                <a:srgbClr val="263844"/>
              </a:solidFill>
            </p:spPr>
            <p:txBody>
              <a:bodyPr wrap="square" lIns="0" tIns="0" rIns="0" bIns="0" rtlCol="0"/>
              <a:lstStyle/>
              <a:p>
                <a:endParaRPr sz="662"/>
              </a:p>
            </p:txBody>
          </p:sp>
          <p:sp>
            <p:nvSpPr>
              <p:cNvPr id="63" name="bk object 19">
                <a:extLst>
                  <a:ext uri="{FF2B5EF4-FFF2-40B4-BE49-F238E27FC236}">
                    <a16:creationId xmlns:a16="http://schemas.microsoft.com/office/drawing/2014/main" id="{6A088FCF-E0CF-AD42-96B2-91E655BB464A}"/>
                  </a:ext>
                </a:extLst>
              </p:cNvPr>
              <p:cNvSpPr/>
              <p:nvPr/>
            </p:nvSpPr>
            <p:spPr>
              <a:xfrm>
                <a:off x="4022864" y="3297381"/>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grpSp>
      </p:grpSp>
    </p:spTree>
    <p:extLst>
      <p:ext uri="{BB962C8B-B14F-4D97-AF65-F5344CB8AC3E}">
        <p14:creationId xmlns:p14="http://schemas.microsoft.com/office/powerpoint/2010/main" val="338080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01076D-DBF7-4D06-AEE4-1F066A9647CA}"/>
              </a:ext>
            </a:extLst>
          </p:cNvPr>
          <p:cNvSpPr>
            <a:spLocks noGrp="1"/>
          </p:cNvSpPr>
          <p:nvPr>
            <p:ph type="title"/>
          </p:nvPr>
        </p:nvSpPr>
        <p:spPr>
          <a:xfrm>
            <a:off x="995939" y="412764"/>
            <a:ext cx="10200122" cy="572648"/>
          </a:xfrm>
        </p:spPr>
        <p:txBody>
          <a:bodyPr/>
          <a:lstStyle/>
          <a:p>
            <a:pPr algn="ctr"/>
            <a:r>
              <a:rPr lang="fi-FI" dirty="0"/>
              <a:t>Ryhti-hanke</a:t>
            </a:r>
            <a:endParaRPr lang="en-GB" dirty="0"/>
          </a:p>
        </p:txBody>
      </p:sp>
      <p:sp>
        <p:nvSpPr>
          <p:cNvPr id="4" name="Date Placeholder 3">
            <a:extLst>
              <a:ext uri="{FF2B5EF4-FFF2-40B4-BE49-F238E27FC236}">
                <a16:creationId xmlns:a16="http://schemas.microsoft.com/office/drawing/2014/main" id="{DC68AD99-14EC-46E5-928B-1AACC370F68D}"/>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0C5D76-F752-4F95-BA63-C3B7D9AE33C8}"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17.5.2023</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26A7BC7F-B542-49E8-B2B7-7655F85E919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6" name="object 18">
            <a:extLst>
              <a:ext uri="{FF2B5EF4-FFF2-40B4-BE49-F238E27FC236}">
                <a16:creationId xmlns:a16="http://schemas.microsoft.com/office/drawing/2014/main" id="{EC5F8EE7-A333-403B-B223-C7421015478E}"/>
              </a:ext>
            </a:extLst>
          </p:cNvPr>
          <p:cNvSpPr txBox="1"/>
          <p:nvPr/>
        </p:nvSpPr>
        <p:spPr>
          <a:xfrm>
            <a:off x="692079" y="1618769"/>
            <a:ext cx="2160000" cy="718234"/>
          </a:xfrm>
          <a:prstGeom prst="rect">
            <a:avLst/>
          </a:prstGeom>
          <a:noFill/>
          <a:ln w="41883">
            <a:solidFill>
              <a:schemeClr val="accent1"/>
            </a:solidFill>
          </a:ln>
        </p:spPr>
        <p:txBody>
          <a:bodyPr vert="horz" wrap="square" lIns="0" tIns="2310" rIns="0" bIns="0" rtlCol="0" anchor="ctr" anchorCtr="0">
            <a:noAutofit/>
          </a:bodyPr>
          <a:lstStyle/>
          <a:p>
            <a:pPr marL="0" marR="84714" lvl="0" indent="-191762" algn="ctr" defTabSz="914400" rtl="0" eaLnBrk="1" fontAlgn="auto" latinLnBrk="0" hangingPunct="1">
              <a:lnSpc>
                <a:spcPts val="1401"/>
              </a:lnSpc>
              <a:spcBef>
                <a:spcPts val="0"/>
              </a:spcBef>
              <a:spcAft>
                <a:spcPts val="0"/>
              </a:spcAft>
              <a:buClrTx/>
              <a:buSzTx/>
              <a:buFontTx/>
              <a:buNone/>
              <a:tabLst/>
              <a:defRPr/>
            </a:pPr>
            <a:r>
              <a:rPr kumimoji="0" lang="fi-FI" sz="1200" b="1" i="0" u="none" strike="noStrike" kern="1200" cap="none" spc="-3" normalizeH="0" baseline="0" noProof="0" dirty="0">
                <a:ln>
                  <a:noFill/>
                </a:ln>
                <a:solidFill>
                  <a:srgbClr val="263844"/>
                </a:solidFill>
                <a:effectLst/>
                <a:uLnTx/>
                <a:uFillTx/>
                <a:latin typeface="Arial"/>
                <a:ea typeface="+mn-ea"/>
                <a:cs typeface="Arial"/>
              </a:rPr>
              <a:t>Rakennetun ympäristön tiedon </a:t>
            </a:r>
            <a:r>
              <a:rPr kumimoji="0" lang="fi-FI" sz="1200" b="1" i="0" u="none" strike="noStrike" kern="1200" cap="none" spc="-3" normalizeH="0" baseline="0" noProof="0" dirty="0" err="1">
                <a:ln>
                  <a:noFill/>
                </a:ln>
                <a:solidFill>
                  <a:srgbClr val="263844"/>
                </a:solidFill>
                <a:effectLst/>
                <a:uLnTx/>
                <a:uFillTx/>
                <a:latin typeface="Arial"/>
                <a:ea typeface="+mn-ea"/>
                <a:cs typeface="Arial"/>
              </a:rPr>
              <a:t>yhteentoimivuuden</a:t>
            </a:r>
            <a:r>
              <a:rPr kumimoji="0" lang="fi-FI" sz="1200" b="1" i="0" u="none" strike="noStrike" kern="1200" cap="none" spc="-3" normalizeH="0" baseline="0" noProof="0" dirty="0">
                <a:ln>
                  <a:noFill/>
                </a:ln>
                <a:solidFill>
                  <a:srgbClr val="263844"/>
                </a:solidFill>
                <a:effectLst/>
                <a:uLnTx/>
                <a:uFillTx/>
                <a:latin typeface="Arial"/>
                <a:ea typeface="+mn-ea"/>
                <a:cs typeface="Arial"/>
              </a:rPr>
              <a:t> </a:t>
            </a:r>
            <a:br>
              <a:rPr kumimoji="0" lang="fi-FI" sz="1200" b="1" i="0" u="none" strike="noStrike" kern="1200" cap="none" spc="-3" normalizeH="0" baseline="0" noProof="0" dirty="0">
                <a:ln>
                  <a:noFill/>
                </a:ln>
                <a:solidFill>
                  <a:srgbClr val="263844"/>
                </a:solidFill>
                <a:effectLst/>
                <a:uLnTx/>
                <a:uFillTx/>
                <a:latin typeface="Arial"/>
                <a:ea typeface="+mn-ea"/>
                <a:cs typeface="Arial"/>
              </a:rPr>
            </a:br>
            <a:r>
              <a:rPr kumimoji="0" lang="fi-FI" sz="1200" b="1" i="0" u="none" strike="noStrike" kern="1200" cap="none" spc="-3" normalizeH="0" baseline="0" noProof="0" dirty="0">
                <a:ln>
                  <a:noFill/>
                </a:ln>
                <a:solidFill>
                  <a:srgbClr val="263844"/>
                </a:solidFill>
                <a:effectLst/>
                <a:uLnTx/>
                <a:uFillTx/>
                <a:latin typeface="Arial"/>
                <a:ea typeface="+mn-ea"/>
                <a:cs typeface="Arial"/>
              </a:rPr>
              <a:t>yhteistyöryhmä</a:t>
            </a:r>
          </a:p>
        </p:txBody>
      </p:sp>
      <p:sp>
        <p:nvSpPr>
          <p:cNvPr id="15" name="object 18">
            <a:extLst>
              <a:ext uri="{FF2B5EF4-FFF2-40B4-BE49-F238E27FC236}">
                <a16:creationId xmlns:a16="http://schemas.microsoft.com/office/drawing/2014/main" id="{6766FDD3-AEA3-4288-8072-0EE1A98D24C7}"/>
              </a:ext>
            </a:extLst>
          </p:cNvPr>
          <p:cNvSpPr txBox="1"/>
          <p:nvPr/>
        </p:nvSpPr>
        <p:spPr>
          <a:xfrm>
            <a:off x="3272180" y="1618769"/>
            <a:ext cx="2160000" cy="718234"/>
          </a:xfrm>
          <a:prstGeom prst="rect">
            <a:avLst/>
          </a:prstGeom>
          <a:noFill/>
          <a:ln w="41883">
            <a:solidFill>
              <a:srgbClr val="263844"/>
            </a:solidFill>
          </a:ln>
        </p:spPr>
        <p:txBody>
          <a:bodyPr vert="horz" wrap="square" lIns="0" tIns="2310" rIns="0" bIns="0" rtlCol="0" anchor="ctr" anchorCtr="0">
            <a:noAutofit/>
          </a:bodyPr>
          <a:lstStyle/>
          <a:p>
            <a:pPr marL="0" marR="84714" lvl="0" indent="-191762" algn="ctr" defTabSz="914400" rtl="0" eaLnBrk="1" fontAlgn="auto" latinLnBrk="0" hangingPunct="1">
              <a:lnSpc>
                <a:spcPts val="1401"/>
              </a:lnSpc>
              <a:spcBef>
                <a:spcPts val="0"/>
              </a:spcBef>
              <a:spcAft>
                <a:spcPts val="0"/>
              </a:spcAft>
              <a:buClrTx/>
              <a:buSzTx/>
              <a:buFontTx/>
              <a:buNone/>
              <a:tabLst/>
              <a:defRPr/>
            </a:pPr>
            <a:r>
              <a:rPr kumimoji="0" lang="fi-FI" sz="1200" b="1" i="0" u="none" strike="noStrike" kern="1200" cap="none" spc="-3" normalizeH="0" baseline="0" noProof="0" dirty="0">
                <a:ln>
                  <a:noFill/>
                </a:ln>
                <a:solidFill>
                  <a:srgbClr val="263844"/>
                </a:solidFill>
                <a:effectLst/>
                <a:uLnTx/>
                <a:uFillTx/>
                <a:latin typeface="Arial"/>
                <a:ea typeface="+mn-ea"/>
                <a:cs typeface="Arial"/>
              </a:rPr>
              <a:t>Lainsäädäntötyöryhmät</a:t>
            </a:r>
          </a:p>
        </p:txBody>
      </p:sp>
      <p:sp>
        <p:nvSpPr>
          <p:cNvPr id="16" name="object 23">
            <a:extLst>
              <a:ext uri="{FF2B5EF4-FFF2-40B4-BE49-F238E27FC236}">
                <a16:creationId xmlns:a16="http://schemas.microsoft.com/office/drawing/2014/main" id="{940C059F-7D4D-46A3-8479-A5D8C508B4DF}"/>
              </a:ext>
            </a:extLst>
          </p:cNvPr>
          <p:cNvSpPr txBox="1"/>
          <p:nvPr/>
        </p:nvSpPr>
        <p:spPr>
          <a:xfrm>
            <a:off x="3272180" y="1254808"/>
            <a:ext cx="2160000" cy="273399"/>
          </a:xfrm>
          <a:prstGeom prst="rect">
            <a:avLst/>
          </a:prstGeom>
          <a:solidFill>
            <a:srgbClr val="C66E4E"/>
          </a:solidFill>
          <a:ln w="41910">
            <a:solidFill>
              <a:srgbClr val="C66E4E"/>
            </a:solidFill>
          </a:ln>
        </p:spPr>
        <p:txBody>
          <a:bodyPr vert="horz" wrap="square" lIns="180000" tIns="36000" rIns="180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4" b="1" i="0" u="none" strike="noStrike" kern="1200" cap="none" spc="-6" normalizeH="0" baseline="0" noProof="0" dirty="0">
                <a:ln>
                  <a:noFill/>
                </a:ln>
                <a:solidFill>
                  <a:srgbClr val="FFFFFF"/>
                </a:solidFill>
                <a:effectLst/>
                <a:uLnTx/>
                <a:uFillTx/>
                <a:latin typeface="Arial"/>
                <a:ea typeface="+mn-ea"/>
                <a:cs typeface="Arial"/>
              </a:rPr>
              <a:t>LAINSÄÄDÄNTÖ</a:t>
            </a:r>
            <a:endParaRPr kumimoji="0" lang="fi-FI" sz="1304"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18">
            <a:extLst>
              <a:ext uri="{FF2B5EF4-FFF2-40B4-BE49-F238E27FC236}">
                <a16:creationId xmlns:a16="http://schemas.microsoft.com/office/drawing/2014/main" id="{6D707844-5DC4-41DA-B646-50E61325E3B1}"/>
              </a:ext>
            </a:extLst>
          </p:cNvPr>
          <p:cNvSpPr txBox="1"/>
          <p:nvPr/>
        </p:nvSpPr>
        <p:spPr>
          <a:xfrm>
            <a:off x="5852298" y="1618769"/>
            <a:ext cx="2520000" cy="718234"/>
          </a:xfrm>
          <a:prstGeom prst="rect">
            <a:avLst/>
          </a:prstGeom>
          <a:noFill/>
          <a:ln w="41883">
            <a:solidFill>
              <a:srgbClr val="263844"/>
            </a:solidFill>
          </a:ln>
        </p:spPr>
        <p:txBody>
          <a:bodyPr vert="horz" wrap="square" lIns="0" tIns="2310" rIns="0" bIns="0" rtlCol="0" anchor="ctr" anchorCtr="0">
            <a:noAutofit/>
          </a:bodyPr>
          <a:lstStyle/>
          <a:p>
            <a:pPr marL="0" marR="84714" lvl="0" indent="-191762" algn="ctr" defTabSz="914400" rtl="0" eaLnBrk="1" fontAlgn="auto" latinLnBrk="0" hangingPunct="1">
              <a:lnSpc>
                <a:spcPts val="1401"/>
              </a:lnSpc>
              <a:spcBef>
                <a:spcPts val="0"/>
              </a:spcBef>
              <a:spcAft>
                <a:spcPts val="0"/>
              </a:spcAft>
              <a:buClrTx/>
              <a:buSzTx/>
              <a:buFontTx/>
              <a:buNone/>
              <a:tabLst/>
              <a:defRPr/>
            </a:pPr>
            <a:r>
              <a:rPr kumimoji="0" lang="fi-FI" sz="1200" b="1" i="0" u="none" strike="noStrike" kern="1200" cap="none" spc="-3" normalizeH="0" baseline="0" noProof="0" dirty="0">
                <a:ln>
                  <a:noFill/>
                </a:ln>
                <a:solidFill>
                  <a:srgbClr val="263844"/>
                </a:solidFill>
                <a:effectLst/>
                <a:uLnTx/>
                <a:uFillTx/>
                <a:latin typeface="Arial"/>
                <a:ea typeface="+mn-ea"/>
                <a:cs typeface="Arial"/>
              </a:rPr>
              <a:t>Ryhti-hankkeen strateginen ohjausryhmä</a:t>
            </a:r>
          </a:p>
        </p:txBody>
      </p:sp>
      <p:sp>
        <p:nvSpPr>
          <p:cNvPr id="19" name="object 18">
            <a:extLst>
              <a:ext uri="{FF2B5EF4-FFF2-40B4-BE49-F238E27FC236}">
                <a16:creationId xmlns:a16="http://schemas.microsoft.com/office/drawing/2014/main" id="{C97294DD-A029-4AC3-9467-1675574FC351}"/>
              </a:ext>
            </a:extLst>
          </p:cNvPr>
          <p:cNvSpPr txBox="1"/>
          <p:nvPr/>
        </p:nvSpPr>
        <p:spPr>
          <a:xfrm>
            <a:off x="9044572" y="1618769"/>
            <a:ext cx="2520000" cy="718234"/>
          </a:xfrm>
          <a:prstGeom prst="rect">
            <a:avLst/>
          </a:prstGeom>
          <a:noFill/>
          <a:ln w="41883">
            <a:solidFill>
              <a:srgbClr val="263844"/>
            </a:solidFill>
          </a:ln>
        </p:spPr>
        <p:txBody>
          <a:bodyPr vert="horz" wrap="square" lIns="0" tIns="2310" rIns="0" bIns="0" rtlCol="0" anchor="ctr" anchorCtr="0">
            <a:noAutofit/>
          </a:bodyPr>
          <a:lstStyle/>
          <a:p>
            <a:pPr marL="0" marR="84714" lvl="0" indent="-191762" algn="ctr" defTabSz="914400" rtl="0" eaLnBrk="1" fontAlgn="auto" latinLnBrk="0" hangingPunct="1">
              <a:lnSpc>
                <a:spcPts val="1401"/>
              </a:lnSpc>
              <a:spcBef>
                <a:spcPts val="0"/>
              </a:spcBef>
              <a:spcAft>
                <a:spcPts val="0"/>
              </a:spcAft>
              <a:buClrTx/>
              <a:buSzTx/>
              <a:buFontTx/>
              <a:buNone/>
              <a:tabLst/>
              <a:defRPr/>
            </a:pPr>
            <a:r>
              <a:rPr kumimoji="0" lang="fi-FI" sz="1200" b="1" i="0" u="none" strike="noStrike" kern="1200" cap="none" spc="-3" normalizeH="0" baseline="0" noProof="0" dirty="0">
                <a:ln>
                  <a:noFill/>
                </a:ln>
                <a:solidFill>
                  <a:srgbClr val="263844"/>
                </a:solidFill>
                <a:effectLst/>
                <a:uLnTx/>
                <a:uFillTx/>
                <a:latin typeface="Arial"/>
                <a:ea typeface="+mn-ea"/>
                <a:cs typeface="Arial"/>
              </a:rPr>
              <a:t>Rakennetun ympäristön tietojärjestelmän </a:t>
            </a:r>
            <a:br>
              <a:rPr kumimoji="0" lang="fi-FI" sz="1200" b="1" i="0" u="none" strike="noStrike" kern="1200" cap="none" spc="-3" normalizeH="0" baseline="0" noProof="0" dirty="0">
                <a:ln>
                  <a:noFill/>
                </a:ln>
                <a:solidFill>
                  <a:srgbClr val="263844"/>
                </a:solidFill>
                <a:effectLst/>
                <a:uLnTx/>
                <a:uFillTx/>
                <a:latin typeface="Arial"/>
                <a:ea typeface="+mn-ea"/>
                <a:cs typeface="Arial"/>
              </a:rPr>
            </a:br>
            <a:r>
              <a:rPr kumimoji="0" lang="fi-FI" sz="1200" b="1" i="0" u="none" strike="noStrike" kern="1200" cap="none" spc="-3" normalizeH="0" baseline="0" noProof="0" dirty="0">
                <a:ln>
                  <a:noFill/>
                </a:ln>
                <a:solidFill>
                  <a:srgbClr val="263844"/>
                </a:solidFill>
                <a:effectLst/>
                <a:uLnTx/>
                <a:uFillTx/>
                <a:latin typeface="Arial"/>
                <a:ea typeface="+mn-ea"/>
                <a:cs typeface="Arial"/>
              </a:rPr>
              <a:t>ohjausryhmä</a:t>
            </a:r>
          </a:p>
        </p:txBody>
      </p:sp>
      <p:sp>
        <p:nvSpPr>
          <p:cNvPr id="21" name="object 23">
            <a:extLst>
              <a:ext uri="{FF2B5EF4-FFF2-40B4-BE49-F238E27FC236}">
                <a16:creationId xmlns:a16="http://schemas.microsoft.com/office/drawing/2014/main" id="{0402525E-C6E6-4A58-B562-1379BBB7FB98}"/>
              </a:ext>
            </a:extLst>
          </p:cNvPr>
          <p:cNvSpPr txBox="1"/>
          <p:nvPr/>
        </p:nvSpPr>
        <p:spPr>
          <a:xfrm>
            <a:off x="692079" y="1254808"/>
            <a:ext cx="2159983" cy="273399"/>
          </a:xfrm>
          <a:prstGeom prst="rect">
            <a:avLst/>
          </a:prstGeom>
          <a:solidFill>
            <a:srgbClr val="C66E4E"/>
          </a:solidFill>
          <a:ln w="41910">
            <a:solidFill>
              <a:srgbClr val="C66E4E"/>
            </a:solidFill>
          </a:ln>
        </p:spPr>
        <p:txBody>
          <a:bodyPr vert="horz" wrap="square" lIns="180000" tIns="36000" rIns="180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4" b="1" i="0" u="none" strike="noStrike" kern="1200" cap="none" spc="-6" normalizeH="0" baseline="0" noProof="0" dirty="0">
                <a:ln>
                  <a:noFill/>
                </a:ln>
                <a:solidFill>
                  <a:srgbClr val="FFFFFF"/>
                </a:solidFill>
                <a:effectLst/>
                <a:uLnTx/>
                <a:uFillTx/>
                <a:latin typeface="Arial"/>
                <a:ea typeface="+mn-ea"/>
                <a:cs typeface="Arial"/>
              </a:rPr>
              <a:t>YHTEENTOIMIVUUS</a:t>
            </a:r>
            <a:endParaRPr kumimoji="0" lang="fi-FI" sz="1304" b="0" i="0" u="none" strike="noStrike" kern="1200" cap="none" spc="0" normalizeH="0" baseline="0" noProof="0" dirty="0">
              <a:ln>
                <a:noFill/>
              </a:ln>
              <a:solidFill>
                <a:prstClr val="black"/>
              </a:solidFill>
              <a:effectLst/>
              <a:uLnTx/>
              <a:uFillTx/>
              <a:latin typeface="Arial"/>
              <a:ea typeface="+mn-ea"/>
              <a:cs typeface="Arial"/>
            </a:endParaRPr>
          </a:p>
        </p:txBody>
      </p:sp>
      <p:sp>
        <p:nvSpPr>
          <p:cNvPr id="22" name="object 23">
            <a:extLst>
              <a:ext uri="{FF2B5EF4-FFF2-40B4-BE49-F238E27FC236}">
                <a16:creationId xmlns:a16="http://schemas.microsoft.com/office/drawing/2014/main" id="{5EEE274D-EB6D-4949-A4E5-E3050FD5F25D}"/>
              </a:ext>
            </a:extLst>
          </p:cNvPr>
          <p:cNvSpPr txBox="1"/>
          <p:nvPr/>
        </p:nvSpPr>
        <p:spPr>
          <a:xfrm>
            <a:off x="5852298" y="1257890"/>
            <a:ext cx="5712267" cy="273399"/>
          </a:xfrm>
          <a:prstGeom prst="rect">
            <a:avLst/>
          </a:prstGeom>
          <a:solidFill>
            <a:srgbClr val="C66E4E"/>
          </a:solidFill>
          <a:ln w="41910">
            <a:solidFill>
              <a:srgbClr val="C66E4E"/>
            </a:solidFill>
          </a:ln>
        </p:spPr>
        <p:txBody>
          <a:bodyPr vert="horz" wrap="square" lIns="180000" tIns="36000" rIns="180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4" b="1" i="0" u="none" strike="noStrike" kern="1200" cap="none" spc="-6" normalizeH="0" baseline="0" noProof="0" dirty="0">
                <a:ln>
                  <a:noFill/>
                </a:ln>
                <a:solidFill>
                  <a:srgbClr val="FFFFFF"/>
                </a:solidFill>
                <a:effectLst/>
                <a:uLnTx/>
                <a:uFillTx/>
                <a:latin typeface="Arial"/>
                <a:ea typeface="+mn-ea"/>
                <a:cs typeface="Arial"/>
              </a:rPr>
              <a:t>TIETOJÄRJESTELMÄ</a:t>
            </a:r>
            <a:endParaRPr kumimoji="0" lang="fi-FI" sz="1304"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object 17">
            <a:extLst>
              <a:ext uri="{FF2B5EF4-FFF2-40B4-BE49-F238E27FC236}">
                <a16:creationId xmlns:a16="http://schemas.microsoft.com/office/drawing/2014/main" id="{F9E48D5A-9967-4D1F-87FE-793FA66E2BA6}"/>
              </a:ext>
            </a:extLst>
          </p:cNvPr>
          <p:cNvSpPr/>
          <p:nvPr/>
        </p:nvSpPr>
        <p:spPr>
          <a:xfrm rot="10800000">
            <a:off x="8515134" y="1644784"/>
            <a:ext cx="307667" cy="615333"/>
          </a:xfrm>
          <a:custGeom>
            <a:avLst/>
            <a:gdLst/>
            <a:ahLst/>
            <a:cxnLst/>
            <a:rect l="l" t="t" r="r" b="b"/>
            <a:pathLst>
              <a:path w="507365" h="1014729">
                <a:moveTo>
                  <a:pt x="10" y="0"/>
                </a:moveTo>
                <a:lnTo>
                  <a:pt x="0" y="1014586"/>
                </a:lnTo>
                <a:lnTo>
                  <a:pt x="507293" y="507282"/>
                </a:lnTo>
                <a:lnTo>
                  <a:pt x="10" y="0"/>
                </a:lnTo>
                <a:close/>
              </a:path>
            </a:pathLst>
          </a:custGeom>
          <a:solidFill>
            <a:srgbClr val="C66E4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5" name="Suora yhdysviiva 50">
            <a:extLst>
              <a:ext uri="{FF2B5EF4-FFF2-40B4-BE49-F238E27FC236}">
                <a16:creationId xmlns:a16="http://schemas.microsoft.com/office/drawing/2014/main" id="{A76BACE2-B040-4524-B012-1FD7D58795B9}"/>
              </a:ext>
            </a:extLst>
          </p:cNvPr>
          <p:cNvCxnSpPr>
            <a:cxnSpLocks/>
          </p:cNvCxnSpPr>
          <p:nvPr/>
        </p:nvCxnSpPr>
        <p:spPr>
          <a:xfrm>
            <a:off x="3062121" y="1203775"/>
            <a:ext cx="6394" cy="548558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Tekstiruutu 32">
            <a:extLst>
              <a:ext uri="{FF2B5EF4-FFF2-40B4-BE49-F238E27FC236}">
                <a16:creationId xmlns:a16="http://schemas.microsoft.com/office/drawing/2014/main" id="{1E3CDF30-3AFB-4F9A-A0F5-05D31CD4A424}"/>
              </a:ext>
            </a:extLst>
          </p:cNvPr>
          <p:cNvSpPr txBox="1"/>
          <p:nvPr/>
        </p:nvSpPr>
        <p:spPr>
          <a:xfrm>
            <a:off x="692079" y="3770411"/>
            <a:ext cx="2159996" cy="1256068"/>
          </a:xfrm>
          <a:prstGeom prst="rect">
            <a:avLst/>
          </a:prstGeom>
          <a:noFill/>
          <a:ln w="6350">
            <a:solidFill>
              <a:srgbClr val="263844"/>
            </a:solidFill>
            <a:prstDash val="dash"/>
          </a:ln>
        </p:spPr>
        <p:txBody>
          <a:bodyPr wrap="square" lIns="180000" tIns="180000" rIns="180000" bIns="18000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200" b="1" i="0" u="none" strike="noStrike" kern="1200" cap="none" spc="0" normalizeH="0" baseline="0" noProof="0" dirty="0">
                <a:ln>
                  <a:noFill/>
                </a:ln>
                <a:solidFill>
                  <a:srgbClr val="263844"/>
                </a:solidFill>
                <a:effectLst/>
                <a:uLnTx/>
                <a:uFillTx/>
                <a:latin typeface="Arial" panose="020B0604020202020204"/>
                <a:ea typeface="+mn-ea"/>
                <a:cs typeface="Calibri"/>
              </a:rPr>
              <a:t>Teemaryhmät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Semanttinen </a:t>
            </a:r>
            <a:r>
              <a:rPr kumimoji="0" lang="fi-FI" sz="1000" b="0" i="0" u="none" strike="noStrike" kern="1200" cap="none" spc="0" normalizeH="0" baseline="0" noProof="0" dirty="0" err="1">
                <a:ln>
                  <a:noFill/>
                </a:ln>
                <a:solidFill>
                  <a:srgbClr val="263844"/>
                </a:solidFill>
                <a:effectLst/>
                <a:uLnTx/>
                <a:uFillTx/>
                <a:latin typeface="Arial" panose="020B0604020202020204"/>
                <a:ea typeface="+mn-ea"/>
                <a:cs typeface="Calibri"/>
              </a:rPr>
              <a:t>yhteentoimivuus</a:t>
            </a: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 </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Kokonaisarkkitehtuuri</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Standardisointi</a:t>
            </a:r>
          </a:p>
        </p:txBody>
      </p:sp>
      <p:sp>
        <p:nvSpPr>
          <p:cNvPr id="38" name="Suorakulmio 10">
            <a:extLst>
              <a:ext uri="{FF2B5EF4-FFF2-40B4-BE49-F238E27FC236}">
                <a16:creationId xmlns:a16="http://schemas.microsoft.com/office/drawing/2014/main" id="{AB0910BA-2085-41EC-B596-D1F1E904B780}"/>
              </a:ext>
            </a:extLst>
          </p:cNvPr>
          <p:cNvSpPr/>
          <p:nvPr/>
        </p:nvSpPr>
        <p:spPr>
          <a:xfrm>
            <a:off x="3246080" y="4987654"/>
            <a:ext cx="2159993" cy="553998"/>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Digi Finland oy:n muutostuki kunnille ja maakuntien liitoille.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Avustukset </a:t>
            </a:r>
            <a:endParaRPr kumimoji="0" lang="fi-FI" sz="1000" b="0" i="0" u="none" strike="noStrike" kern="1200" cap="none" spc="0" normalizeH="0" baseline="0" noProof="0" dirty="0">
              <a:ln>
                <a:noFill/>
              </a:ln>
              <a:solidFill>
                <a:srgbClr val="263844"/>
              </a:solidFill>
              <a:effectLst/>
              <a:uLnTx/>
              <a:uFillTx/>
              <a:latin typeface="Arial" panose="020B0604020202020204"/>
              <a:ea typeface="+mn-ea"/>
              <a:cs typeface="+mn-cs"/>
            </a:endParaRPr>
          </a:p>
        </p:txBody>
      </p:sp>
      <p:cxnSp>
        <p:nvCxnSpPr>
          <p:cNvPr id="44" name="Suora yhdysviiva 50">
            <a:extLst>
              <a:ext uri="{FF2B5EF4-FFF2-40B4-BE49-F238E27FC236}">
                <a16:creationId xmlns:a16="http://schemas.microsoft.com/office/drawing/2014/main" id="{80EECDEB-D10B-4867-83C4-A3A85E8238E2}"/>
              </a:ext>
            </a:extLst>
          </p:cNvPr>
          <p:cNvCxnSpPr>
            <a:cxnSpLocks/>
          </p:cNvCxnSpPr>
          <p:nvPr/>
        </p:nvCxnSpPr>
        <p:spPr>
          <a:xfrm>
            <a:off x="5642239" y="1203775"/>
            <a:ext cx="2423" cy="548558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Suorakulmio 10">
            <a:extLst>
              <a:ext uri="{FF2B5EF4-FFF2-40B4-BE49-F238E27FC236}">
                <a16:creationId xmlns:a16="http://schemas.microsoft.com/office/drawing/2014/main" id="{6E6AA01A-EF89-4E69-888B-CB48379DA3D5}"/>
              </a:ext>
            </a:extLst>
          </p:cNvPr>
          <p:cNvSpPr/>
          <p:nvPr/>
        </p:nvSpPr>
        <p:spPr>
          <a:xfrm>
            <a:off x="5852294" y="2521707"/>
            <a:ext cx="2520001" cy="24776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Tiedonvaihdon foorumi ja yhteistyöelin, joka edistää hallitusohjelmatavoitteen toteutumista rakennetun ympäristön tietojärjestelmä -hankkeessa (Ryhti).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Edistää, tukee ja yhteensovittaa julkisen hallinnon ja alan työtä.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Strateginen ohjausryhmä seuraa hankkeen etenemistä ja ohjeistaa hankkeen toteutuksessa.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Pj. YM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Jäsenet: Ministeriöt, Syke, </a:t>
            </a:r>
            <a:b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b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Kuntaliitto ja alan järjestöt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endParaRPr>
          </a:p>
        </p:txBody>
      </p:sp>
      <p:sp>
        <p:nvSpPr>
          <p:cNvPr id="48" name="Suorakulmio 10">
            <a:extLst>
              <a:ext uri="{FF2B5EF4-FFF2-40B4-BE49-F238E27FC236}">
                <a16:creationId xmlns:a16="http://schemas.microsoft.com/office/drawing/2014/main" id="{B252D65C-B284-4F93-96D5-7D599DDE5391}"/>
              </a:ext>
            </a:extLst>
          </p:cNvPr>
          <p:cNvSpPr/>
          <p:nvPr/>
        </p:nvSpPr>
        <p:spPr>
          <a:xfrm>
            <a:off x="8995292" y="2521707"/>
            <a:ext cx="2569273" cy="20159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Hankkeen operatiivisen tason yhteistyö ja yhteensovitus keskeisten virastojen, kuntien ja alan kanssa.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Ohjaa hanketta, poistaa esteitä ja varmistaa sen toimintaedellytykset. Ohjausryhmä ohjaa </a:t>
            </a:r>
            <a:r>
              <a:rPr kumimoji="0" lang="fi-FI" sz="1000" b="0" i="1" u="none" strike="noStrike" kern="1200" cap="none" spc="0" normalizeH="0" baseline="0" noProof="0" dirty="0">
                <a:ln>
                  <a:noFill/>
                </a:ln>
                <a:solidFill>
                  <a:srgbClr val="263844"/>
                </a:solidFill>
                <a:effectLst/>
                <a:uLnTx/>
                <a:uFillTx/>
                <a:latin typeface="Arial" panose="020B0604020202020204" pitchFamily="34" charset="0"/>
                <a:ea typeface="+mn-ea"/>
                <a:cs typeface="+mn-cs"/>
              </a:rPr>
              <a:t>projektiryhmää</a:t>
            </a: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 joka toteuttaa </a:t>
            </a:r>
            <a:r>
              <a:rPr kumimoji="0" lang="fi-FI" sz="1000" b="0" i="0" u="none" strike="noStrike" kern="1200" cap="none" spc="0" normalizeH="0" baseline="0" noProof="0" dirty="0" err="1">
                <a:ln>
                  <a:noFill/>
                </a:ln>
                <a:solidFill>
                  <a:srgbClr val="263844"/>
                </a:solidFill>
                <a:effectLst/>
                <a:uLnTx/>
                <a:uFillTx/>
                <a:latin typeface="Arial" panose="020B0604020202020204" pitchFamily="34" charset="0"/>
                <a:ea typeface="+mn-ea"/>
                <a:cs typeface="+mn-cs"/>
              </a:rPr>
              <a:t>Syken</a:t>
            </a: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 vastuulla olevan rakennetun ympäristön tietojärjestelmän.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Pj. Syke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Jäsenet: Syke, YM, MML, </a:t>
            </a:r>
            <a:b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b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VERO, DVV, ARA</a:t>
            </a:r>
          </a:p>
        </p:txBody>
      </p:sp>
      <p:sp>
        <p:nvSpPr>
          <p:cNvPr id="56" name="object 17">
            <a:extLst>
              <a:ext uri="{FF2B5EF4-FFF2-40B4-BE49-F238E27FC236}">
                <a16:creationId xmlns:a16="http://schemas.microsoft.com/office/drawing/2014/main" id="{50DE0345-4F91-4A93-B63B-F1E9F0C740BF}"/>
              </a:ext>
            </a:extLst>
          </p:cNvPr>
          <p:cNvSpPr/>
          <p:nvPr/>
        </p:nvSpPr>
        <p:spPr>
          <a:xfrm rot="16200000">
            <a:off x="10150738" y="4594677"/>
            <a:ext cx="307667" cy="615333"/>
          </a:xfrm>
          <a:custGeom>
            <a:avLst/>
            <a:gdLst/>
            <a:ahLst/>
            <a:cxnLst/>
            <a:rect l="l" t="t" r="r" b="b"/>
            <a:pathLst>
              <a:path w="507365" h="1014729">
                <a:moveTo>
                  <a:pt x="10" y="0"/>
                </a:moveTo>
                <a:lnTo>
                  <a:pt x="0" y="1014586"/>
                </a:lnTo>
                <a:lnTo>
                  <a:pt x="507293" y="507282"/>
                </a:lnTo>
                <a:lnTo>
                  <a:pt x="10" y="0"/>
                </a:lnTo>
                <a:close/>
              </a:path>
            </a:pathLst>
          </a:custGeom>
          <a:solidFill>
            <a:srgbClr val="C66E4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Tekstiruutu 32">
            <a:extLst>
              <a:ext uri="{FF2B5EF4-FFF2-40B4-BE49-F238E27FC236}">
                <a16:creationId xmlns:a16="http://schemas.microsoft.com/office/drawing/2014/main" id="{1A4D0C56-8A13-4AD1-BF24-1CCC85FCEC9E}"/>
              </a:ext>
            </a:extLst>
          </p:cNvPr>
          <p:cNvSpPr txBox="1"/>
          <p:nvPr/>
        </p:nvSpPr>
        <p:spPr>
          <a:xfrm>
            <a:off x="5852294" y="5056177"/>
            <a:ext cx="2582131" cy="1394567"/>
          </a:xfrm>
          <a:prstGeom prst="rect">
            <a:avLst/>
          </a:prstGeom>
          <a:noFill/>
          <a:ln w="6350">
            <a:solidFill>
              <a:srgbClr val="263844"/>
            </a:solidFill>
            <a:prstDash val="dash"/>
          </a:ln>
        </p:spPr>
        <p:txBody>
          <a:bodyPr wrap="square" lIns="180000" tIns="180000" rIns="180000" bIns="18000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200" b="1" i="0" u="none" strike="noStrike" kern="1200" cap="none" spc="0" normalizeH="0" baseline="0" noProof="0" dirty="0">
                <a:ln>
                  <a:noFill/>
                </a:ln>
                <a:solidFill>
                  <a:srgbClr val="263844"/>
                </a:solidFill>
                <a:effectLst/>
                <a:uLnTx/>
                <a:uFillTx/>
                <a:latin typeface="Arial" panose="020B0604020202020204"/>
                <a:ea typeface="+mn-ea"/>
                <a:cs typeface="Calibri"/>
              </a:rPr>
              <a:t>Asiantuntijaryhmät/kumppanit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Kunnat ja maakuntien liitot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Tietojärjestelmätoimittajat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Virastot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Kiinteistö- ja rakennusala</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Muut tiedon hyödyntäjät</a:t>
            </a:r>
          </a:p>
        </p:txBody>
      </p:sp>
      <p:sp>
        <p:nvSpPr>
          <p:cNvPr id="63" name="Tekstiruutu 32">
            <a:extLst>
              <a:ext uri="{FF2B5EF4-FFF2-40B4-BE49-F238E27FC236}">
                <a16:creationId xmlns:a16="http://schemas.microsoft.com/office/drawing/2014/main" id="{310CA307-AC48-4374-B487-D078AE1AC231}"/>
              </a:ext>
            </a:extLst>
          </p:cNvPr>
          <p:cNvSpPr txBox="1"/>
          <p:nvPr/>
        </p:nvSpPr>
        <p:spPr>
          <a:xfrm>
            <a:off x="9044572" y="5055025"/>
            <a:ext cx="2519993" cy="1256068"/>
          </a:xfrm>
          <a:prstGeom prst="rect">
            <a:avLst/>
          </a:prstGeom>
          <a:noFill/>
          <a:ln w="6350">
            <a:solidFill>
              <a:srgbClr val="263844"/>
            </a:solidFill>
            <a:prstDash val="dash"/>
          </a:ln>
        </p:spPr>
        <p:txBody>
          <a:bodyPr wrap="square" lIns="180000" tIns="180000" rIns="180000" bIns="18000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200" b="1" i="0" u="none" strike="noStrike" kern="1200" cap="none" spc="0" normalizeH="0" baseline="0" noProof="0" dirty="0" err="1">
                <a:ln>
                  <a:noFill/>
                </a:ln>
                <a:solidFill>
                  <a:srgbClr val="263844"/>
                </a:solidFill>
                <a:effectLst/>
                <a:uLnTx/>
                <a:uFillTx/>
                <a:latin typeface="Arial" panose="020B0604020202020204"/>
                <a:ea typeface="+mn-ea"/>
                <a:cs typeface="Calibri"/>
              </a:rPr>
              <a:t>Syken</a:t>
            </a:r>
            <a:r>
              <a:rPr kumimoji="0" lang="fi-FI" sz="1200" b="1" i="0" u="none" strike="noStrike" kern="1200" cap="none" spc="0" normalizeH="0" baseline="0" noProof="0" dirty="0">
                <a:ln>
                  <a:noFill/>
                </a:ln>
                <a:solidFill>
                  <a:srgbClr val="263844"/>
                </a:solidFill>
                <a:effectLst/>
                <a:uLnTx/>
                <a:uFillTx/>
                <a:latin typeface="Arial" panose="020B0604020202020204"/>
                <a:ea typeface="+mn-ea"/>
                <a:cs typeface="Calibri"/>
              </a:rPr>
              <a:t> projektiryhmä</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Syke hankepäällikkö</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Syke projektipäälliköt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Syke asiantuntijat</a:t>
            </a:r>
          </a:p>
        </p:txBody>
      </p:sp>
      <p:sp>
        <p:nvSpPr>
          <p:cNvPr id="23" name="Tekstiruutu 32">
            <a:extLst>
              <a:ext uri="{FF2B5EF4-FFF2-40B4-BE49-F238E27FC236}">
                <a16:creationId xmlns:a16="http://schemas.microsoft.com/office/drawing/2014/main" id="{1E3CDF30-3AFB-4F9A-A0F5-05D31CD4A424}"/>
              </a:ext>
            </a:extLst>
          </p:cNvPr>
          <p:cNvSpPr txBox="1"/>
          <p:nvPr/>
        </p:nvSpPr>
        <p:spPr>
          <a:xfrm>
            <a:off x="3303242" y="2521707"/>
            <a:ext cx="2159996" cy="1671566"/>
          </a:xfrm>
          <a:prstGeom prst="rect">
            <a:avLst/>
          </a:prstGeom>
          <a:noFill/>
          <a:ln w="6350">
            <a:solidFill>
              <a:srgbClr val="263844"/>
            </a:solidFill>
            <a:prstDash val="dash"/>
          </a:ln>
        </p:spPr>
        <p:txBody>
          <a:bodyPr wrap="square" lIns="180000" tIns="180000" rIns="180000" bIns="180000" rtlCol="0" anchor="t">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Lainsäädännön muutostarpeita selvittävä työryhmä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Työryhmä, joka valmistelee hallituksen esityksen rakennetun ympäristön tietojärjestelmää koskevasta laista</a:t>
            </a:r>
          </a:p>
        </p:txBody>
      </p:sp>
      <p:sp>
        <p:nvSpPr>
          <p:cNvPr id="26" name="object 23">
            <a:extLst>
              <a:ext uri="{FF2B5EF4-FFF2-40B4-BE49-F238E27FC236}">
                <a16:creationId xmlns:a16="http://schemas.microsoft.com/office/drawing/2014/main" id="{940C059F-7D4D-46A3-8479-A5D8C508B4DF}"/>
              </a:ext>
            </a:extLst>
          </p:cNvPr>
          <p:cNvSpPr txBox="1"/>
          <p:nvPr/>
        </p:nvSpPr>
        <p:spPr>
          <a:xfrm>
            <a:off x="3272180" y="4541850"/>
            <a:ext cx="2160000" cy="273399"/>
          </a:xfrm>
          <a:prstGeom prst="rect">
            <a:avLst/>
          </a:prstGeom>
          <a:solidFill>
            <a:srgbClr val="C66E4E"/>
          </a:solidFill>
          <a:ln w="41910">
            <a:solidFill>
              <a:srgbClr val="C66E4E"/>
            </a:solidFill>
          </a:ln>
        </p:spPr>
        <p:txBody>
          <a:bodyPr vert="horz" wrap="square" lIns="180000" tIns="36000" rIns="180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4" b="1" i="0" u="none" strike="noStrike" kern="1200" cap="none" spc="-6" normalizeH="0" baseline="0" noProof="0" dirty="0">
                <a:ln>
                  <a:noFill/>
                </a:ln>
                <a:solidFill>
                  <a:srgbClr val="FFFFFF"/>
                </a:solidFill>
                <a:effectLst/>
                <a:uLnTx/>
                <a:uFillTx/>
                <a:latin typeface="Arial"/>
                <a:ea typeface="+mn-ea"/>
                <a:cs typeface="Arial"/>
              </a:rPr>
              <a:t>TUKI</a:t>
            </a:r>
            <a:endParaRPr kumimoji="0" lang="fi-FI" sz="1304"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Suorakulmio 10">
            <a:extLst>
              <a:ext uri="{FF2B5EF4-FFF2-40B4-BE49-F238E27FC236}">
                <a16:creationId xmlns:a16="http://schemas.microsoft.com/office/drawing/2014/main" id="{AB0910BA-2085-41EC-B596-D1F1E904B780}"/>
              </a:ext>
            </a:extLst>
          </p:cNvPr>
          <p:cNvSpPr/>
          <p:nvPr/>
        </p:nvSpPr>
        <p:spPr>
          <a:xfrm>
            <a:off x="710415" y="2521707"/>
            <a:ext cx="2159993"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263844"/>
                </a:solidFill>
                <a:effectLst/>
                <a:uLnTx/>
                <a:uFillTx/>
                <a:latin typeface="Arial" panose="020B0604020202020204" pitchFamily="34" charset="0"/>
                <a:ea typeface="+mn-ea"/>
                <a:cs typeface="+mn-cs"/>
              </a:rPr>
              <a:t>Tavoitteena on mm. varmistaa vuorovaikutus ministeriöiden, kuntien ja KIRA-alan toimijoiden välillä sekä eri toimijoiden näkökulmien huomioiminen rakennetun ympäristön tiedon yhteentoimivuuden edistämisessä.</a:t>
            </a:r>
            <a:endParaRPr kumimoji="0" lang="fi-FI" sz="1000" b="0" i="0" u="none" strike="noStrike" kern="1200" cap="none" spc="0" normalizeH="0" baseline="0" noProof="0" dirty="0">
              <a:ln>
                <a:noFill/>
              </a:ln>
              <a:solidFill>
                <a:srgbClr val="263844"/>
              </a:solidFill>
              <a:effectLst/>
              <a:uLnTx/>
              <a:uFillTx/>
              <a:latin typeface="Arial" panose="020B0604020202020204"/>
              <a:ea typeface="+mn-ea"/>
              <a:cs typeface="+mn-cs"/>
            </a:endParaRPr>
          </a:p>
        </p:txBody>
      </p:sp>
      <p:sp>
        <p:nvSpPr>
          <p:cNvPr id="27" name="Tekstiruutu 32">
            <a:extLst>
              <a:ext uri="{FF2B5EF4-FFF2-40B4-BE49-F238E27FC236}">
                <a16:creationId xmlns:a16="http://schemas.microsoft.com/office/drawing/2014/main" id="{1E3CDF30-3AFB-4F9A-A0F5-05D31CD4A424}"/>
              </a:ext>
            </a:extLst>
          </p:cNvPr>
          <p:cNvSpPr txBox="1"/>
          <p:nvPr/>
        </p:nvSpPr>
        <p:spPr>
          <a:xfrm>
            <a:off x="692065" y="5140901"/>
            <a:ext cx="2159996" cy="1548455"/>
          </a:xfrm>
          <a:prstGeom prst="rect">
            <a:avLst/>
          </a:prstGeom>
          <a:noFill/>
          <a:ln w="6350">
            <a:solidFill>
              <a:srgbClr val="263844"/>
            </a:solidFill>
            <a:prstDash val="dash"/>
          </a:ln>
        </p:spPr>
        <p:txBody>
          <a:bodyPr wrap="square" lIns="180000" tIns="180000" rIns="180000" bIns="18000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200" b="1" i="0" u="none" strike="noStrike" kern="1200" cap="none" spc="0" normalizeH="0" baseline="0" noProof="0" dirty="0">
                <a:ln>
                  <a:noFill/>
                </a:ln>
                <a:solidFill>
                  <a:srgbClr val="263844"/>
                </a:solidFill>
                <a:effectLst/>
                <a:uLnTx/>
                <a:uFillTx/>
                <a:latin typeface="Arial" panose="020B0604020202020204"/>
                <a:ea typeface="+mn-ea"/>
                <a:cs typeface="Calibri"/>
              </a:rPr>
              <a:t>*Semanttisen alaryhmät </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Maankäytön suunnitelmat ja päätökset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Rakennukset ja rakennelmat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Liikenne ja alueet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263844"/>
                </a:solidFill>
                <a:effectLst/>
                <a:uLnTx/>
                <a:uFillTx/>
                <a:latin typeface="Arial" panose="020B0604020202020204"/>
                <a:ea typeface="+mn-ea"/>
                <a:cs typeface="Calibri"/>
              </a:rPr>
              <a:t>Tekniset verkostot</a:t>
            </a:r>
          </a:p>
          <a:p>
            <a:pPr marL="180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1" u="none" strike="noStrike" kern="1200" cap="none" spc="0" normalizeH="0" baseline="0" noProof="0" dirty="0">
                <a:ln>
                  <a:noFill/>
                </a:ln>
                <a:solidFill>
                  <a:srgbClr val="263844"/>
                </a:solidFill>
                <a:effectLst/>
                <a:uLnTx/>
                <a:uFillTx/>
                <a:latin typeface="Arial" panose="020B0604020202020204"/>
                <a:ea typeface="+mn-ea"/>
                <a:cs typeface="Calibri"/>
              </a:rPr>
              <a:t>Kulttuuriympäristö (2023)</a:t>
            </a:r>
          </a:p>
        </p:txBody>
      </p:sp>
    </p:spTree>
    <p:extLst>
      <p:ext uri="{BB962C8B-B14F-4D97-AF65-F5344CB8AC3E}">
        <p14:creationId xmlns:p14="http://schemas.microsoft.com/office/powerpoint/2010/main" val="243455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Rakennetun ympäristön digitalisaation tiekartta vuoteen 2030</a:t>
            </a:r>
            <a:endParaRPr lang="fi-FI" dirty="0"/>
          </a:p>
        </p:txBody>
      </p:sp>
    </p:spTree>
    <p:extLst>
      <p:ext uri="{BB962C8B-B14F-4D97-AF65-F5344CB8AC3E}">
        <p14:creationId xmlns:p14="http://schemas.microsoft.com/office/powerpoint/2010/main" val="116006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E556-1E46-924E-AAC1-EE38FD0C108D}"/>
              </a:ext>
            </a:extLst>
          </p:cNvPr>
          <p:cNvSpPr>
            <a:spLocks noGrp="1"/>
          </p:cNvSpPr>
          <p:nvPr>
            <p:ph type="title"/>
          </p:nvPr>
        </p:nvSpPr>
        <p:spPr/>
        <p:txBody>
          <a:bodyPr/>
          <a:lstStyle/>
          <a:p>
            <a:r>
              <a:rPr lang="fi-FI" dirty="0"/>
              <a:t>Näin digimuutos etenee</a:t>
            </a:r>
            <a:endParaRPr lang="en-FI" dirty="0"/>
          </a:p>
        </p:txBody>
      </p:sp>
      <p:sp>
        <p:nvSpPr>
          <p:cNvPr id="4" name="Päivämäärän paikkamerkki 3">
            <a:extLst>
              <a:ext uri="{FF2B5EF4-FFF2-40B4-BE49-F238E27FC236}">
                <a16:creationId xmlns:a16="http://schemas.microsoft.com/office/drawing/2014/main" id="{1311A48B-9874-43A0-95DA-754D067952E8}"/>
              </a:ext>
            </a:extLst>
          </p:cNvPr>
          <p:cNvSpPr>
            <a:spLocks noGrp="1"/>
          </p:cNvSpPr>
          <p:nvPr>
            <p:ph type="dt" sz="half" idx="10"/>
          </p:nvPr>
        </p:nvSpPr>
        <p:spPr/>
        <p:txBody>
          <a:bodyPr/>
          <a:lstStyle/>
          <a:p>
            <a:fld id="{E40C3922-C4FF-439E-97C9-29FAF7A6197D}" type="datetime1">
              <a:rPr lang="fi-FI" smtClean="0"/>
              <a:pPr/>
              <a:t>17.5.2023</a:t>
            </a:fld>
            <a:endParaRPr lang="fi-FI"/>
          </a:p>
        </p:txBody>
      </p:sp>
      <p:sp>
        <p:nvSpPr>
          <p:cNvPr id="5" name="Dian numeron paikkamerkki 4">
            <a:extLst>
              <a:ext uri="{FF2B5EF4-FFF2-40B4-BE49-F238E27FC236}">
                <a16:creationId xmlns:a16="http://schemas.microsoft.com/office/drawing/2014/main" id="{4F4CA0CE-EB43-494A-A5E5-358793A2A65E}"/>
              </a:ext>
            </a:extLst>
          </p:cNvPr>
          <p:cNvSpPr>
            <a:spLocks noGrp="1"/>
          </p:cNvSpPr>
          <p:nvPr>
            <p:ph type="sldNum" sz="quarter" idx="12"/>
          </p:nvPr>
        </p:nvSpPr>
        <p:spPr/>
        <p:txBody>
          <a:bodyPr/>
          <a:lstStyle/>
          <a:p>
            <a:fld id="{91E53C16-2649-4D48-AFD3-9E32AB86C978}" type="slidenum">
              <a:rPr lang="fi-FI" smtClean="0"/>
              <a:pPr/>
              <a:t>18</a:t>
            </a:fld>
            <a:endParaRPr lang="fi-FI"/>
          </a:p>
        </p:txBody>
      </p:sp>
      <p:grpSp>
        <p:nvGrpSpPr>
          <p:cNvPr id="6" name="Ryhmä 5">
            <a:extLst>
              <a:ext uri="{FF2B5EF4-FFF2-40B4-BE49-F238E27FC236}">
                <a16:creationId xmlns:a16="http://schemas.microsoft.com/office/drawing/2014/main" id="{31FED425-3E7F-414C-85B5-C22A2DA52D40}"/>
              </a:ext>
            </a:extLst>
          </p:cNvPr>
          <p:cNvGrpSpPr/>
          <p:nvPr/>
        </p:nvGrpSpPr>
        <p:grpSpPr>
          <a:xfrm>
            <a:off x="-2" y="3017714"/>
            <a:ext cx="12191999" cy="2051607"/>
            <a:chOff x="-2" y="3017714"/>
            <a:chExt cx="12191999" cy="2051607"/>
          </a:xfrm>
        </p:grpSpPr>
        <p:sp>
          <p:nvSpPr>
            <p:cNvPr id="17" name="Rectangle 16">
              <a:extLst>
                <a:ext uri="{FF2B5EF4-FFF2-40B4-BE49-F238E27FC236}">
                  <a16:creationId xmlns:a16="http://schemas.microsoft.com/office/drawing/2014/main" id="{3E39467A-F76A-EA48-92AE-14C5F2BBDC4F}"/>
                </a:ext>
              </a:extLst>
            </p:cNvPr>
            <p:cNvSpPr/>
            <p:nvPr/>
          </p:nvSpPr>
          <p:spPr>
            <a:xfrm rot="5400000">
              <a:off x="1291151" y="2506723"/>
              <a:ext cx="300674" cy="2882980"/>
            </a:xfrm>
            <a:prstGeom prst="rect">
              <a:avLst/>
            </a:prstGeom>
            <a:solidFill>
              <a:srgbClr val="24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3" name="Ryhmä 2">
              <a:extLst>
                <a:ext uri="{FF2B5EF4-FFF2-40B4-BE49-F238E27FC236}">
                  <a16:creationId xmlns:a16="http://schemas.microsoft.com/office/drawing/2014/main" id="{A675AA2E-E608-4B49-BF2E-97D78873A206}"/>
                </a:ext>
              </a:extLst>
            </p:cNvPr>
            <p:cNvGrpSpPr/>
            <p:nvPr/>
          </p:nvGrpSpPr>
          <p:grpSpPr>
            <a:xfrm>
              <a:off x="944568" y="3017714"/>
              <a:ext cx="11247429" cy="2051607"/>
              <a:chOff x="944568" y="3017714"/>
              <a:chExt cx="11247429" cy="2051607"/>
            </a:xfrm>
          </p:grpSpPr>
          <p:sp>
            <p:nvSpPr>
              <p:cNvPr id="13" name="Rectangle 12">
                <a:extLst>
                  <a:ext uri="{FF2B5EF4-FFF2-40B4-BE49-F238E27FC236}">
                    <a16:creationId xmlns:a16="http://schemas.microsoft.com/office/drawing/2014/main" id="{6DC52072-3D97-FD45-B795-02F2EC839626}"/>
                  </a:ext>
                </a:extLst>
              </p:cNvPr>
              <p:cNvSpPr/>
              <p:nvPr/>
            </p:nvSpPr>
            <p:spPr>
              <a:xfrm rot="5400000">
                <a:off x="6534710" y="2603962"/>
                <a:ext cx="300674" cy="2688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82185E67-B9E5-FB46-84D3-F6A49B42B3E5}"/>
                  </a:ext>
                </a:extLst>
              </p:cNvPr>
              <p:cNvSpPr/>
              <p:nvPr/>
            </p:nvSpPr>
            <p:spPr>
              <a:xfrm rot="5400000">
                <a:off x="3961550" y="2719307"/>
                <a:ext cx="300674" cy="2457813"/>
              </a:xfrm>
              <a:prstGeom prst="rect">
                <a:avLst/>
              </a:prstGeom>
              <a:solidFill>
                <a:srgbClr val="303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A80E6F3D-E52F-594A-8080-3657EB67D443}"/>
                  </a:ext>
                </a:extLst>
              </p:cNvPr>
              <p:cNvSpPr/>
              <p:nvPr/>
            </p:nvSpPr>
            <p:spPr>
              <a:xfrm rot="5400000">
                <a:off x="11467006" y="3373559"/>
                <a:ext cx="300674" cy="1149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25" name="Group 24">
                <a:extLst>
                  <a:ext uri="{FF2B5EF4-FFF2-40B4-BE49-F238E27FC236}">
                    <a16:creationId xmlns:a16="http://schemas.microsoft.com/office/drawing/2014/main" id="{F40B7957-F338-D247-92BF-84C2AC94872D}"/>
                  </a:ext>
                </a:extLst>
              </p:cNvPr>
              <p:cNvGrpSpPr/>
              <p:nvPr/>
            </p:nvGrpSpPr>
            <p:grpSpPr>
              <a:xfrm>
                <a:off x="8029298" y="3354819"/>
                <a:ext cx="3070824" cy="1168679"/>
                <a:chOff x="8029298" y="3354819"/>
                <a:chExt cx="3070824" cy="1168679"/>
              </a:xfrm>
            </p:grpSpPr>
            <p:sp>
              <p:nvSpPr>
                <p:cNvPr id="26" name="TextBox 25">
                  <a:extLst>
                    <a:ext uri="{FF2B5EF4-FFF2-40B4-BE49-F238E27FC236}">
                      <a16:creationId xmlns:a16="http://schemas.microsoft.com/office/drawing/2014/main" id="{F801D4D3-0F96-4D4E-BBE8-31A3036F20CA}"/>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300" b="1">
                      <a:solidFill>
                        <a:schemeClr val="accent2"/>
                      </a:solidFill>
                    </a:rPr>
                    <a:t>Suomessa on maailman</a:t>
                  </a:r>
                  <a:br>
                    <a:rPr lang="fi-FI" sz="1300" b="1">
                      <a:solidFill>
                        <a:schemeClr val="accent2"/>
                      </a:solidFill>
                    </a:rPr>
                  </a:br>
                  <a:r>
                    <a:rPr lang="fi-FI" sz="1300" b="1">
                      <a:solidFill>
                        <a:schemeClr val="accent2"/>
                      </a:solidFill>
                    </a:rPr>
                    <a:t>parhaaseen tietoon</a:t>
                  </a:r>
                  <a:br>
                    <a:rPr lang="fi-FI" sz="1300" b="1">
                      <a:solidFill>
                        <a:schemeClr val="accent2"/>
                      </a:solidFill>
                    </a:rPr>
                  </a:br>
                  <a:r>
                    <a:rPr lang="fi-FI" sz="1300" b="1">
                      <a:solidFill>
                        <a:schemeClr val="accent2"/>
                      </a:solidFill>
                    </a:rPr>
                    <a:t>perustuva, hyvinvointia luova</a:t>
                  </a:r>
                  <a:br>
                    <a:rPr lang="fi-FI" sz="1300" b="1">
                      <a:solidFill>
                        <a:schemeClr val="accent2"/>
                      </a:solidFill>
                    </a:rPr>
                  </a:br>
                  <a:r>
                    <a:rPr lang="fi-FI" sz="1300" b="1">
                      <a:solidFill>
                        <a:schemeClr val="accent2"/>
                      </a:solidFill>
                    </a:rPr>
                    <a:t>ja kestävä elinympäristö.</a:t>
                  </a:r>
                  <a:endParaRPr lang="fi-FI" sz="1300">
                    <a:solidFill>
                      <a:schemeClr val="accent2"/>
                    </a:solidFill>
                  </a:endParaRPr>
                </a:p>
              </p:txBody>
            </p:sp>
            <p:sp>
              <p:nvSpPr>
                <p:cNvPr id="27" name="Rectangle 26">
                  <a:extLst>
                    <a:ext uri="{FF2B5EF4-FFF2-40B4-BE49-F238E27FC236}">
                      <a16:creationId xmlns:a16="http://schemas.microsoft.com/office/drawing/2014/main" id="{09B677B2-7D09-6844-958E-FF761A2B33FA}"/>
                    </a:ext>
                  </a:extLst>
                </p:cNvPr>
                <p:cNvSpPr/>
                <p:nvPr/>
              </p:nvSpPr>
              <p:spPr>
                <a:xfrm>
                  <a:off x="8029298"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 name="Rectangle 27">
                  <a:extLst>
                    <a:ext uri="{FF2B5EF4-FFF2-40B4-BE49-F238E27FC236}">
                      <a16:creationId xmlns:a16="http://schemas.microsoft.com/office/drawing/2014/main" id="{056E8623-25DF-E84F-8DDF-AA60732312DF}"/>
                    </a:ext>
                  </a:extLst>
                </p:cNvPr>
                <p:cNvSpPr/>
                <p:nvPr/>
              </p:nvSpPr>
              <p:spPr>
                <a:xfrm>
                  <a:off x="10939756"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30" name="TextBox 29">
                <a:extLst>
                  <a:ext uri="{FF2B5EF4-FFF2-40B4-BE49-F238E27FC236}">
                    <a16:creationId xmlns:a16="http://schemas.microsoft.com/office/drawing/2014/main" id="{389E9515-5BC7-AD44-B1D6-D1901C1AEF57}"/>
                  </a:ext>
                </a:extLst>
              </p:cNvPr>
              <p:cNvSpPr txBox="1"/>
              <p:nvPr/>
            </p:nvSpPr>
            <p:spPr>
              <a:xfrm>
                <a:off x="6477663" y="3017714"/>
                <a:ext cx="397545" cy="215444"/>
              </a:xfrm>
              <a:prstGeom prst="rect">
                <a:avLst/>
              </a:prstGeom>
              <a:noFill/>
            </p:spPr>
            <p:txBody>
              <a:bodyPr wrap="none" lIns="0" tIns="0" rIns="0" bIns="0" rtlCol="0">
                <a:spAutoFit/>
              </a:bodyPr>
              <a:lstStyle/>
              <a:p>
                <a:pPr algn="ctr"/>
                <a:r>
                  <a:rPr lang="en-FI" sz="1400" b="1">
                    <a:solidFill>
                      <a:schemeClr val="tx2"/>
                    </a:solidFill>
                  </a:rPr>
                  <a:t>2030</a:t>
                </a:r>
              </a:p>
            </p:txBody>
          </p:sp>
          <p:sp>
            <p:nvSpPr>
              <p:cNvPr id="31" name="TextBox 30">
                <a:extLst>
                  <a:ext uri="{FF2B5EF4-FFF2-40B4-BE49-F238E27FC236}">
                    <a16:creationId xmlns:a16="http://schemas.microsoft.com/office/drawing/2014/main" id="{5E98ADB9-EC04-C740-8D09-EC35C110E345}"/>
                  </a:ext>
                </a:extLst>
              </p:cNvPr>
              <p:cNvSpPr txBox="1"/>
              <p:nvPr/>
            </p:nvSpPr>
            <p:spPr>
              <a:xfrm>
                <a:off x="6103362" y="4730767"/>
                <a:ext cx="1146147" cy="338554"/>
              </a:xfrm>
              <a:prstGeom prst="rect">
                <a:avLst/>
              </a:prstGeom>
              <a:noFill/>
            </p:spPr>
            <p:txBody>
              <a:bodyPr wrap="none" lIns="0" tIns="0" rIns="0" bIns="0" rtlCol="0">
                <a:spAutoFit/>
              </a:bodyPr>
              <a:lstStyle/>
              <a:p>
                <a:pPr algn="ctr"/>
                <a:r>
                  <a:rPr lang="fi-FI" sz="1100">
                    <a:solidFill>
                      <a:schemeClr val="tx2"/>
                    </a:solidFill>
                  </a:rPr>
                  <a:t>Vakiintuminen</a:t>
                </a:r>
                <a:br>
                  <a:rPr lang="fi-FI" sz="1100">
                    <a:solidFill>
                      <a:schemeClr val="tx2"/>
                    </a:solidFill>
                  </a:rPr>
                </a:br>
                <a:r>
                  <a:rPr lang="fi-FI" sz="1100">
                    <a:solidFill>
                      <a:schemeClr val="tx2"/>
                    </a:solidFill>
                  </a:rPr>
                  <a:t>ja jatkosovellukset</a:t>
                </a:r>
              </a:p>
            </p:txBody>
          </p:sp>
          <p:pic>
            <p:nvPicPr>
              <p:cNvPr id="32" name="Graphic 31">
                <a:extLst>
                  <a:ext uri="{FF2B5EF4-FFF2-40B4-BE49-F238E27FC236}">
                    <a16:creationId xmlns:a16="http://schemas.microsoft.com/office/drawing/2014/main" id="{FE29A7B6-E5A8-6C46-9A81-3CF977ECDCE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96835" y="3368613"/>
                <a:ext cx="1159200" cy="1159200"/>
              </a:xfrm>
              <a:prstGeom prst="rect">
                <a:avLst/>
              </a:prstGeom>
            </p:spPr>
          </p:pic>
          <p:grpSp>
            <p:nvGrpSpPr>
              <p:cNvPr id="33" name="Group 32">
                <a:extLst>
                  <a:ext uri="{FF2B5EF4-FFF2-40B4-BE49-F238E27FC236}">
                    <a16:creationId xmlns:a16="http://schemas.microsoft.com/office/drawing/2014/main" id="{47566C5B-2948-3644-B4E1-532594695006}"/>
                  </a:ext>
                </a:extLst>
              </p:cNvPr>
              <p:cNvGrpSpPr/>
              <p:nvPr/>
            </p:nvGrpSpPr>
            <p:grpSpPr>
              <a:xfrm>
                <a:off x="3645363" y="3017714"/>
                <a:ext cx="1159200" cy="2051607"/>
                <a:chOff x="3645363" y="3017714"/>
                <a:chExt cx="1159200" cy="2051607"/>
              </a:xfrm>
            </p:grpSpPr>
            <p:sp>
              <p:nvSpPr>
                <p:cNvPr id="34" name="TextBox 33">
                  <a:extLst>
                    <a:ext uri="{FF2B5EF4-FFF2-40B4-BE49-F238E27FC236}">
                      <a16:creationId xmlns:a16="http://schemas.microsoft.com/office/drawing/2014/main" id="{618DB7CE-F690-5E4F-9306-5EE6161950BE}"/>
                    </a:ext>
                  </a:extLst>
                </p:cNvPr>
                <p:cNvSpPr txBox="1"/>
                <p:nvPr/>
              </p:nvSpPr>
              <p:spPr>
                <a:xfrm>
                  <a:off x="3777725" y="3017714"/>
                  <a:ext cx="894477" cy="215444"/>
                </a:xfrm>
                <a:prstGeom prst="rect">
                  <a:avLst/>
                </a:prstGeom>
                <a:noFill/>
              </p:spPr>
              <p:txBody>
                <a:bodyPr wrap="none" lIns="0" tIns="0" rIns="0" bIns="0" rtlCol="0">
                  <a:spAutoFit/>
                </a:bodyPr>
                <a:lstStyle/>
                <a:p>
                  <a:pPr algn="ctr"/>
                  <a:r>
                    <a:rPr lang="en-FI" sz="1400" b="1">
                      <a:solidFill>
                        <a:schemeClr val="tx2"/>
                      </a:solidFill>
                    </a:rPr>
                    <a:t>2025–2029</a:t>
                  </a:r>
                </a:p>
              </p:txBody>
            </p:sp>
            <p:sp>
              <p:nvSpPr>
                <p:cNvPr id="35" name="TextBox 34">
                  <a:extLst>
                    <a:ext uri="{FF2B5EF4-FFF2-40B4-BE49-F238E27FC236}">
                      <a16:creationId xmlns:a16="http://schemas.microsoft.com/office/drawing/2014/main" id="{07CF5769-6F66-9448-92F7-555618516A3F}"/>
                    </a:ext>
                  </a:extLst>
                </p:cNvPr>
                <p:cNvSpPr txBox="1"/>
                <p:nvPr/>
              </p:nvSpPr>
              <p:spPr>
                <a:xfrm>
                  <a:off x="3742459" y="4730767"/>
                  <a:ext cx="965008" cy="338554"/>
                </a:xfrm>
                <a:prstGeom prst="rect">
                  <a:avLst/>
                </a:prstGeom>
                <a:noFill/>
              </p:spPr>
              <p:txBody>
                <a:bodyPr wrap="none" lIns="0" tIns="0" rIns="0" bIns="0" rtlCol="0">
                  <a:spAutoFit/>
                </a:bodyPr>
                <a:lstStyle/>
                <a:p>
                  <a:pPr algn="ctr"/>
                  <a:r>
                    <a:rPr lang="fi-FI" sz="1100">
                      <a:solidFill>
                        <a:schemeClr val="tx2"/>
                      </a:solidFill>
                    </a:rPr>
                    <a:t>Käyttöönotto</a:t>
                  </a:r>
                  <a:br>
                    <a:rPr lang="fi-FI" sz="1100">
                      <a:solidFill>
                        <a:schemeClr val="tx2"/>
                      </a:solidFill>
                    </a:rPr>
                  </a:br>
                  <a:r>
                    <a:rPr lang="fi-FI" sz="1100">
                      <a:solidFill>
                        <a:schemeClr val="tx2"/>
                      </a:solidFill>
                    </a:rPr>
                    <a:t>ja siirtymäkausi</a:t>
                  </a:r>
                </a:p>
              </p:txBody>
            </p:sp>
            <p:pic>
              <p:nvPicPr>
                <p:cNvPr id="36" name="Graphic 35">
                  <a:extLst>
                    <a:ext uri="{FF2B5EF4-FFF2-40B4-BE49-F238E27FC236}">
                      <a16:creationId xmlns:a16="http://schemas.microsoft.com/office/drawing/2014/main" id="{83655B80-F2E0-744C-803A-6098B11AC0E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645363" y="3368613"/>
                  <a:ext cx="1159200" cy="1159200"/>
                </a:xfrm>
                <a:prstGeom prst="rect">
                  <a:avLst/>
                </a:prstGeom>
              </p:spPr>
            </p:pic>
          </p:grpSp>
          <p:sp>
            <p:nvSpPr>
              <p:cNvPr id="38" name="TextBox 37">
                <a:extLst>
                  <a:ext uri="{FF2B5EF4-FFF2-40B4-BE49-F238E27FC236}">
                    <a16:creationId xmlns:a16="http://schemas.microsoft.com/office/drawing/2014/main" id="{86AB987E-944E-8647-A85C-F52625BFF6A0}"/>
                  </a:ext>
                </a:extLst>
              </p:cNvPr>
              <p:cNvSpPr txBox="1"/>
              <p:nvPr/>
            </p:nvSpPr>
            <p:spPr>
              <a:xfrm>
                <a:off x="1323678" y="3017714"/>
                <a:ext cx="894477" cy="215444"/>
              </a:xfrm>
              <a:prstGeom prst="rect">
                <a:avLst/>
              </a:prstGeom>
              <a:noFill/>
            </p:spPr>
            <p:txBody>
              <a:bodyPr wrap="none" lIns="0" tIns="0" rIns="0" bIns="0" rtlCol="0">
                <a:spAutoFit/>
              </a:bodyPr>
              <a:lstStyle/>
              <a:p>
                <a:pPr algn="ctr"/>
                <a:r>
                  <a:rPr lang="en-FI" sz="1400" b="1">
                    <a:solidFill>
                      <a:schemeClr val="tx2"/>
                    </a:solidFill>
                  </a:rPr>
                  <a:t>2020–2024</a:t>
                </a:r>
                <a:endParaRPr lang="en-FI" sz="1400">
                  <a:solidFill>
                    <a:schemeClr val="tx2"/>
                  </a:solidFill>
                </a:endParaRPr>
              </a:p>
            </p:txBody>
          </p:sp>
          <p:sp>
            <p:nvSpPr>
              <p:cNvPr id="39" name="TextBox 38">
                <a:extLst>
                  <a:ext uri="{FF2B5EF4-FFF2-40B4-BE49-F238E27FC236}">
                    <a16:creationId xmlns:a16="http://schemas.microsoft.com/office/drawing/2014/main" id="{B8CACD64-A10C-7A4B-BCAB-F5EAC34B2AAB}"/>
                  </a:ext>
                </a:extLst>
              </p:cNvPr>
              <p:cNvSpPr txBox="1"/>
              <p:nvPr/>
            </p:nvSpPr>
            <p:spPr>
              <a:xfrm>
                <a:off x="944568" y="4730767"/>
                <a:ext cx="1652697" cy="338554"/>
              </a:xfrm>
              <a:prstGeom prst="rect">
                <a:avLst/>
              </a:prstGeom>
              <a:noFill/>
            </p:spPr>
            <p:txBody>
              <a:bodyPr wrap="none" lIns="0" tIns="0" rIns="0" bIns="0" rtlCol="0">
                <a:spAutoFit/>
              </a:bodyPr>
              <a:lstStyle/>
              <a:p>
                <a:pPr algn="ctr"/>
                <a:r>
                  <a:rPr lang="fi-FI" sz="1100">
                    <a:solidFill>
                      <a:schemeClr val="tx2"/>
                    </a:solidFill>
                  </a:rPr>
                  <a:t>Tietojärjestelmän</a:t>
                </a:r>
                <a:br>
                  <a:rPr lang="fi-FI" sz="1100">
                    <a:solidFill>
                      <a:schemeClr val="tx2"/>
                    </a:solidFill>
                  </a:rPr>
                </a:br>
                <a:r>
                  <a:rPr lang="fi-FI" sz="1100">
                    <a:solidFill>
                      <a:schemeClr val="tx2"/>
                    </a:solidFill>
                  </a:rPr>
                  <a:t>määrittely ja rakentaminen</a:t>
                </a:r>
              </a:p>
            </p:txBody>
          </p:sp>
          <p:pic>
            <p:nvPicPr>
              <p:cNvPr id="40" name="Graphic 39">
                <a:extLst>
                  <a:ext uri="{FF2B5EF4-FFF2-40B4-BE49-F238E27FC236}">
                    <a16:creationId xmlns:a16="http://schemas.microsoft.com/office/drawing/2014/main" id="{3BF310ED-49A3-4445-8CFF-FBC0A19B8FC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91316" y="3368613"/>
                <a:ext cx="1159200" cy="1159200"/>
              </a:xfrm>
              <a:prstGeom prst="rect">
                <a:avLst/>
              </a:prstGeom>
            </p:spPr>
          </p:pic>
        </p:grpSp>
      </p:grpSp>
    </p:spTree>
    <p:extLst>
      <p:ext uri="{BB962C8B-B14F-4D97-AF65-F5344CB8AC3E}">
        <p14:creationId xmlns:p14="http://schemas.microsoft.com/office/powerpoint/2010/main" val="81778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E0C4B541-029B-4A4B-A400-A73E1AE3F97A}"/>
              </a:ext>
            </a:extLst>
          </p:cNvPr>
          <p:cNvSpPr/>
          <p:nvPr/>
        </p:nvSpPr>
        <p:spPr>
          <a:xfrm>
            <a:off x="8174706" y="0"/>
            <a:ext cx="40440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Title 11">
            <a:extLst>
              <a:ext uri="{FF2B5EF4-FFF2-40B4-BE49-F238E27FC236}">
                <a16:creationId xmlns:a16="http://schemas.microsoft.com/office/drawing/2014/main" id="{33AEA283-91BB-254D-8E66-786CD61B1272}"/>
              </a:ext>
            </a:extLst>
          </p:cNvPr>
          <p:cNvSpPr>
            <a:spLocks noGrp="1"/>
          </p:cNvSpPr>
          <p:nvPr>
            <p:ph type="title"/>
          </p:nvPr>
        </p:nvSpPr>
        <p:spPr>
          <a:xfrm>
            <a:off x="750269" y="834765"/>
            <a:ext cx="10200122" cy="663644"/>
          </a:xfrm>
        </p:spPr>
        <p:txBody>
          <a:bodyPr/>
          <a:lstStyle/>
          <a:p>
            <a:r>
              <a:rPr lang="fi-FI" sz="2400" dirty="0"/>
              <a:t>Toimenpiteet 2021-2024</a:t>
            </a:r>
            <a:endParaRPr lang="en-FI" sz="2400" dirty="0"/>
          </a:p>
        </p:txBody>
      </p:sp>
      <p:sp>
        <p:nvSpPr>
          <p:cNvPr id="4" name="Päivämäärän paikkamerkki 3">
            <a:extLst>
              <a:ext uri="{FF2B5EF4-FFF2-40B4-BE49-F238E27FC236}">
                <a16:creationId xmlns:a16="http://schemas.microsoft.com/office/drawing/2014/main" id="{1311A48B-9874-43A0-95DA-754D067952E8}"/>
              </a:ext>
            </a:extLst>
          </p:cNvPr>
          <p:cNvSpPr>
            <a:spLocks noGrp="1"/>
          </p:cNvSpPr>
          <p:nvPr>
            <p:ph type="dt" sz="half" idx="18"/>
          </p:nvPr>
        </p:nvSpPr>
        <p:spPr/>
        <p:txBody>
          <a:bodyPr/>
          <a:lstStyle/>
          <a:p>
            <a:fld id="{E40C3922-C4FF-439E-97C9-29FAF7A6197D}" type="datetime1">
              <a:rPr lang="fi-FI" smtClean="0"/>
              <a:pPr/>
              <a:t>17.5.2023</a:t>
            </a:fld>
            <a:endParaRPr lang="fi-FI" dirty="0"/>
          </a:p>
        </p:txBody>
      </p:sp>
      <p:sp>
        <p:nvSpPr>
          <p:cNvPr id="5" name="Dian numeron paikkamerkki 4">
            <a:extLst>
              <a:ext uri="{FF2B5EF4-FFF2-40B4-BE49-F238E27FC236}">
                <a16:creationId xmlns:a16="http://schemas.microsoft.com/office/drawing/2014/main" id="{4F4CA0CE-EB43-494A-A5E5-358793A2A65E}"/>
              </a:ext>
            </a:extLst>
          </p:cNvPr>
          <p:cNvSpPr>
            <a:spLocks noGrp="1"/>
          </p:cNvSpPr>
          <p:nvPr>
            <p:ph type="sldNum" sz="quarter" idx="20"/>
          </p:nvPr>
        </p:nvSpPr>
        <p:spPr/>
        <p:txBody>
          <a:bodyPr/>
          <a:lstStyle/>
          <a:p>
            <a:fld id="{91E53C16-2649-4D48-AFD3-9E32AB86C978}" type="slidenum">
              <a:rPr lang="fi-FI" smtClean="0"/>
              <a:pPr/>
              <a:t>19</a:t>
            </a:fld>
            <a:endParaRPr lang="fi-FI" dirty="0"/>
          </a:p>
        </p:txBody>
      </p:sp>
      <p:pic>
        <p:nvPicPr>
          <p:cNvPr id="8" name="Picture 7" descr="2020-2024 Tietojärjestelmän määrittely ja rakentaminen">
            <a:extLst>
              <a:ext uri="{FF2B5EF4-FFF2-40B4-BE49-F238E27FC236}">
                <a16:creationId xmlns:a16="http://schemas.microsoft.com/office/drawing/2014/main" id="{D08E4691-6CFB-1E4C-9F4F-970CEF8CE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946" y="4215834"/>
            <a:ext cx="4039803" cy="2510064"/>
          </a:xfrm>
          <a:prstGeom prst="rect">
            <a:avLst/>
          </a:prstGeom>
        </p:spPr>
      </p:pic>
      <p:sp>
        <p:nvSpPr>
          <p:cNvPr id="9" name="Tekstiruutu 8"/>
          <p:cNvSpPr txBox="1"/>
          <p:nvPr/>
        </p:nvSpPr>
        <p:spPr>
          <a:xfrm>
            <a:off x="750269" y="1749370"/>
            <a:ext cx="1432950" cy="2369880"/>
          </a:xfrm>
          <a:prstGeom prst="rect">
            <a:avLst/>
          </a:prstGeom>
          <a:noFill/>
        </p:spPr>
        <p:txBody>
          <a:bodyPr wrap="square" lIns="0" tIns="0" rIns="0" bIns="0" rtlCol="0" anchor="t">
            <a:spAutoFit/>
          </a:bodyPr>
          <a:lstStyle/>
          <a:p>
            <a:r>
              <a:rPr lang="fi-FI" sz="1200" b="1" dirty="0">
                <a:solidFill>
                  <a:schemeClr val="accent1"/>
                </a:solidFill>
              </a:rPr>
              <a:t>2021</a:t>
            </a:r>
            <a:endParaRPr lang="fi-FI" sz="1200" dirty="0">
              <a:solidFill>
                <a:schemeClr val="accent1"/>
              </a:solidFill>
            </a:endParaRPr>
          </a:p>
          <a:p>
            <a:r>
              <a:rPr lang="fi-FI" sz="1200" dirty="0">
                <a:solidFill>
                  <a:schemeClr val="accent1"/>
                </a:solidFill>
              </a:rPr>
              <a:t>Tietojärjestelmän määrittelytyö</a:t>
            </a:r>
          </a:p>
          <a:p>
            <a:endParaRPr lang="fi-FI" sz="1200" dirty="0">
              <a:solidFill>
                <a:schemeClr val="accent1"/>
              </a:solidFill>
            </a:endParaRPr>
          </a:p>
          <a:p>
            <a:r>
              <a:rPr lang="fi-FI" sz="1200" dirty="0">
                <a:solidFill>
                  <a:schemeClr val="accent1"/>
                </a:solidFill>
              </a:rPr>
              <a:t>Tietomalleja tehdään kuntien ja eri sidosryhmien kanssa</a:t>
            </a:r>
            <a:endParaRPr lang="fi-FI" sz="1200" dirty="0">
              <a:solidFill>
                <a:schemeClr val="accent1"/>
              </a:solidFill>
              <a:cs typeface="Arial"/>
            </a:endParaRPr>
          </a:p>
          <a:p>
            <a:r>
              <a:rPr lang="fi-FI" sz="1200" dirty="0">
                <a:solidFill>
                  <a:schemeClr val="accent1"/>
                </a:solidFill>
              </a:rPr>
              <a:t> </a:t>
            </a:r>
          </a:p>
          <a:p>
            <a:r>
              <a:rPr lang="fi-FI" sz="1200" dirty="0">
                <a:solidFill>
                  <a:schemeClr val="accent1"/>
                </a:solidFill>
              </a:rPr>
              <a:t>Tietojärjestelmän ensimmäisen vaiheen sisällöstä päätös </a:t>
            </a:r>
          </a:p>
          <a:p>
            <a:endParaRPr lang="fi-FI" sz="1000" dirty="0">
              <a:solidFill>
                <a:schemeClr val="accent1"/>
              </a:solidFill>
            </a:endParaRPr>
          </a:p>
        </p:txBody>
      </p:sp>
      <p:sp>
        <p:nvSpPr>
          <p:cNvPr id="10" name="Tekstiruutu 9"/>
          <p:cNvSpPr txBox="1"/>
          <p:nvPr/>
        </p:nvSpPr>
        <p:spPr>
          <a:xfrm>
            <a:off x="2320322" y="1749370"/>
            <a:ext cx="1596839" cy="4985980"/>
          </a:xfrm>
          <a:prstGeom prst="rect">
            <a:avLst/>
          </a:prstGeom>
          <a:noFill/>
        </p:spPr>
        <p:txBody>
          <a:bodyPr wrap="square" lIns="0" tIns="0" rIns="0" bIns="0" rtlCol="0" anchor="t">
            <a:spAutoFit/>
          </a:bodyPr>
          <a:lstStyle/>
          <a:p>
            <a:r>
              <a:rPr lang="fi-FI" sz="1200" b="1" dirty="0">
                <a:solidFill>
                  <a:schemeClr val="accent1"/>
                </a:solidFill>
              </a:rPr>
              <a:t>2022</a:t>
            </a:r>
            <a:endParaRPr lang="fi-FI" sz="1200" dirty="0">
              <a:solidFill>
                <a:schemeClr val="accent1"/>
              </a:solidFill>
            </a:endParaRPr>
          </a:p>
          <a:p>
            <a:r>
              <a:rPr lang="fi-FI" sz="1200" dirty="0">
                <a:solidFill>
                  <a:schemeClr val="accent1"/>
                </a:solidFill>
              </a:rPr>
              <a:t>Järjestelmän toteuttajan valinta</a:t>
            </a:r>
          </a:p>
          <a:p>
            <a:endParaRPr lang="fi-FI" sz="1200" dirty="0">
              <a:solidFill>
                <a:schemeClr val="accent1"/>
              </a:solidFill>
            </a:endParaRPr>
          </a:p>
          <a:p>
            <a:r>
              <a:rPr lang="fi-FI" sz="1200" dirty="0">
                <a:solidFill>
                  <a:schemeClr val="accent1"/>
                </a:solidFill>
              </a:rPr>
              <a:t>Tekninen</a:t>
            </a:r>
          </a:p>
          <a:p>
            <a:r>
              <a:rPr lang="fi-FI" sz="1200" dirty="0">
                <a:solidFill>
                  <a:schemeClr val="accent1"/>
                </a:solidFill>
              </a:rPr>
              <a:t>toteutus alkaa</a:t>
            </a:r>
          </a:p>
          <a:p>
            <a:endParaRPr lang="fi-FI" sz="1200" dirty="0">
              <a:solidFill>
                <a:schemeClr val="accent1"/>
              </a:solidFill>
              <a:cs typeface="Arial"/>
            </a:endParaRPr>
          </a:p>
          <a:p>
            <a:r>
              <a:rPr lang="fi-FI" sz="1200" dirty="0">
                <a:solidFill>
                  <a:schemeClr val="accent1"/>
                </a:solidFill>
              </a:rPr>
              <a:t>Viestitään, milloin toteutuksen eri sisällöt ovat käyttöönotettavissa </a:t>
            </a:r>
          </a:p>
          <a:p>
            <a:endParaRPr lang="fi-FI" sz="1200" dirty="0">
              <a:solidFill>
                <a:schemeClr val="accent1"/>
              </a:solidFill>
            </a:endParaRPr>
          </a:p>
          <a:p>
            <a:r>
              <a:rPr lang="fi-FI" sz="1200" dirty="0">
                <a:solidFill>
                  <a:schemeClr val="accent1"/>
                </a:solidFill>
              </a:rPr>
              <a:t>Kaavojen ja rakentamislupien tietomallit otettavissa käyttöön </a:t>
            </a:r>
          </a:p>
          <a:p>
            <a:endParaRPr lang="fi-FI" sz="1200" dirty="0">
              <a:solidFill>
                <a:schemeClr val="accent1"/>
              </a:solidFill>
            </a:endParaRPr>
          </a:p>
          <a:p>
            <a:r>
              <a:rPr lang="fi-FI" sz="1200" dirty="0">
                <a:solidFill>
                  <a:schemeClr val="accent1"/>
                </a:solidFill>
              </a:rPr>
              <a:t>Hanke voimassa olevien kaavojen siirtämiseksi tietojärjestelmään alkaa pilotilla, joka tehdään yhteistyössä kuntien kanssa</a:t>
            </a:r>
          </a:p>
          <a:p>
            <a:endParaRPr lang="fi-FI" sz="1200" dirty="0">
              <a:solidFill>
                <a:schemeClr val="accent1"/>
              </a:solidFill>
            </a:endParaRPr>
          </a:p>
          <a:p>
            <a:r>
              <a:rPr lang="fi-FI" sz="1200" dirty="0">
                <a:solidFill>
                  <a:schemeClr val="accent1"/>
                </a:solidFill>
              </a:rPr>
              <a:t>Seuraavan vaiheen määrittely alkaa </a:t>
            </a:r>
          </a:p>
        </p:txBody>
      </p:sp>
      <p:sp>
        <p:nvSpPr>
          <p:cNvPr id="11" name="Tekstiruutu 10"/>
          <p:cNvSpPr txBox="1"/>
          <p:nvPr/>
        </p:nvSpPr>
        <p:spPr>
          <a:xfrm>
            <a:off x="4054263" y="1762089"/>
            <a:ext cx="1717617" cy="4893647"/>
          </a:xfrm>
          <a:prstGeom prst="rect">
            <a:avLst/>
          </a:prstGeom>
          <a:noFill/>
        </p:spPr>
        <p:txBody>
          <a:bodyPr wrap="square" lIns="0" tIns="0" rIns="0" bIns="0" rtlCol="0" anchor="t">
            <a:spAutoFit/>
          </a:bodyPr>
          <a:lstStyle/>
          <a:p>
            <a:r>
              <a:rPr lang="fi-FI" sz="1200" b="1" dirty="0">
                <a:solidFill>
                  <a:schemeClr val="accent1"/>
                </a:solidFill>
              </a:rPr>
              <a:t>2023</a:t>
            </a:r>
            <a:endParaRPr lang="fi-FI" sz="1200" dirty="0">
              <a:solidFill>
                <a:schemeClr val="accent1"/>
              </a:solidFill>
            </a:endParaRPr>
          </a:p>
          <a:p>
            <a:r>
              <a:rPr lang="fi-FI" sz="1200" dirty="0">
                <a:solidFill>
                  <a:schemeClr val="accent1"/>
                </a:solidFill>
              </a:rPr>
              <a:t>Tietovirtoja testataan kuntien kanssa</a:t>
            </a:r>
          </a:p>
          <a:p>
            <a:endParaRPr lang="fi-FI" sz="1200" dirty="0">
              <a:solidFill>
                <a:schemeClr val="accent1"/>
              </a:solidFill>
              <a:cs typeface="Arial"/>
            </a:endParaRPr>
          </a:p>
          <a:p>
            <a:r>
              <a:rPr lang="fi-FI" sz="1200" dirty="0">
                <a:solidFill>
                  <a:schemeClr val="accent1"/>
                </a:solidFill>
              </a:rPr>
              <a:t>Uusien toimintatapojen ohjeet</a:t>
            </a:r>
          </a:p>
          <a:p>
            <a:endParaRPr lang="fi-FI" sz="1200" dirty="0">
              <a:solidFill>
                <a:schemeClr val="accent1"/>
              </a:solidFill>
            </a:endParaRPr>
          </a:p>
          <a:p>
            <a:r>
              <a:rPr lang="fi-FI" sz="1200" dirty="0">
                <a:solidFill>
                  <a:schemeClr val="accent1"/>
                </a:solidFill>
              </a:rPr>
              <a:t>RYTJ 1.0 avautuu vaiheittain ja tukipalvelut käytettävissä</a:t>
            </a:r>
          </a:p>
          <a:p>
            <a:endParaRPr lang="fi-FI" sz="1200" dirty="0">
              <a:solidFill>
                <a:schemeClr val="accent1"/>
              </a:solidFill>
            </a:endParaRPr>
          </a:p>
          <a:p>
            <a:r>
              <a:rPr lang="fi-FI" sz="1200" dirty="0" err="1">
                <a:solidFill>
                  <a:schemeClr val="accent1"/>
                </a:solidFill>
              </a:rPr>
              <a:t>RYTJ:llä</a:t>
            </a:r>
            <a:r>
              <a:rPr lang="fi-FI" sz="1200" dirty="0">
                <a:solidFill>
                  <a:schemeClr val="accent1"/>
                </a:solidFill>
              </a:rPr>
              <a:t> valmius </a:t>
            </a:r>
            <a:r>
              <a:rPr lang="fi-FI" sz="1200" b="1" dirty="0">
                <a:solidFill>
                  <a:schemeClr val="accent1"/>
                </a:solidFill>
              </a:rPr>
              <a:t>vastaanottaa </a:t>
            </a:r>
            <a:r>
              <a:rPr lang="fi-FI" sz="1200" b="1" dirty="0" smtClean="0">
                <a:solidFill>
                  <a:schemeClr val="accent1"/>
                </a:solidFill>
              </a:rPr>
              <a:t>uuden lainsäädännön mukaisia</a:t>
            </a:r>
          </a:p>
          <a:p>
            <a:r>
              <a:rPr lang="fi-FI" sz="1200" dirty="0" err="1" smtClean="0">
                <a:solidFill>
                  <a:schemeClr val="accent1"/>
                </a:solidFill>
              </a:rPr>
              <a:t>KRL:n</a:t>
            </a:r>
            <a:r>
              <a:rPr lang="fi-FI" sz="1200" dirty="0" smtClean="0">
                <a:solidFill>
                  <a:schemeClr val="accent1"/>
                </a:solidFill>
              </a:rPr>
              <a:t> </a:t>
            </a:r>
            <a:r>
              <a:rPr lang="fi-FI" sz="1200" dirty="0">
                <a:solidFill>
                  <a:schemeClr val="accent1"/>
                </a:solidFill>
              </a:rPr>
              <a:t>mukaisia kaava-, </a:t>
            </a:r>
          </a:p>
          <a:p>
            <a:r>
              <a:rPr lang="fi-FI" sz="1200" dirty="0">
                <a:solidFill>
                  <a:schemeClr val="accent1"/>
                </a:solidFill>
              </a:rPr>
              <a:t>lupatietoja ja rakentamisen rajoitusten tietoja</a:t>
            </a:r>
          </a:p>
          <a:p>
            <a:endParaRPr lang="fi-FI" sz="1200" dirty="0">
              <a:solidFill>
                <a:schemeClr val="accent1"/>
              </a:solidFill>
            </a:endParaRPr>
          </a:p>
          <a:p>
            <a:r>
              <a:rPr lang="fi-FI" sz="1200" dirty="0">
                <a:solidFill>
                  <a:schemeClr val="accent1"/>
                </a:solidFill>
              </a:rPr>
              <a:t>Rakennetun ympäristön tietokomponenttikirjasto hyödynnettävissä </a:t>
            </a:r>
            <a:r>
              <a:rPr lang="fi-FI" sz="1200" dirty="0" err="1">
                <a:solidFill>
                  <a:schemeClr val="accent1"/>
                </a:solidFill>
              </a:rPr>
              <a:t>Yhteentoimivuusalustalla</a:t>
            </a:r>
            <a:endParaRPr lang="fi-FI" sz="1200" dirty="0">
              <a:solidFill>
                <a:schemeClr val="accent1"/>
              </a:solidFill>
            </a:endParaRPr>
          </a:p>
          <a:p>
            <a:endParaRPr lang="fi-FI" sz="1000" dirty="0">
              <a:solidFill>
                <a:schemeClr val="accent1"/>
              </a:solidFill>
            </a:endParaRPr>
          </a:p>
          <a:p>
            <a:endParaRPr lang="fi-FI" sz="1000" dirty="0">
              <a:solidFill>
                <a:schemeClr val="accent1"/>
              </a:solidFill>
            </a:endParaRPr>
          </a:p>
          <a:p>
            <a:endParaRPr lang="fi-FI" sz="1000" dirty="0">
              <a:solidFill>
                <a:schemeClr val="accent1"/>
              </a:solidFill>
            </a:endParaRPr>
          </a:p>
        </p:txBody>
      </p:sp>
      <p:sp>
        <p:nvSpPr>
          <p:cNvPr id="14" name="Tekstiruutu 13"/>
          <p:cNvSpPr txBox="1"/>
          <p:nvPr/>
        </p:nvSpPr>
        <p:spPr>
          <a:xfrm>
            <a:off x="5911342" y="1749370"/>
            <a:ext cx="1687393" cy="2923877"/>
          </a:xfrm>
          <a:prstGeom prst="rect">
            <a:avLst/>
          </a:prstGeom>
          <a:noFill/>
        </p:spPr>
        <p:txBody>
          <a:bodyPr wrap="square" lIns="0" tIns="0" rIns="0" bIns="0" rtlCol="0">
            <a:spAutoFit/>
          </a:bodyPr>
          <a:lstStyle/>
          <a:p>
            <a:r>
              <a:rPr lang="fi-FI" sz="1200" b="1" dirty="0">
                <a:solidFill>
                  <a:schemeClr val="accent1"/>
                </a:solidFill>
              </a:rPr>
              <a:t>2024</a:t>
            </a:r>
            <a:endParaRPr lang="fi-FI" sz="1200" dirty="0">
              <a:solidFill>
                <a:schemeClr val="accent1"/>
              </a:solidFill>
            </a:endParaRPr>
          </a:p>
          <a:p>
            <a:r>
              <a:rPr lang="fi-FI" sz="1200" dirty="0" smtClean="0">
                <a:solidFill>
                  <a:schemeClr val="accent1"/>
                </a:solidFill>
              </a:rPr>
              <a:t>Uudet lait voimaan</a:t>
            </a:r>
            <a:endParaRPr lang="fi-FI" sz="1200" dirty="0">
              <a:solidFill>
                <a:schemeClr val="accent1"/>
              </a:solidFill>
            </a:endParaRPr>
          </a:p>
          <a:p>
            <a:endParaRPr lang="fi-FI" sz="1200" dirty="0">
              <a:solidFill>
                <a:schemeClr val="accent1"/>
              </a:solidFill>
            </a:endParaRPr>
          </a:p>
          <a:p>
            <a:r>
              <a:rPr lang="fi-FI" sz="1200" dirty="0" err="1">
                <a:solidFill>
                  <a:schemeClr val="accent1"/>
                </a:solidFill>
              </a:rPr>
              <a:t>RYTJ:llä</a:t>
            </a:r>
            <a:r>
              <a:rPr lang="fi-FI" sz="1200" dirty="0">
                <a:solidFill>
                  <a:schemeClr val="accent1"/>
                </a:solidFill>
              </a:rPr>
              <a:t> valmius </a:t>
            </a:r>
            <a:r>
              <a:rPr lang="fi-FI" sz="1200" b="1" dirty="0">
                <a:solidFill>
                  <a:schemeClr val="accent1"/>
                </a:solidFill>
              </a:rPr>
              <a:t>välittää</a:t>
            </a:r>
            <a:r>
              <a:rPr lang="fi-FI" sz="1200" dirty="0">
                <a:solidFill>
                  <a:schemeClr val="accent1"/>
                </a:solidFill>
              </a:rPr>
              <a:t> rakennus-, </a:t>
            </a:r>
          </a:p>
          <a:p>
            <a:r>
              <a:rPr lang="fi-FI" sz="1200" dirty="0">
                <a:solidFill>
                  <a:schemeClr val="accent1"/>
                </a:solidFill>
              </a:rPr>
              <a:t>kaava- ja</a:t>
            </a:r>
          </a:p>
          <a:p>
            <a:r>
              <a:rPr lang="fi-FI" sz="1200" dirty="0">
                <a:solidFill>
                  <a:schemeClr val="accent1"/>
                </a:solidFill>
              </a:rPr>
              <a:t>rakentamisen rajoitusten tietoja</a:t>
            </a:r>
          </a:p>
          <a:p>
            <a:endParaRPr lang="fi-FI" sz="1200" dirty="0">
              <a:solidFill>
                <a:schemeClr val="accent1"/>
              </a:solidFill>
            </a:endParaRPr>
          </a:p>
          <a:p>
            <a:r>
              <a:rPr lang="fi-FI" sz="1200" dirty="0" err="1">
                <a:solidFill>
                  <a:schemeClr val="accent1"/>
                </a:solidFill>
              </a:rPr>
              <a:t>RYTJ:llä</a:t>
            </a:r>
            <a:r>
              <a:rPr lang="fi-FI" sz="1200" dirty="0">
                <a:solidFill>
                  <a:schemeClr val="accent1"/>
                </a:solidFill>
              </a:rPr>
              <a:t> valmius vastaanottaa ja välittää uusia rakennusjärjestystietoja</a:t>
            </a:r>
          </a:p>
          <a:p>
            <a:endParaRPr lang="fi-FI" sz="1200" dirty="0">
              <a:solidFill>
                <a:schemeClr val="accent1"/>
              </a:solidFill>
            </a:endParaRPr>
          </a:p>
          <a:p>
            <a:endParaRPr lang="fi-FI" sz="1200" dirty="0">
              <a:solidFill>
                <a:schemeClr val="accent1"/>
              </a:solidFill>
            </a:endParaRPr>
          </a:p>
          <a:p>
            <a:endParaRPr lang="fi-FI" sz="1000" dirty="0">
              <a:solidFill>
                <a:schemeClr val="accent1"/>
              </a:solidFill>
            </a:endParaRPr>
          </a:p>
        </p:txBody>
      </p:sp>
      <p:sp>
        <p:nvSpPr>
          <p:cNvPr id="15" name="Tekstiruutu 14"/>
          <p:cNvSpPr txBox="1"/>
          <p:nvPr/>
        </p:nvSpPr>
        <p:spPr>
          <a:xfrm>
            <a:off x="8876939" y="1498409"/>
            <a:ext cx="2649423" cy="2585323"/>
          </a:xfrm>
          <a:prstGeom prst="rect">
            <a:avLst/>
          </a:prstGeom>
          <a:noFill/>
        </p:spPr>
        <p:txBody>
          <a:bodyPr wrap="square" lIns="0" tIns="0" rIns="0" bIns="0" rtlCol="0">
            <a:spAutoFit/>
          </a:bodyPr>
          <a:lstStyle/>
          <a:p>
            <a:pPr algn="ctr"/>
            <a:r>
              <a:rPr lang="fi-FI" sz="1200" b="1" dirty="0">
                <a:solidFill>
                  <a:srgbClr val="006194"/>
                </a:solidFill>
              </a:rPr>
              <a:t>Noin 100 viranomaisprosessin tiedonsaanti helpottuu. Viranomaistyö, joissa täytyy tarkistaa esim. kaavanmukaisuus, mm. </a:t>
            </a:r>
            <a:r>
              <a:rPr lang="fi-FI" sz="1200" b="1" dirty="0" err="1">
                <a:solidFill>
                  <a:srgbClr val="006194"/>
                </a:solidFill>
              </a:rPr>
              <a:t>ympäristöluvitus</a:t>
            </a:r>
            <a:r>
              <a:rPr lang="fi-FI" sz="1200" b="1" dirty="0">
                <a:solidFill>
                  <a:srgbClr val="006194"/>
                </a:solidFill>
              </a:rPr>
              <a:t> ja metsänkäyttöilmoitukset. </a:t>
            </a:r>
          </a:p>
          <a:p>
            <a:pPr algn="ctr"/>
            <a:endParaRPr lang="fi-FI" sz="1200" b="1" dirty="0">
              <a:solidFill>
                <a:srgbClr val="006194"/>
              </a:solidFill>
            </a:endParaRPr>
          </a:p>
          <a:p>
            <a:pPr algn="ctr"/>
            <a:r>
              <a:rPr lang="fi-FI" sz="1200" b="1" dirty="0">
                <a:solidFill>
                  <a:srgbClr val="006194"/>
                </a:solidFill>
              </a:rPr>
              <a:t>Julkinen ja yksityinen sektori voivat rakentaa konekielisiä prosesseja. </a:t>
            </a:r>
          </a:p>
          <a:p>
            <a:pPr algn="ctr"/>
            <a:endParaRPr lang="fi-FI" sz="1200" b="1" dirty="0">
              <a:solidFill>
                <a:srgbClr val="006194"/>
              </a:solidFill>
            </a:endParaRPr>
          </a:p>
          <a:p>
            <a:pPr algn="ctr"/>
            <a:r>
              <a:rPr lang="fi-FI" sz="1200" b="1" dirty="0">
                <a:solidFill>
                  <a:srgbClr val="006194"/>
                </a:solidFill>
              </a:rPr>
              <a:t>Keskeisiä rakennuksen tietoja hyödynnettävissä. 80% tietotarpeista täyttyvät näillä tiedoilla. </a:t>
            </a:r>
          </a:p>
        </p:txBody>
      </p:sp>
    </p:spTree>
    <p:extLst>
      <p:ext uri="{BB962C8B-B14F-4D97-AF65-F5344CB8AC3E}">
        <p14:creationId xmlns:p14="http://schemas.microsoft.com/office/powerpoint/2010/main" val="15753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xEl>
                                              <p:pRg st="5" end="5"/>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
                                            <p:txEl>
                                              <p:pRg st="2" end="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r"/>
            <a:r>
              <a:rPr lang="fi-FI" sz="2400" dirty="0"/>
              <a:t>Rakennettu ympäristö on elämän näyttämö. </a:t>
            </a:r>
            <a:br>
              <a:rPr lang="fi-FI" sz="2400" dirty="0"/>
            </a:br>
            <a:r>
              <a:rPr lang="fi-FI" sz="2400" dirty="0"/>
              <a:t/>
            </a:r>
            <a:br>
              <a:rPr lang="fi-FI" sz="2400" dirty="0"/>
            </a:br>
            <a:r>
              <a:rPr lang="fi-FI" sz="2400" dirty="0"/>
              <a:t>Rakennettuun ympäristöön liittyy koko yhteiskunnan kannalta tärkeää tietoa, jota kiinteistönomistajat, asukkaat, yrityselämä, tutkijat ja päätöksentekijät tarvitsevat. </a:t>
            </a:r>
            <a:br>
              <a:rPr lang="fi-FI" sz="2400" dirty="0"/>
            </a:br>
            <a:r>
              <a:rPr lang="fi-FI" sz="2400" dirty="0"/>
              <a:t/>
            </a:r>
            <a:br>
              <a:rPr lang="fi-FI" sz="2400" dirty="0"/>
            </a:br>
            <a:r>
              <a:rPr lang="fi-FI" sz="2400" dirty="0"/>
              <a:t>Tämän tiedon avulla rakennetaan toimivaa, terveellistä ja ilmastoviisasta elinympäristöä. </a:t>
            </a:r>
          </a:p>
        </p:txBody>
      </p:sp>
    </p:spTree>
    <p:extLst>
      <p:ext uri="{BB962C8B-B14F-4D97-AF65-F5344CB8AC3E}">
        <p14:creationId xmlns:p14="http://schemas.microsoft.com/office/powerpoint/2010/main" val="38061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900000" y="513660"/>
            <a:ext cx="10200122" cy="1197308"/>
          </a:xfrm>
        </p:spPr>
        <p:txBody>
          <a:bodyPr/>
          <a:lstStyle/>
          <a:p>
            <a:r>
              <a:rPr lang="fi-FI" sz="2400" dirty="0"/>
              <a:t/>
            </a:r>
            <a:br>
              <a:rPr lang="fi-FI" sz="2400" dirty="0"/>
            </a:br>
            <a:r>
              <a:rPr lang="fi-FI" sz="2400" dirty="0"/>
              <a:t>RYTJ 1.0 avautuu </a:t>
            </a:r>
            <a:r>
              <a:rPr lang="fi-FI" sz="2400"/>
              <a:t>vaiheittain 2023–2024</a:t>
            </a:r>
            <a:r>
              <a:rPr lang="fi-FI" sz="2400" dirty="0"/>
              <a:t/>
            </a:r>
            <a:br>
              <a:rPr lang="fi-FI" sz="2400" dirty="0"/>
            </a:br>
            <a:endParaRPr lang="fi-FI" sz="2400" dirty="0"/>
          </a:p>
        </p:txBody>
      </p:sp>
      <p:sp>
        <p:nvSpPr>
          <p:cNvPr id="2" name="Sisällön paikkamerkki 1"/>
          <p:cNvSpPr>
            <a:spLocks noGrp="1"/>
          </p:cNvSpPr>
          <p:nvPr>
            <p:ph idx="1"/>
          </p:nvPr>
        </p:nvSpPr>
        <p:spPr>
          <a:xfrm>
            <a:off x="900000" y="1811657"/>
            <a:ext cx="4881600" cy="3855600"/>
          </a:xfrm>
        </p:spPr>
        <p:txBody>
          <a:bodyPr/>
          <a:lstStyle/>
          <a:p>
            <a:pPr marL="0" indent="0">
              <a:buNone/>
            </a:pPr>
            <a:r>
              <a:rPr lang="fi-FI" sz="1200" b="1" dirty="0"/>
              <a:t>Valmius vastaanottaa ja välittää kuntien tuottamaa uutta rakentamisluvan tietoa sekä rakennusten tietomallimuotoisia suunnitelmia.</a:t>
            </a:r>
          </a:p>
          <a:p>
            <a:pPr lvl="1"/>
            <a:r>
              <a:rPr lang="fi-FI" sz="1200" spc="-20" dirty="0"/>
              <a:t>Toteutetaan MRL-uudistuksessa asetetut tavoitteet, eli mahdollistetaan rakentamiskohteen suunnitelma- ja toteumamallien (IFC-tiedostojen) valtakunnallinen kerääminen, tallentaminen, arkistointi ja ylläpito </a:t>
            </a:r>
            <a:r>
              <a:rPr lang="fi-FI" sz="1200" spc="-20" dirty="0" err="1"/>
              <a:t>RYTJ:hin</a:t>
            </a:r>
            <a:r>
              <a:rPr lang="fi-FI" sz="1200" spc="-20" dirty="0"/>
              <a:t>. </a:t>
            </a:r>
          </a:p>
          <a:p>
            <a:pPr lvl="1"/>
            <a:r>
              <a:rPr lang="fi-FI" sz="1200" spc="-20" dirty="0"/>
              <a:t>Kunnat voivat alkaa toimittaa rakentamiskohteen suunnitelma- ja toteumamalleja (IFC-tiedostoja) </a:t>
            </a:r>
            <a:r>
              <a:rPr lang="fi-FI" sz="1200" spc="-20" dirty="0" err="1"/>
              <a:t>RYTJ:hin</a:t>
            </a:r>
            <a:r>
              <a:rPr lang="fi-FI" sz="1200" spc="-20" dirty="0"/>
              <a:t>. Kunnat voivat alkaa toimittaa rakennusten tietoja uuden rakentamislupapäätöksen tietomallin kuvauksen mukaisina </a:t>
            </a:r>
            <a:r>
              <a:rPr lang="fi-FI" sz="1200" spc="-20" dirty="0" err="1"/>
              <a:t>RYTJ:hin</a:t>
            </a:r>
            <a:r>
              <a:rPr lang="fi-FI" sz="1200" spc="-20" dirty="0"/>
              <a:t>.</a:t>
            </a:r>
          </a:p>
          <a:p>
            <a:pPr lvl="1"/>
            <a:r>
              <a:rPr lang="fi-FI" sz="1200" spc="-20" dirty="0"/>
              <a:t>VTJ alkaa vastaanottaa tarvitsemaansa tietoa </a:t>
            </a:r>
            <a:r>
              <a:rPr lang="fi-FI" sz="1200" spc="-20" dirty="0" err="1"/>
              <a:t>RYTJ:stä</a:t>
            </a:r>
            <a:r>
              <a:rPr lang="fi-FI" sz="1200" spc="-20" dirty="0"/>
              <a:t>. </a:t>
            </a:r>
          </a:p>
          <a:p>
            <a:pPr lvl="1"/>
            <a:r>
              <a:rPr lang="fi-FI" sz="1200" spc="-20" dirty="0"/>
              <a:t>RYTJ voi toimittaa rakennusten toteumamallit kansalliseen peruspaikkatietojen tuotantoon.</a:t>
            </a:r>
          </a:p>
          <a:p>
            <a:pPr lvl="1"/>
            <a:r>
              <a:rPr lang="fi-FI" sz="1200" dirty="0" smtClean="0"/>
              <a:t>RYTJ </a:t>
            </a:r>
            <a:r>
              <a:rPr lang="fi-FI" sz="1200" dirty="0"/>
              <a:t>mahdollistaa kaavatiedoista INSPIRE-direktiivin mukaiset </a:t>
            </a:r>
            <a:r>
              <a:rPr lang="fi-FI" sz="1200" dirty="0" smtClean="0"/>
              <a:t>palvelut.</a:t>
            </a:r>
            <a:endParaRPr lang="fi-FI" sz="1200" dirty="0"/>
          </a:p>
        </p:txBody>
      </p:sp>
      <p:sp>
        <p:nvSpPr>
          <p:cNvPr id="7" name="Sisällön paikkamerkki 6"/>
          <p:cNvSpPr>
            <a:spLocks noGrp="1"/>
          </p:cNvSpPr>
          <p:nvPr>
            <p:ph idx="17"/>
          </p:nvPr>
        </p:nvSpPr>
        <p:spPr>
          <a:xfrm>
            <a:off x="6101894" y="1811657"/>
            <a:ext cx="4882550" cy="3855600"/>
          </a:xfrm>
        </p:spPr>
        <p:txBody>
          <a:bodyPr/>
          <a:lstStyle/>
          <a:p>
            <a:pPr marL="0" indent="0">
              <a:buNone/>
            </a:pPr>
            <a:r>
              <a:rPr lang="fi-FI" sz="1200" b="1" dirty="0"/>
              <a:t>Valmius vastaanottaa ja välittää uutta maakunta-, </a:t>
            </a:r>
            <a:r>
              <a:rPr lang="fi-FI" sz="1200" b="1" dirty="0" err="1"/>
              <a:t>yleis</a:t>
            </a:r>
            <a:r>
              <a:rPr lang="fi-FI" sz="1200" b="1" dirty="0"/>
              <a:t>- ja asemakaavatietoa.</a:t>
            </a:r>
          </a:p>
          <a:p>
            <a:r>
              <a:rPr lang="fi-FI" sz="1200" dirty="0"/>
              <a:t>Tiedon tallennus ja välitys tapahtuu joko rajapinnoin tai selainpohjaisen latauskäyttöliittymän kautta.</a:t>
            </a:r>
          </a:p>
          <a:p>
            <a:r>
              <a:rPr lang="fi-FI" sz="1200" dirty="0"/>
              <a:t>Suunnittelija voi laatia raportin suunnitelmansa sisältämistä teknisistä virheistä laatuvahdin avulla.</a:t>
            </a:r>
          </a:p>
          <a:p>
            <a:r>
              <a:rPr lang="fi-FI" sz="1200" dirty="0"/>
              <a:t>RYTJ antaa alueidenkäytön suunnitelmatunnisteen, joka yksilöi suunnitelman koko elinkaaren läpi.</a:t>
            </a:r>
          </a:p>
          <a:p>
            <a:r>
              <a:rPr lang="fi-FI" sz="1200" dirty="0" err="1"/>
              <a:t>RYTJ:ssä</a:t>
            </a:r>
            <a:r>
              <a:rPr lang="fi-FI" sz="1200" dirty="0"/>
              <a:t> on tiedot kaavaprosessin eri vaiheista </a:t>
            </a:r>
            <a:r>
              <a:rPr lang="fi-FI" sz="1200" dirty="0" err="1"/>
              <a:t>vireilletulosta</a:t>
            </a:r>
            <a:r>
              <a:rPr lang="fi-FI" sz="1200" dirty="0"/>
              <a:t> kumoamiseen.</a:t>
            </a:r>
          </a:p>
          <a:p>
            <a:r>
              <a:rPr lang="fi-FI" sz="1200" dirty="0"/>
              <a:t>Uudet tonttijakosuunnitelmat ovat saatavilla.</a:t>
            </a:r>
          </a:p>
          <a:p>
            <a:r>
              <a:rPr lang="fi-FI" sz="1200" dirty="0"/>
              <a:t>Valmius vastaanottaa ja välittää myös </a:t>
            </a:r>
            <a:r>
              <a:rPr lang="fi-FI" sz="1200" dirty="0" smtClean="0"/>
              <a:t>voimassa olevia </a:t>
            </a:r>
            <a:r>
              <a:rPr lang="fi-FI" sz="1200" dirty="0"/>
              <a:t>digitoituja kaava-aineistoja.</a:t>
            </a:r>
          </a:p>
          <a:p>
            <a:pPr marL="0" indent="0">
              <a:buNone/>
            </a:pPr>
            <a:endParaRPr lang="fi-FI" sz="1200" dirty="0"/>
          </a:p>
          <a:p>
            <a:pPr marL="0" indent="0">
              <a:buNone/>
            </a:pPr>
            <a:endParaRPr lang="fi-FI" sz="1200" dirty="0"/>
          </a:p>
        </p:txBody>
      </p:sp>
      <p:sp>
        <p:nvSpPr>
          <p:cNvPr id="4" name="Päivämäärän paikkamerkki 3"/>
          <p:cNvSpPr>
            <a:spLocks noGrp="1"/>
          </p:cNvSpPr>
          <p:nvPr>
            <p:ph type="dt" sz="half" idx="4294967295"/>
          </p:nvPr>
        </p:nvSpPr>
        <p:spPr>
          <a:xfrm>
            <a:off x="11450638" y="6426200"/>
            <a:ext cx="741362" cy="204788"/>
          </a:xfrm>
        </p:spPr>
        <p:txBody>
          <a:bodyPr/>
          <a:lstStyle/>
          <a:p>
            <a:fld id="{3F0C5D76-F752-4F95-BA63-C3B7D9AE33C8}" type="datetime1">
              <a:rPr lang="fi-FI" smtClean="0"/>
              <a:pPr/>
              <a:t>17.5.2023</a:t>
            </a:fld>
            <a:endParaRPr lang="fi-FI" dirty="0"/>
          </a:p>
        </p:txBody>
      </p:sp>
      <p:sp>
        <p:nvSpPr>
          <p:cNvPr id="5" name="Dian numeron paikkamerkki 4"/>
          <p:cNvSpPr>
            <a:spLocks noGrp="1"/>
          </p:cNvSpPr>
          <p:nvPr>
            <p:ph type="sldNum" sz="quarter" idx="4294967295"/>
          </p:nvPr>
        </p:nvSpPr>
        <p:spPr>
          <a:xfrm>
            <a:off x="11758613" y="6426200"/>
            <a:ext cx="433387" cy="204788"/>
          </a:xfrm>
        </p:spPr>
        <p:txBody>
          <a:bodyPr/>
          <a:lstStyle/>
          <a:p>
            <a:fld id="{91E53C16-2649-4D48-AFD3-9E32AB86C978}" type="slidenum">
              <a:rPr lang="fi-FI" smtClean="0"/>
              <a:pPr/>
              <a:t>20</a:t>
            </a:fld>
            <a:endParaRPr lang="fi-FI" dirty="0"/>
          </a:p>
        </p:txBody>
      </p:sp>
      <p:pic>
        <p:nvPicPr>
          <p:cNvPr id="8" name="Picture 7" descr="2020-2024 Tietojärjestelmän määrittely ja rakentaminen">
            <a:extLst>
              <a:ext uri="{FF2B5EF4-FFF2-40B4-BE49-F238E27FC236}">
                <a16:creationId xmlns:a16="http://schemas.microsoft.com/office/drawing/2014/main" id="{D08E4691-6CFB-1E4C-9F4F-970CEF8CE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226" y="4695796"/>
            <a:ext cx="3780774" cy="2349121"/>
          </a:xfrm>
          <a:prstGeom prst="rect">
            <a:avLst/>
          </a:prstGeom>
        </p:spPr>
      </p:pic>
    </p:spTree>
    <p:extLst>
      <p:ext uri="{BB962C8B-B14F-4D97-AF65-F5344CB8AC3E}">
        <p14:creationId xmlns:p14="http://schemas.microsoft.com/office/powerpoint/2010/main" val="18239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E0C4B541-029B-4A4B-A400-A73E1AE3F97A}"/>
              </a:ext>
            </a:extLst>
          </p:cNvPr>
          <p:cNvSpPr/>
          <p:nvPr/>
        </p:nvSpPr>
        <p:spPr>
          <a:xfrm>
            <a:off x="8160149" y="0"/>
            <a:ext cx="40440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Title 11">
            <a:extLst>
              <a:ext uri="{FF2B5EF4-FFF2-40B4-BE49-F238E27FC236}">
                <a16:creationId xmlns:a16="http://schemas.microsoft.com/office/drawing/2014/main" id="{33AEA283-91BB-254D-8E66-786CD61B1272}"/>
              </a:ext>
            </a:extLst>
          </p:cNvPr>
          <p:cNvSpPr>
            <a:spLocks noGrp="1"/>
          </p:cNvSpPr>
          <p:nvPr>
            <p:ph type="title"/>
          </p:nvPr>
        </p:nvSpPr>
        <p:spPr>
          <a:xfrm>
            <a:off x="750269" y="880831"/>
            <a:ext cx="10200122" cy="663644"/>
          </a:xfrm>
        </p:spPr>
        <p:txBody>
          <a:bodyPr/>
          <a:lstStyle/>
          <a:p>
            <a:r>
              <a:rPr lang="fi-FI" sz="2400" dirty="0"/>
              <a:t>Tilanne 2025–2029</a:t>
            </a:r>
            <a:endParaRPr lang="en-FI" sz="2400" dirty="0"/>
          </a:p>
        </p:txBody>
      </p:sp>
      <p:sp>
        <p:nvSpPr>
          <p:cNvPr id="4" name="Päivämäärän paikkamerkki 3">
            <a:extLst>
              <a:ext uri="{FF2B5EF4-FFF2-40B4-BE49-F238E27FC236}">
                <a16:creationId xmlns:a16="http://schemas.microsoft.com/office/drawing/2014/main" id="{1311A48B-9874-43A0-95DA-754D067952E8}"/>
              </a:ext>
            </a:extLst>
          </p:cNvPr>
          <p:cNvSpPr>
            <a:spLocks noGrp="1"/>
          </p:cNvSpPr>
          <p:nvPr>
            <p:ph type="dt" sz="half" idx="18"/>
          </p:nvPr>
        </p:nvSpPr>
        <p:spPr/>
        <p:txBody>
          <a:bodyPr/>
          <a:lstStyle/>
          <a:p>
            <a:fld id="{E40C3922-C4FF-439E-97C9-29FAF7A6197D}" type="datetime1">
              <a:rPr lang="fi-FI" smtClean="0"/>
              <a:pPr/>
              <a:t>17.5.2023</a:t>
            </a:fld>
            <a:endParaRPr lang="fi-FI" dirty="0"/>
          </a:p>
        </p:txBody>
      </p:sp>
      <p:sp>
        <p:nvSpPr>
          <p:cNvPr id="5" name="Dian numeron paikkamerkki 4">
            <a:extLst>
              <a:ext uri="{FF2B5EF4-FFF2-40B4-BE49-F238E27FC236}">
                <a16:creationId xmlns:a16="http://schemas.microsoft.com/office/drawing/2014/main" id="{4F4CA0CE-EB43-494A-A5E5-358793A2A65E}"/>
              </a:ext>
            </a:extLst>
          </p:cNvPr>
          <p:cNvSpPr>
            <a:spLocks noGrp="1"/>
          </p:cNvSpPr>
          <p:nvPr>
            <p:ph type="sldNum" sz="quarter" idx="20"/>
          </p:nvPr>
        </p:nvSpPr>
        <p:spPr/>
        <p:txBody>
          <a:bodyPr/>
          <a:lstStyle/>
          <a:p>
            <a:fld id="{91E53C16-2649-4D48-AFD3-9E32AB86C978}" type="slidenum">
              <a:rPr lang="fi-FI" smtClean="0"/>
              <a:pPr/>
              <a:t>21</a:t>
            </a:fld>
            <a:endParaRPr lang="fi-FI" dirty="0"/>
          </a:p>
        </p:txBody>
      </p:sp>
      <p:sp>
        <p:nvSpPr>
          <p:cNvPr id="15" name="Tekstiruutu 14"/>
          <p:cNvSpPr txBox="1"/>
          <p:nvPr/>
        </p:nvSpPr>
        <p:spPr>
          <a:xfrm>
            <a:off x="8589173" y="880831"/>
            <a:ext cx="3181754" cy="2628925"/>
          </a:xfrm>
          <a:prstGeom prst="rect">
            <a:avLst/>
          </a:prstGeom>
          <a:noFill/>
        </p:spPr>
        <p:txBody>
          <a:bodyPr wrap="square" lIns="0" tIns="0" rIns="0" bIns="0" rtlCol="0">
            <a:spAutoFit/>
          </a:bodyPr>
          <a:lstStyle/>
          <a:p>
            <a:pPr algn="ctr">
              <a:lnSpc>
                <a:spcPts val="1500"/>
              </a:lnSpc>
              <a:spcAft>
                <a:spcPts val="800"/>
              </a:spcAft>
              <a:tabLst>
                <a:tab pos="1656080" algn="l"/>
              </a:tabLst>
            </a:pPr>
            <a:r>
              <a:rPr lang="fi-FI" sz="1200" b="1" dirty="0">
                <a:solidFill>
                  <a:schemeClr val="tx2"/>
                </a:solidFill>
              </a:rPr>
              <a:t>Pelastuslaitoksella on vuodessa noin 80 000 kiireellistä pelastustehtävää, joihin se voi saada tarvitsemaansa rakennustietoa </a:t>
            </a:r>
            <a:r>
              <a:rPr lang="fi-FI" sz="1200" b="1" dirty="0" err="1">
                <a:solidFill>
                  <a:schemeClr val="tx2"/>
                </a:solidFill>
              </a:rPr>
              <a:t>RYTJ:stä</a:t>
            </a:r>
            <a:r>
              <a:rPr lang="fi-FI" sz="1200" b="1" dirty="0">
                <a:solidFill>
                  <a:schemeClr val="tx2"/>
                </a:solidFill>
              </a:rPr>
              <a:t>. </a:t>
            </a:r>
          </a:p>
          <a:p>
            <a:pPr algn="ctr">
              <a:lnSpc>
                <a:spcPts val="1500"/>
              </a:lnSpc>
              <a:spcAft>
                <a:spcPts val="800"/>
              </a:spcAft>
              <a:tabLst>
                <a:tab pos="1656080" algn="l"/>
              </a:tabLst>
            </a:pPr>
            <a:r>
              <a:rPr lang="fi-FI" sz="1200" b="1" dirty="0">
                <a:solidFill>
                  <a:schemeClr val="tx2"/>
                </a:solidFill>
              </a:rPr>
              <a:t>Yksityinen sektori hyödyntää tietoa.</a:t>
            </a:r>
          </a:p>
          <a:p>
            <a:pPr algn="ctr">
              <a:lnSpc>
                <a:spcPts val="1500"/>
              </a:lnSpc>
              <a:spcAft>
                <a:spcPts val="800"/>
              </a:spcAft>
              <a:tabLst>
                <a:tab pos="1656080" algn="l"/>
              </a:tabLst>
            </a:pPr>
            <a:r>
              <a:rPr lang="fi-FI" sz="1200" b="1" dirty="0">
                <a:solidFill>
                  <a:schemeClr val="tx2"/>
                </a:solidFill>
              </a:rPr>
              <a:t>Ylikunnalliset toimijat hyödyntävät tietoa.</a:t>
            </a:r>
          </a:p>
          <a:p>
            <a:pPr algn="ctr">
              <a:lnSpc>
                <a:spcPts val="1500"/>
              </a:lnSpc>
              <a:spcAft>
                <a:spcPts val="800"/>
              </a:spcAft>
              <a:tabLst>
                <a:tab pos="1656080" algn="l"/>
              </a:tabLst>
            </a:pPr>
            <a:r>
              <a:rPr lang="fi-FI" sz="1200" b="1" dirty="0">
                <a:solidFill>
                  <a:schemeClr val="tx2"/>
                </a:solidFill>
              </a:rPr>
              <a:t>Rakennusten hiilijalanjäljen ja kädenjäljen laskennassa tarvittavat tiedot saatavilla.</a:t>
            </a:r>
          </a:p>
          <a:p>
            <a:pPr algn="ctr">
              <a:lnSpc>
                <a:spcPts val="1500"/>
              </a:lnSpc>
              <a:spcAft>
                <a:spcPts val="800"/>
              </a:spcAft>
              <a:tabLst>
                <a:tab pos="1656080" algn="l"/>
              </a:tabLst>
            </a:pPr>
            <a:r>
              <a:rPr lang="fi-FI" sz="1200" b="1" dirty="0">
                <a:solidFill>
                  <a:schemeClr val="tx2"/>
                </a:solidFill>
              </a:rPr>
              <a:t>Rakennustiedot päivittyvät mm. </a:t>
            </a:r>
            <a:r>
              <a:rPr lang="fi-FI" sz="1200" b="1" dirty="0" err="1">
                <a:solidFill>
                  <a:schemeClr val="tx2"/>
                </a:solidFill>
              </a:rPr>
              <a:t>RYTJ:n</a:t>
            </a:r>
            <a:r>
              <a:rPr lang="fi-FI" sz="1200" b="1" dirty="0">
                <a:solidFill>
                  <a:schemeClr val="tx2"/>
                </a:solidFill>
              </a:rPr>
              <a:t>, kuntien ja verottajan järjestelmien välillä.</a:t>
            </a:r>
          </a:p>
          <a:p>
            <a:pPr algn="ctr">
              <a:lnSpc>
                <a:spcPts val="1500"/>
              </a:lnSpc>
              <a:spcAft>
                <a:spcPts val="800"/>
              </a:spcAft>
              <a:tabLst>
                <a:tab pos="1656080" algn="l"/>
              </a:tabLst>
            </a:pPr>
            <a:endParaRPr lang="fi-FI" sz="1200" b="1" dirty="0">
              <a:solidFill>
                <a:schemeClr val="tx2"/>
              </a:solidFill>
            </a:endParaRPr>
          </a:p>
        </p:txBody>
      </p:sp>
      <p:pic>
        <p:nvPicPr>
          <p:cNvPr id="13" name="Picture 7" descr="2025-2029 Käyttöönotto ja siirtymäkausi">
            <a:extLst>
              <a:ext uri="{FF2B5EF4-FFF2-40B4-BE49-F238E27FC236}">
                <a16:creationId xmlns:a16="http://schemas.microsoft.com/office/drawing/2014/main" id="{D08E4691-6CFB-1E4C-9F4F-970CEF8CE5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0149" y="4315861"/>
            <a:ext cx="4039802" cy="2510064"/>
          </a:xfrm>
          <a:prstGeom prst="rect">
            <a:avLst/>
          </a:prstGeom>
        </p:spPr>
      </p:pic>
      <p:sp>
        <p:nvSpPr>
          <p:cNvPr id="16" name="Tekstiruutu 15"/>
          <p:cNvSpPr txBox="1"/>
          <p:nvPr/>
        </p:nvSpPr>
        <p:spPr>
          <a:xfrm>
            <a:off x="750268" y="1873706"/>
            <a:ext cx="5517149" cy="3693319"/>
          </a:xfrm>
          <a:prstGeom prst="rect">
            <a:avLst/>
          </a:prstGeom>
          <a:noFill/>
        </p:spPr>
        <p:txBody>
          <a:bodyPr wrap="square" lIns="0" tIns="0" rIns="0" bIns="0" rtlCol="0">
            <a:spAutoFit/>
          </a:bodyPr>
          <a:lstStyle/>
          <a:p>
            <a:pPr marL="171450" indent="-171450">
              <a:buFont typeface="Arial" panose="020B0604020202020204" pitchFamily="34" charset="0"/>
              <a:buChar char="•"/>
            </a:pPr>
            <a:r>
              <a:rPr lang="fi-FI" sz="1200" dirty="0">
                <a:solidFill>
                  <a:schemeClr val="accent1"/>
                </a:solidFill>
              </a:rPr>
              <a:t>RYTJ käytössä ja sitä laajennetaan uusilla </a:t>
            </a:r>
            <a:r>
              <a:rPr lang="fi-FI" sz="1200" dirty="0" err="1">
                <a:solidFill>
                  <a:schemeClr val="accent1"/>
                </a:solidFill>
              </a:rPr>
              <a:t>toiminnallisuuksilla</a:t>
            </a:r>
            <a:r>
              <a:rPr lang="fi-FI" sz="1200" dirty="0">
                <a:solidFill>
                  <a:schemeClr val="accent1"/>
                </a:solidFill>
              </a:rPr>
              <a:t>. </a:t>
            </a:r>
          </a:p>
          <a:p>
            <a:pPr marL="171450" indent="-171450">
              <a:buFont typeface="Arial" panose="020B0604020202020204" pitchFamily="34" charset="0"/>
              <a:buChar char="•"/>
            </a:pPr>
            <a:endParaRPr lang="fi-FI" sz="1200" dirty="0">
              <a:solidFill>
                <a:schemeClr val="accent1"/>
              </a:solidFill>
            </a:endParaRPr>
          </a:p>
          <a:p>
            <a:pPr marL="171450" indent="-171450">
              <a:buFont typeface="Arial" panose="020B0604020202020204" pitchFamily="34" charset="0"/>
              <a:buChar char="•"/>
            </a:pPr>
            <a:r>
              <a:rPr lang="fi-FI" sz="1200" dirty="0">
                <a:solidFill>
                  <a:schemeClr val="accent1"/>
                </a:solidFill>
              </a:rPr>
              <a:t>Siirtymäkausi </a:t>
            </a:r>
            <a:r>
              <a:rPr lang="fi-FI" sz="1200" dirty="0" err="1">
                <a:solidFill>
                  <a:schemeClr val="accent1"/>
                </a:solidFill>
              </a:rPr>
              <a:t>RYTJ:n</a:t>
            </a:r>
            <a:r>
              <a:rPr lang="fi-FI" sz="1200" dirty="0">
                <a:solidFill>
                  <a:schemeClr val="accent1"/>
                </a:solidFill>
              </a:rPr>
              <a:t> osalta päättyy 2026–2028. </a:t>
            </a:r>
          </a:p>
          <a:p>
            <a:pPr marL="171450" indent="-171450">
              <a:buFont typeface="Arial" panose="020B0604020202020204" pitchFamily="34" charset="0"/>
              <a:buChar char="•"/>
            </a:pPr>
            <a:endParaRPr lang="fi-FI" sz="1200" dirty="0">
              <a:solidFill>
                <a:schemeClr val="accent1"/>
              </a:solidFill>
            </a:endParaRPr>
          </a:p>
          <a:p>
            <a:pPr marL="171450" indent="-171450">
              <a:buFont typeface="Arial" panose="020B0604020202020204" pitchFamily="34" charset="0"/>
              <a:buChar char="•"/>
            </a:pPr>
            <a:r>
              <a:rPr lang="fi-FI" sz="1200" dirty="0">
                <a:solidFill>
                  <a:schemeClr val="accent1"/>
                </a:solidFill>
              </a:rPr>
              <a:t>Valmius vastaanottaa ja välittää tietomallimuotoisia yleisten alueiden suunnitelmia, kaupunkiseutusuunnitelmia ja merialuesuunnitelmia.</a:t>
            </a:r>
          </a:p>
          <a:p>
            <a:endParaRPr lang="fi-FI" sz="1200" dirty="0">
              <a:solidFill>
                <a:schemeClr val="accent1"/>
              </a:solidFill>
            </a:endParaRPr>
          </a:p>
          <a:p>
            <a:pPr marL="171450" indent="-171450">
              <a:buFont typeface="Arial" panose="020B0604020202020204" pitchFamily="34" charset="0"/>
              <a:buChar char="•"/>
            </a:pPr>
            <a:r>
              <a:rPr lang="fi-FI" sz="1200" b="1" dirty="0">
                <a:solidFill>
                  <a:schemeClr val="accent1"/>
                </a:solidFill>
              </a:rPr>
              <a:t>Väestötietojärjestelmä saa tarvitsemansa rakennus- ja huoneistotiedot </a:t>
            </a:r>
            <a:r>
              <a:rPr lang="fi-FI" sz="1200" b="1" dirty="0" err="1">
                <a:solidFill>
                  <a:schemeClr val="accent1"/>
                </a:solidFill>
              </a:rPr>
              <a:t>RYTJ:stä</a:t>
            </a:r>
            <a:r>
              <a:rPr lang="fi-FI" sz="1200" b="1" dirty="0">
                <a:solidFill>
                  <a:schemeClr val="accent1"/>
                </a:solidFill>
              </a:rPr>
              <a:t>. Kyseisten tietojen toimittaminen kunnista suoraan </a:t>
            </a:r>
            <a:r>
              <a:rPr lang="fi-FI" sz="1200" b="1" dirty="0" err="1">
                <a:solidFill>
                  <a:schemeClr val="accent1"/>
                </a:solidFill>
              </a:rPr>
              <a:t>VTJ:hin</a:t>
            </a:r>
            <a:r>
              <a:rPr lang="fi-FI" sz="1200" b="1" dirty="0">
                <a:solidFill>
                  <a:schemeClr val="accent1"/>
                </a:solidFill>
              </a:rPr>
              <a:t> päättyy. </a:t>
            </a:r>
          </a:p>
          <a:p>
            <a:pPr marL="171450" indent="-171450">
              <a:buFont typeface="Arial" panose="020B0604020202020204" pitchFamily="34" charset="0"/>
              <a:buChar char="•"/>
            </a:pPr>
            <a:endParaRPr lang="fi-FI" sz="1200" dirty="0">
              <a:solidFill>
                <a:schemeClr val="accent1"/>
              </a:solidFill>
            </a:endParaRPr>
          </a:p>
          <a:p>
            <a:pPr marL="171450" indent="-171450">
              <a:buFont typeface="Arial" panose="020B0604020202020204" pitchFamily="34" charset="0"/>
              <a:buChar char="•"/>
            </a:pPr>
            <a:r>
              <a:rPr lang="fi-FI" sz="1200" dirty="0">
                <a:solidFill>
                  <a:schemeClr val="accent1"/>
                </a:solidFill>
              </a:rPr>
              <a:t>RYTJ on täysin </a:t>
            </a:r>
            <a:r>
              <a:rPr lang="fi-FI" sz="1200" dirty="0" err="1">
                <a:solidFill>
                  <a:schemeClr val="accent1"/>
                </a:solidFill>
              </a:rPr>
              <a:t>yhteentoimiva</a:t>
            </a:r>
            <a:r>
              <a:rPr lang="fi-FI" sz="1200" dirty="0">
                <a:solidFill>
                  <a:schemeClr val="accent1"/>
                </a:solidFill>
              </a:rPr>
              <a:t> Maanmittauslaitoksen Kiinteistö-, Osoite- ja Huoneistotietojärjestelmien kanssa. </a:t>
            </a:r>
          </a:p>
          <a:p>
            <a:pPr marL="171450" indent="-171450">
              <a:buFont typeface="Arial" panose="020B0604020202020204" pitchFamily="34" charset="0"/>
              <a:buChar char="•"/>
            </a:pPr>
            <a:endParaRPr lang="fi-FI" sz="1200" dirty="0">
              <a:solidFill>
                <a:schemeClr val="accent1"/>
              </a:solidFill>
            </a:endParaRPr>
          </a:p>
          <a:p>
            <a:pPr marL="171450" indent="-171450">
              <a:buFont typeface="Arial" panose="020B0604020202020204" pitchFamily="34" charset="0"/>
              <a:buChar char="•"/>
            </a:pPr>
            <a:r>
              <a:rPr lang="fi-FI" sz="1200" dirty="0">
                <a:solidFill>
                  <a:schemeClr val="accent1"/>
                </a:solidFill>
              </a:rPr>
              <a:t>Valtakunnallinen voimassa olevat kaavat </a:t>
            </a:r>
            <a:r>
              <a:rPr lang="fi-FI" sz="1200" dirty="0" err="1">
                <a:solidFill>
                  <a:schemeClr val="accent1"/>
                </a:solidFill>
              </a:rPr>
              <a:t>RYTJ:hin</a:t>
            </a:r>
            <a:r>
              <a:rPr lang="fi-FI" sz="1200" dirty="0">
                <a:solidFill>
                  <a:schemeClr val="accent1"/>
                </a:solidFill>
              </a:rPr>
              <a:t> -hanke valmistunut.</a:t>
            </a:r>
          </a:p>
          <a:p>
            <a:pPr marL="171450" indent="-171450">
              <a:buFont typeface="Arial" panose="020B0604020202020204" pitchFamily="34" charset="0"/>
              <a:buChar char="•"/>
            </a:pPr>
            <a:endParaRPr lang="fi-FI" sz="1200" dirty="0">
              <a:solidFill>
                <a:schemeClr val="accent1"/>
              </a:solidFill>
            </a:endParaRPr>
          </a:p>
          <a:p>
            <a:pPr marL="171450" indent="-171450">
              <a:buFont typeface="Arial" panose="020B0604020202020204" pitchFamily="34" charset="0"/>
              <a:buChar char="•"/>
            </a:pPr>
            <a:r>
              <a:rPr lang="fi-FI" sz="1200" dirty="0">
                <a:solidFill>
                  <a:schemeClr val="accent1"/>
                </a:solidFill>
              </a:rPr>
              <a:t>Yhteydet luotu keskeisiin palvelualustoihin, mm. Luvat ja valvonta -palvelu ja Kuntien tilatiedot.</a:t>
            </a:r>
          </a:p>
          <a:p>
            <a:pPr marL="171450" indent="-171450">
              <a:buFont typeface="Arial" panose="020B0604020202020204" pitchFamily="34" charset="0"/>
              <a:buChar char="•"/>
            </a:pPr>
            <a:endParaRPr lang="fi-FI" sz="1200" dirty="0">
              <a:solidFill>
                <a:schemeClr val="accent1"/>
              </a:solidFill>
            </a:endParaRPr>
          </a:p>
          <a:p>
            <a:pPr marL="171450" indent="-171450">
              <a:buFont typeface="Arial" panose="020B0604020202020204" pitchFamily="34" charset="0"/>
              <a:buChar char="•"/>
            </a:pPr>
            <a:r>
              <a:rPr lang="fi-FI" sz="1200" dirty="0" err="1">
                <a:solidFill>
                  <a:schemeClr val="accent1"/>
                </a:solidFill>
              </a:rPr>
              <a:t>Yhteentoimivuustyö</a:t>
            </a:r>
            <a:r>
              <a:rPr lang="fi-FI" sz="1200" dirty="0">
                <a:solidFill>
                  <a:schemeClr val="accent1"/>
                </a:solidFill>
              </a:rPr>
              <a:t> on vakiintunut osa rakennetun ympäristön tiedonhallintaa.</a:t>
            </a:r>
            <a:endParaRPr lang="fi-FI" sz="1000" dirty="0">
              <a:solidFill>
                <a:schemeClr val="accent1"/>
              </a:solidFill>
            </a:endParaRPr>
          </a:p>
        </p:txBody>
      </p:sp>
    </p:spTree>
    <p:extLst>
      <p:ext uri="{BB962C8B-B14F-4D97-AF65-F5344CB8AC3E}">
        <p14:creationId xmlns:p14="http://schemas.microsoft.com/office/powerpoint/2010/main" val="42805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C4B541-029B-4A4B-A400-A73E1AE3F97A}"/>
              </a:ext>
            </a:extLst>
          </p:cNvPr>
          <p:cNvSpPr/>
          <p:nvPr/>
        </p:nvSpPr>
        <p:spPr>
          <a:xfrm>
            <a:off x="8147957" y="0"/>
            <a:ext cx="40440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2">
            <a:extLst>
              <a:ext uri="{FF2B5EF4-FFF2-40B4-BE49-F238E27FC236}">
                <a16:creationId xmlns:a16="http://schemas.microsoft.com/office/drawing/2014/main" id="{43A5926D-15E6-8542-9EEC-F6D8BC782E4F}"/>
              </a:ext>
            </a:extLst>
          </p:cNvPr>
          <p:cNvSpPr>
            <a:spLocks noGrp="1"/>
          </p:cNvSpPr>
          <p:nvPr>
            <p:ph type="title"/>
          </p:nvPr>
        </p:nvSpPr>
        <p:spPr/>
        <p:txBody>
          <a:bodyPr/>
          <a:lstStyle/>
          <a:p>
            <a:r>
              <a:rPr lang="fi-FI" dirty="0"/>
              <a:t>Isot tavoitteet</a:t>
            </a:r>
            <a:endParaRPr lang="en-FI" dirty="0"/>
          </a:p>
        </p:txBody>
      </p:sp>
      <p:sp>
        <p:nvSpPr>
          <p:cNvPr id="7" name="Content Placeholder 6">
            <a:extLst>
              <a:ext uri="{FF2B5EF4-FFF2-40B4-BE49-F238E27FC236}">
                <a16:creationId xmlns:a16="http://schemas.microsoft.com/office/drawing/2014/main" id="{8268CFD3-D190-B140-9192-FBFA41FC1903}"/>
              </a:ext>
            </a:extLst>
          </p:cNvPr>
          <p:cNvSpPr>
            <a:spLocks noGrp="1"/>
          </p:cNvSpPr>
          <p:nvPr>
            <p:ph idx="1"/>
          </p:nvPr>
        </p:nvSpPr>
        <p:spPr/>
        <p:txBody>
          <a:bodyPr/>
          <a:lstStyle/>
          <a:p>
            <a:r>
              <a:rPr lang="fi-FI" sz="1600" dirty="0">
                <a:solidFill>
                  <a:schemeClr val="accent1"/>
                </a:solidFill>
              </a:rPr>
              <a:t>Kokonaisuus palvelee käyttäjää </a:t>
            </a:r>
          </a:p>
          <a:p>
            <a:r>
              <a:rPr lang="fi-FI" sz="1600" dirty="0">
                <a:solidFill>
                  <a:schemeClr val="accent1"/>
                </a:solidFill>
              </a:rPr>
              <a:t>Toimijoilla on käytettävissään rakennetun ympäristön tiedot yhdestä paikasta</a:t>
            </a:r>
          </a:p>
          <a:p>
            <a:r>
              <a:rPr lang="fi-FI" sz="1600" dirty="0" err="1">
                <a:solidFill>
                  <a:schemeClr val="accent1"/>
                </a:solidFill>
              </a:rPr>
              <a:t>Yhteentoimivat</a:t>
            </a:r>
            <a:r>
              <a:rPr lang="fi-FI" sz="1600" dirty="0">
                <a:solidFill>
                  <a:schemeClr val="accent1"/>
                </a:solidFill>
              </a:rPr>
              <a:t> tiedon rakenteet ja pysyvät tunnisteet -&gt; tieto liikkuu yli organisaatio- ja aluerajojen</a:t>
            </a:r>
          </a:p>
          <a:p>
            <a:r>
              <a:rPr lang="fi-FI" sz="1600" dirty="0">
                <a:solidFill>
                  <a:schemeClr val="accent1"/>
                </a:solidFill>
              </a:rPr>
              <a:t>RY-tiedon kertakirjaus ja -toimitus. Kunnat ja maakunnat toimittavat tiedot vain yhden kerran valtiolle</a:t>
            </a:r>
          </a:p>
          <a:p>
            <a:r>
              <a:rPr lang="fi-FI" sz="1600" dirty="0">
                <a:solidFill>
                  <a:schemeClr val="accent1"/>
                </a:solidFill>
              </a:rPr>
              <a:t>Automaattisempia ja sujuvampia prosesseja</a:t>
            </a:r>
          </a:p>
          <a:p>
            <a:r>
              <a:rPr lang="fi-FI" sz="1600" dirty="0">
                <a:solidFill>
                  <a:schemeClr val="accent1"/>
                </a:solidFill>
              </a:rPr>
              <a:t>Uutta liiketoimintaa rakennetun ympäristön alalla</a:t>
            </a:r>
          </a:p>
          <a:p>
            <a:r>
              <a:rPr lang="fi-FI" sz="1600" dirty="0">
                <a:solidFill>
                  <a:schemeClr val="accent1"/>
                </a:solidFill>
              </a:rPr>
              <a:t>Ajantasainen </a:t>
            </a:r>
            <a:r>
              <a:rPr lang="fi-FI" sz="1600" dirty="0" smtClean="0">
                <a:solidFill>
                  <a:schemeClr val="accent1"/>
                </a:solidFill>
              </a:rPr>
              <a:t>tieto</a:t>
            </a:r>
            <a:endParaRPr lang="fi-FI" sz="1600" dirty="0">
              <a:solidFill>
                <a:schemeClr val="accent1"/>
              </a:solidFill>
            </a:endParaRPr>
          </a:p>
        </p:txBody>
      </p:sp>
      <p:sp>
        <p:nvSpPr>
          <p:cNvPr id="4" name="Päivämäärän paikkamerkki 3">
            <a:extLst>
              <a:ext uri="{FF2B5EF4-FFF2-40B4-BE49-F238E27FC236}">
                <a16:creationId xmlns:a16="http://schemas.microsoft.com/office/drawing/2014/main" id="{1311A48B-9874-43A0-95DA-754D067952E8}"/>
              </a:ext>
            </a:extLst>
          </p:cNvPr>
          <p:cNvSpPr>
            <a:spLocks noGrp="1"/>
          </p:cNvSpPr>
          <p:nvPr>
            <p:ph type="dt" sz="half" idx="18"/>
          </p:nvPr>
        </p:nvSpPr>
        <p:spPr/>
        <p:txBody>
          <a:bodyPr/>
          <a:lstStyle/>
          <a:p>
            <a:fld id="{E40C3922-C4FF-439E-97C9-29FAF7A6197D}" type="datetime1">
              <a:rPr lang="fi-FI" smtClean="0"/>
              <a:pPr/>
              <a:t>17.5.2023</a:t>
            </a:fld>
            <a:endParaRPr lang="fi-FI" dirty="0"/>
          </a:p>
        </p:txBody>
      </p:sp>
      <p:sp>
        <p:nvSpPr>
          <p:cNvPr id="5" name="Dian numeron paikkamerkki 4">
            <a:extLst>
              <a:ext uri="{FF2B5EF4-FFF2-40B4-BE49-F238E27FC236}">
                <a16:creationId xmlns:a16="http://schemas.microsoft.com/office/drawing/2014/main" id="{4F4CA0CE-EB43-494A-A5E5-358793A2A65E}"/>
              </a:ext>
            </a:extLst>
          </p:cNvPr>
          <p:cNvSpPr>
            <a:spLocks noGrp="1"/>
          </p:cNvSpPr>
          <p:nvPr>
            <p:ph type="sldNum" sz="quarter" idx="20"/>
          </p:nvPr>
        </p:nvSpPr>
        <p:spPr/>
        <p:txBody>
          <a:bodyPr/>
          <a:lstStyle/>
          <a:p>
            <a:fld id="{91E53C16-2649-4D48-AFD3-9E32AB86C978}" type="slidenum">
              <a:rPr lang="fi-FI" smtClean="0"/>
              <a:pPr/>
              <a:t>22</a:t>
            </a:fld>
            <a:endParaRPr lang="fi-FI" dirty="0"/>
          </a:p>
        </p:txBody>
      </p:sp>
      <p:sp>
        <p:nvSpPr>
          <p:cNvPr id="16" name="Rectangle 15">
            <a:extLst>
              <a:ext uri="{FF2B5EF4-FFF2-40B4-BE49-F238E27FC236}">
                <a16:creationId xmlns:a16="http://schemas.microsoft.com/office/drawing/2014/main" id="{BB720A5D-2A20-2349-A4EC-7A9533E0B2F3}"/>
              </a:ext>
            </a:extLst>
          </p:cNvPr>
          <p:cNvSpPr/>
          <p:nvPr/>
        </p:nvSpPr>
        <p:spPr>
          <a:xfrm rot="5400000">
            <a:off x="10019641" y="1973069"/>
            <a:ext cx="300674" cy="4044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17" name="Group 16">
            <a:extLst>
              <a:ext uri="{FF2B5EF4-FFF2-40B4-BE49-F238E27FC236}">
                <a16:creationId xmlns:a16="http://schemas.microsoft.com/office/drawing/2014/main" id="{C0CE9CFD-662C-CB40-9F36-3D783C96E581}"/>
              </a:ext>
            </a:extLst>
          </p:cNvPr>
          <p:cNvGrpSpPr/>
          <p:nvPr/>
        </p:nvGrpSpPr>
        <p:grpSpPr>
          <a:xfrm>
            <a:off x="9590378" y="3064591"/>
            <a:ext cx="1159200" cy="2051607"/>
            <a:chOff x="6096835" y="3017714"/>
            <a:chExt cx="1159200" cy="2051607"/>
          </a:xfrm>
        </p:grpSpPr>
        <p:sp>
          <p:nvSpPr>
            <p:cNvPr id="18" name="TextBox 17">
              <a:extLst>
                <a:ext uri="{FF2B5EF4-FFF2-40B4-BE49-F238E27FC236}">
                  <a16:creationId xmlns:a16="http://schemas.microsoft.com/office/drawing/2014/main" id="{0CC6B2F3-B9F7-CA44-B6EA-DE2429EA6BD2}"/>
                </a:ext>
              </a:extLst>
            </p:cNvPr>
            <p:cNvSpPr txBox="1"/>
            <p:nvPr/>
          </p:nvSpPr>
          <p:spPr>
            <a:xfrm>
              <a:off x="6477663" y="3017714"/>
              <a:ext cx="397545" cy="215444"/>
            </a:xfrm>
            <a:prstGeom prst="rect">
              <a:avLst/>
            </a:prstGeom>
            <a:noFill/>
          </p:spPr>
          <p:txBody>
            <a:bodyPr wrap="none" lIns="0" tIns="0" rIns="0" bIns="0" rtlCol="0">
              <a:spAutoFit/>
            </a:bodyPr>
            <a:lstStyle/>
            <a:p>
              <a:pPr algn="ctr"/>
              <a:r>
                <a:rPr lang="en-FI" sz="1400" b="1" dirty="0">
                  <a:solidFill>
                    <a:schemeClr val="tx2"/>
                  </a:solidFill>
                </a:rPr>
                <a:t>2030</a:t>
              </a:r>
            </a:p>
          </p:txBody>
        </p:sp>
        <p:sp>
          <p:nvSpPr>
            <p:cNvPr id="19" name="TextBox 18">
              <a:extLst>
                <a:ext uri="{FF2B5EF4-FFF2-40B4-BE49-F238E27FC236}">
                  <a16:creationId xmlns:a16="http://schemas.microsoft.com/office/drawing/2014/main" id="{FCB8678C-B195-FD40-A5E6-84368E5AC280}"/>
                </a:ext>
              </a:extLst>
            </p:cNvPr>
            <p:cNvSpPr txBox="1"/>
            <p:nvPr/>
          </p:nvSpPr>
          <p:spPr>
            <a:xfrm>
              <a:off x="6103362" y="4730767"/>
              <a:ext cx="1146147" cy="338554"/>
            </a:xfrm>
            <a:prstGeom prst="rect">
              <a:avLst/>
            </a:prstGeom>
            <a:noFill/>
          </p:spPr>
          <p:txBody>
            <a:bodyPr wrap="none" lIns="0" tIns="0" rIns="0" bIns="0" rtlCol="0">
              <a:spAutoFit/>
            </a:bodyPr>
            <a:lstStyle/>
            <a:p>
              <a:pPr algn="ctr"/>
              <a:r>
                <a:rPr lang="fi-FI" sz="1100" dirty="0">
                  <a:solidFill>
                    <a:schemeClr val="tx2"/>
                  </a:solidFill>
                </a:rPr>
                <a:t>Vakiintuminen</a:t>
              </a:r>
              <a:br>
                <a:rPr lang="fi-FI" sz="1100" dirty="0">
                  <a:solidFill>
                    <a:schemeClr val="tx2"/>
                  </a:solidFill>
                </a:rPr>
              </a:br>
              <a:r>
                <a:rPr lang="fi-FI" sz="1100" dirty="0">
                  <a:solidFill>
                    <a:schemeClr val="tx2"/>
                  </a:solidFill>
                </a:rPr>
                <a:t>ja jatkosovellukset</a:t>
              </a:r>
            </a:p>
          </p:txBody>
        </p:sp>
        <p:pic>
          <p:nvPicPr>
            <p:cNvPr id="20" name="Graphic 19">
              <a:extLst>
                <a:ext uri="{FF2B5EF4-FFF2-40B4-BE49-F238E27FC236}">
                  <a16:creationId xmlns:a16="http://schemas.microsoft.com/office/drawing/2014/main" id="{F3BC4718-3AC1-BD42-8CCE-408A92D7368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096835" y="3368613"/>
              <a:ext cx="1159200" cy="1159200"/>
            </a:xfrm>
            <a:prstGeom prst="rect">
              <a:avLst/>
            </a:prstGeom>
          </p:spPr>
        </p:pic>
      </p:grpSp>
    </p:spTree>
    <p:extLst>
      <p:ext uri="{BB962C8B-B14F-4D97-AF65-F5344CB8AC3E}">
        <p14:creationId xmlns:p14="http://schemas.microsoft.com/office/powerpoint/2010/main" val="66338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2711-D682-3F4C-AC4E-6D02B27AE2B4}"/>
              </a:ext>
            </a:extLst>
          </p:cNvPr>
          <p:cNvSpPr>
            <a:spLocks noGrp="1"/>
          </p:cNvSpPr>
          <p:nvPr>
            <p:ph type="ctrTitle"/>
          </p:nvPr>
        </p:nvSpPr>
        <p:spPr/>
        <p:txBody>
          <a:bodyPr/>
          <a:lstStyle/>
          <a:p>
            <a:r>
              <a:rPr lang="fi-FI" dirty="0"/>
              <a:t>Mitä muutos </a:t>
            </a:r>
            <a:r>
              <a:rPr lang="fi-FI" dirty="0" smtClean="0"/>
              <a:t>voisi tarkoittaa </a:t>
            </a:r>
            <a:r>
              <a:rPr lang="fi-FI" dirty="0"/>
              <a:t>käytännössä?</a:t>
            </a:r>
          </a:p>
        </p:txBody>
      </p:sp>
    </p:spTree>
    <p:extLst>
      <p:ext uri="{BB962C8B-B14F-4D97-AF65-F5344CB8AC3E}">
        <p14:creationId xmlns:p14="http://schemas.microsoft.com/office/powerpoint/2010/main" val="1126226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2A6505F-E114-0046-8512-6F4C96741792}"/>
              </a:ext>
            </a:extLst>
          </p:cNvPr>
          <p:cNvSpPr>
            <a:spLocks noGrp="1"/>
          </p:cNvSpPr>
          <p:nvPr>
            <p:ph type="title"/>
          </p:nvPr>
        </p:nvSpPr>
        <p:spPr>
          <a:xfrm>
            <a:off x="900000" y="1106729"/>
            <a:ext cx="10200122" cy="738664"/>
          </a:xfrm>
        </p:spPr>
        <p:txBody>
          <a:bodyPr/>
          <a:lstStyle/>
          <a:p>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1600" dirty="0"/>
              <a:t>Esimerkki muutoksesta</a:t>
            </a:r>
            <a:r>
              <a:rPr lang="fi-FI" sz="3200" dirty="0"/>
              <a:t/>
            </a:r>
            <a:br>
              <a:rPr lang="fi-FI" sz="3200" dirty="0"/>
            </a:br>
            <a:r>
              <a:rPr lang="fi-FI" sz="3600" dirty="0"/>
              <a:t>Luotettavaa tietoa kaavasuunnitteluun</a:t>
            </a:r>
            <a:endParaRPr lang="fi-FI" sz="3200" dirty="0"/>
          </a:p>
        </p:txBody>
      </p:sp>
      <p:sp>
        <p:nvSpPr>
          <p:cNvPr id="15" name="Text Placeholder 14">
            <a:extLst>
              <a:ext uri="{FF2B5EF4-FFF2-40B4-BE49-F238E27FC236}">
                <a16:creationId xmlns:a16="http://schemas.microsoft.com/office/drawing/2014/main" id="{99F83DD9-8A13-7E4D-9EC4-0946C99596C8}"/>
              </a:ext>
            </a:extLst>
          </p:cNvPr>
          <p:cNvSpPr>
            <a:spLocks noGrp="1"/>
          </p:cNvSpPr>
          <p:nvPr>
            <p:ph type="body" idx="13"/>
          </p:nvPr>
        </p:nvSpPr>
        <p:spPr>
          <a:xfrm>
            <a:off x="900000" y="2955174"/>
            <a:ext cx="4881600" cy="329911"/>
          </a:xfrm>
        </p:spPr>
        <p:txBody>
          <a:bodyPr/>
          <a:lstStyle/>
          <a:p>
            <a:r>
              <a:rPr lang="fi-FI"/>
              <a:t>Näin tänään</a:t>
            </a:r>
          </a:p>
        </p:txBody>
      </p:sp>
      <p:sp>
        <p:nvSpPr>
          <p:cNvPr id="13" name="Content Placeholder 12">
            <a:extLst>
              <a:ext uri="{FF2B5EF4-FFF2-40B4-BE49-F238E27FC236}">
                <a16:creationId xmlns:a16="http://schemas.microsoft.com/office/drawing/2014/main" id="{82CA3341-E160-8F47-B1D8-E98F34220533}"/>
              </a:ext>
            </a:extLst>
          </p:cNvPr>
          <p:cNvSpPr>
            <a:spLocks noGrp="1"/>
          </p:cNvSpPr>
          <p:nvPr>
            <p:ph idx="1"/>
          </p:nvPr>
        </p:nvSpPr>
        <p:spPr>
          <a:xfrm>
            <a:off x="900000" y="3329632"/>
            <a:ext cx="4881600" cy="3550696"/>
          </a:xfrm>
        </p:spPr>
        <p:txBody>
          <a:bodyPr/>
          <a:lstStyle/>
          <a:p>
            <a:pPr marL="0" indent="0">
              <a:buNone/>
            </a:pPr>
            <a:r>
              <a:rPr lang="fi-FI" sz="1400"/>
              <a:t>Soitto tutuille kollegoille ja pyyntö kaava-aineistojen toimittamisesta sähköpostitse. Pyyntö Tilastokeskukselle vertailualueiden tuloluokista. Puhelinkeskustelu Tilastokeskuksen kanssa tilastojen selventämiseksi. Kollegoilta saatujen kaavojen tulkinta ja yhdistäminen Tilastokeskuksen aineistoihin. Tietoihin jää paljon aukkoja, kaavan suunnittelu on aikaa vievää ja perustuu vain osittain (olemassa olevaan) tietoon.</a:t>
            </a:r>
          </a:p>
        </p:txBody>
      </p:sp>
      <p:sp>
        <p:nvSpPr>
          <p:cNvPr id="14" name="Text Placeholder 13">
            <a:extLst>
              <a:ext uri="{FF2B5EF4-FFF2-40B4-BE49-F238E27FC236}">
                <a16:creationId xmlns:a16="http://schemas.microsoft.com/office/drawing/2014/main" id="{F6505E87-C732-3E45-AAF8-C141FF770C47}"/>
              </a:ext>
            </a:extLst>
          </p:cNvPr>
          <p:cNvSpPr>
            <a:spLocks noGrp="1"/>
          </p:cNvSpPr>
          <p:nvPr>
            <p:ph type="body" sz="quarter" idx="3"/>
          </p:nvPr>
        </p:nvSpPr>
        <p:spPr>
          <a:xfrm>
            <a:off x="5912566" y="2963655"/>
            <a:ext cx="4892150" cy="329911"/>
          </a:xfrm>
        </p:spPr>
        <p:txBody>
          <a:bodyPr/>
          <a:lstStyle/>
          <a:p>
            <a:r>
              <a:rPr lang="fi-FI"/>
              <a:t>Näin tulevaisuudessa  </a:t>
            </a:r>
          </a:p>
        </p:txBody>
      </p:sp>
      <p:sp>
        <p:nvSpPr>
          <p:cNvPr id="16" name="Content Placeholder 15">
            <a:extLst>
              <a:ext uri="{FF2B5EF4-FFF2-40B4-BE49-F238E27FC236}">
                <a16:creationId xmlns:a16="http://schemas.microsoft.com/office/drawing/2014/main" id="{155AEBD5-AE18-3146-ACA5-6B810FF308C3}"/>
              </a:ext>
            </a:extLst>
          </p:cNvPr>
          <p:cNvSpPr>
            <a:spLocks noGrp="1"/>
          </p:cNvSpPr>
          <p:nvPr>
            <p:ph idx="17"/>
          </p:nvPr>
        </p:nvSpPr>
        <p:spPr>
          <a:xfrm>
            <a:off x="5922166" y="3329632"/>
            <a:ext cx="4882550" cy="3550696"/>
          </a:xfrm>
        </p:spPr>
        <p:txBody>
          <a:bodyPr/>
          <a:lstStyle/>
          <a:p>
            <a:pPr marL="0" indent="0">
              <a:buNone/>
            </a:pPr>
            <a:r>
              <a:rPr lang="fi-FI" sz="1400" dirty="0"/>
              <a:t>Haku rakennetun ympäristön tietojärjestelmästä samantapaisista ja kiinnostavista kaupunginosista. Järjestelmästä näkee, minkälaiset kaavat alueille on hyväksytty. Vastaavien alueiden viheralueiden, liikenteen nopeuksien, julkisten palvelujen, koulujen, päiväkotien ja valaistusratkaisujen tutkiminen. Yleiskaavaan päätyy uusia ratkaisuja, jotka ovat merkittävästi lisänneet houkuttelevuutta vertailualueilla.</a:t>
            </a:r>
          </a:p>
        </p:txBody>
      </p:sp>
      <p:sp>
        <p:nvSpPr>
          <p:cNvPr id="2" name="Rectangle 1">
            <a:extLst>
              <a:ext uri="{FF2B5EF4-FFF2-40B4-BE49-F238E27FC236}">
                <a16:creationId xmlns:a16="http://schemas.microsoft.com/office/drawing/2014/main" id="{075441A0-330E-C848-ADD8-A7FDBD7E7D77}"/>
              </a:ext>
            </a:extLst>
          </p:cNvPr>
          <p:cNvSpPr/>
          <p:nvPr/>
        </p:nvSpPr>
        <p:spPr>
          <a:xfrm>
            <a:off x="822174" y="1978750"/>
            <a:ext cx="9571891" cy="784830"/>
          </a:xfrm>
          <a:prstGeom prst="rect">
            <a:avLst/>
          </a:prstGeom>
        </p:spPr>
        <p:txBody>
          <a:bodyPr wrap="square">
            <a:spAutoFit/>
          </a:bodyPr>
          <a:lstStyle/>
          <a:p>
            <a:r>
              <a:rPr lang="fi-FI" sz="1500" dirty="0">
                <a:solidFill>
                  <a:schemeClr val="tx2"/>
                </a:solidFill>
              </a:rPr>
              <a:t>Keskikokoiseen kaupunkiin suunnitellaan uudenlaista kaupunginosaa, josta halutaan mahdollisimman monipuolinen, turvallinen ja hyvinvointia luova. Kaavasuunnittelija haluaa selvittää, minkälaisia kaavoitusratkaisuja muissa kaupungeissa on tehty.</a:t>
            </a:r>
          </a:p>
        </p:txBody>
      </p:sp>
      <p:grpSp>
        <p:nvGrpSpPr>
          <p:cNvPr id="4" name="Ryhmä 3">
            <a:extLst>
              <a:ext uri="{FF2B5EF4-FFF2-40B4-BE49-F238E27FC236}">
                <a16:creationId xmlns:a16="http://schemas.microsoft.com/office/drawing/2014/main" id="{57B8FA98-0463-DB4A-8642-244D07B5D144}"/>
              </a:ext>
            </a:extLst>
          </p:cNvPr>
          <p:cNvGrpSpPr/>
          <p:nvPr/>
        </p:nvGrpSpPr>
        <p:grpSpPr>
          <a:xfrm>
            <a:off x="-2" y="5409500"/>
            <a:ext cx="12234996" cy="974439"/>
            <a:chOff x="-2" y="5409500"/>
            <a:chExt cx="12234996" cy="974439"/>
          </a:xfrm>
        </p:grpSpPr>
        <p:sp>
          <p:nvSpPr>
            <p:cNvPr id="36" name="Rectangle 22">
              <a:extLst>
                <a:ext uri="{FF2B5EF4-FFF2-40B4-BE49-F238E27FC236}">
                  <a16:creationId xmlns:a16="http://schemas.microsoft.com/office/drawing/2014/main" id="{89E7B99D-5C29-924F-953E-2E0CC602AF2B}"/>
                </a:ext>
              </a:extLst>
            </p:cNvPr>
            <p:cNvSpPr/>
            <p:nvPr/>
          </p:nvSpPr>
          <p:spPr>
            <a:xfrm rot="5400000">
              <a:off x="6112028" y="4888122"/>
              <a:ext cx="221513" cy="2026766"/>
            </a:xfrm>
            <a:prstGeom prst="rect">
              <a:avLst/>
            </a:prstGeom>
            <a:solidFill>
              <a:srgbClr val="C66E4E">
                <a:alpha val="404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18" name="Ryhmä 17">
              <a:extLst>
                <a:ext uri="{FF2B5EF4-FFF2-40B4-BE49-F238E27FC236}">
                  <a16:creationId xmlns:a16="http://schemas.microsoft.com/office/drawing/2014/main" id="{F4B2FCAC-3B8D-0E40-88C9-58BFBF0AB7E6}"/>
                </a:ext>
              </a:extLst>
            </p:cNvPr>
            <p:cNvGrpSpPr/>
            <p:nvPr/>
          </p:nvGrpSpPr>
          <p:grpSpPr>
            <a:xfrm>
              <a:off x="-2" y="5409500"/>
              <a:ext cx="12234996" cy="974439"/>
              <a:chOff x="-2" y="5409500"/>
              <a:chExt cx="12234996" cy="974439"/>
            </a:xfrm>
          </p:grpSpPr>
          <p:grpSp>
            <p:nvGrpSpPr>
              <p:cNvPr id="59" name="Ryhmä 58">
                <a:extLst>
                  <a:ext uri="{FF2B5EF4-FFF2-40B4-BE49-F238E27FC236}">
                    <a16:creationId xmlns:a16="http://schemas.microsoft.com/office/drawing/2014/main" id="{9F715BD3-0599-9741-BD84-18CBF1B18EBF}"/>
                  </a:ext>
                </a:extLst>
              </p:cNvPr>
              <p:cNvGrpSpPr/>
              <p:nvPr/>
            </p:nvGrpSpPr>
            <p:grpSpPr>
              <a:xfrm>
                <a:off x="-2" y="5430050"/>
                <a:ext cx="12234996" cy="932180"/>
                <a:chOff x="-2" y="5302728"/>
                <a:chExt cx="12234996" cy="932180"/>
              </a:xfrm>
            </p:grpSpPr>
            <p:sp>
              <p:nvSpPr>
                <p:cNvPr id="61" name="Rectangle 10">
                  <a:extLst>
                    <a:ext uri="{FF2B5EF4-FFF2-40B4-BE49-F238E27FC236}">
                      <a16:creationId xmlns:a16="http://schemas.microsoft.com/office/drawing/2014/main" id="{9E96AB76-A771-7643-B67F-637196ECA124}"/>
                    </a:ext>
                  </a:extLst>
                </p:cNvPr>
                <p:cNvSpPr/>
                <p:nvPr/>
              </p:nvSpPr>
              <p:spPr>
                <a:xfrm rot="5400000">
                  <a:off x="10759455" y="4427558"/>
                  <a:ext cx="223877" cy="27272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62" name="Ryhmä 61">
                  <a:extLst>
                    <a:ext uri="{FF2B5EF4-FFF2-40B4-BE49-F238E27FC236}">
                      <a16:creationId xmlns:a16="http://schemas.microsoft.com/office/drawing/2014/main" id="{FD076FE7-1466-0446-B0EB-CF13732EE6C7}"/>
                    </a:ext>
                  </a:extLst>
                </p:cNvPr>
                <p:cNvGrpSpPr/>
                <p:nvPr/>
              </p:nvGrpSpPr>
              <p:grpSpPr>
                <a:xfrm>
                  <a:off x="-2" y="5302728"/>
                  <a:ext cx="9507564" cy="932180"/>
                  <a:chOff x="-2" y="5314303"/>
                  <a:chExt cx="9507564" cy="932180"/>
                </a:xfrm>
              </p:grpSpPr>
              <p:grpSp>
                <p:nvGrpSpPr>
                  <p:cNvPr id="63" name="Group 20">
                    <a:extLst>
                      <a:ext uri="{FF2B5EF4-FFF2-40B4-BE49-F238E27FC236}">
                        <a16:creationId xmlns:a16="http://schemas.microsoft.com/office/drawing/2014/main" id="{E7995776-C944-1B47-8588-489DBCF832C7}"/>
                      </a:ext>
                    </a:extLst>
                  </p:cNvPr>
                  <p:cNvGrpSpPr/>
                  <p:nvPr/>
                </p:nvGrpSpPr>
                <p:grpSpPr>
                  <a:xfrm>
                    <a:off x="-2" y="5314303"/>
                    <a:ext cx="5689174" cy="932180"/>
                    <a:chOff x="-1668937" y="5015394"/>
                    <a:chExt cx="7640800" cy="1251957"/>
                  </a:xfrm>
                </p:grpSpPr>
                <p:sp>
                  <p:nvSpPr>
                    <p:cNvPr id="71" name="Rectangle 22">
                      <a:extLst>
                        <a:ext uri="{FF2B5EF4-FFF2-40B4-BE49-F238E27FC236}">
                          <a16:creationId xmlns:a16="http://schemas.microsoft.com/office/drawing/2014/main" id="{8DF2A7CC-1A7D-A947-B942-9F4B5D3AF6C4}"/>
                        </a:ext>
                      </a:extLst>
                    </p:cNvPr>
                    <p:cNvSpPr/>
                    <p:nvPr/>
                  </p:nvSpPr>
                  <p:spPr>
                    <a:xfrm rot="5400000">
                      <a:off x="3961550" y="4426924"/>
                      <a:ext cx="300674" cy="2457813"/>
                    </a:xfrm>
                    <a:prstGeom prst="rect">
                      <a:avLst/>
                    </a:prstGeom>
                    <a:solidFill>
                      <a:srgbClr val="25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2" name="Rectangle 23">
                      <a:extLst>
                        <a:ext uri="{FF2B5EF4-FFF2-40B4-BE49-F238E27FC236}">
                          <a16:creationId xmlns:a16="http://schemas.microsoft.com/office/drawing/2014/main" id="{578E7A6F-266F-0646-9252-E722024AEC15}"/>
                        </a:ext>
                      </a:extLst>
                    </p:cNvPr>
                    <p:cNvSpPr/>
                    <p:nvPr/>
                  </p:nvSpPr>
                  <p:spPr>
                    <a:xfrm rot="5400000">
                      <a:off x="456682" y="3379874"/>
                      <a:ext cx="300674" cy="4551912"/>
                    </a:xfrm>
                    <a:prstGeom prst="rect">
                      <a:avLst/>
                    </a:prstGeom>
                    <a:solidFill>
                      <a:srgbClr val="246091">
                        <a:alpha val="395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7" name="TextBox 33">
                      <a:extLst>
                        <a:ext uri="{FF2B5EF4-FFF2-40B4-BE49-F238E27FC236}">
                          <a16:creationId xmlns:a16="http://schemas.microsoft.com/office/drawing/2014/main" id="{B416BF98-2547-2345-8838-DBB89CD32A2E}"/>
                        </a:ext>
                      </a:extLst>
                    </p:cNvPr>
                    <p:cNvSpPr txBox="1"/>
                    <p:nvPr/>
                  </p:nvSpPr>
                  <p:spPr>
                    <a:xfrm>
                      <a:off x="5515448" y="5518145"/>
                      <a:ext cx="456415" cy="248016"/>
                    </a:xfrm>
                    <a:prstGeom prst="rect">
                      <a:avLst/>
                    </a:prstGeom>
                    <a:noFill/>
                  </p:spPr>
                  <p:txBody>
                    <a:bodyPr wrap="none" lIns="0" tIns="0" rIns="0" bIns="0" rtlCol="0">
                      <a:spAutoFit/>
                    </a:bodyPr>
                    <a:lstStyle/>
                    <a:p>
                      <a:pPr algn="ctr"/>
                      <a:r>
                        <a:rPr lang="en-FI" sz="1200">
                          <a:solidFill>
                            <a:schemeClr val="bg1">
                              <a:alpha val="40000"/>
                            </a:schemeClr>
                          </a:solidFill>
                        </a:rPr>
                        <a:t>2030</a:t>
                      </a:r>
                    </a:p>
                  </p:txBody>
                </p:sp>
                <p:grpSp>
                  <p:nvGrpSpPr>
                    <p:cNvPr id="74" name="Group 26">
                      <a:extLst>
                        <a:ext uri="{FF2B5EF4-FFF2-40B4-BE49-F238E27FC236}">
                          <a16:creationId xmlns:a16="http://schemas.microsoft.com/office/drawing/2014/main" id="{EE22A216-5C36-3D46-8577-0B3CFA47EF3D}"/>
                        </a:ext>
                      </a:extLst>
                    </p:cNvPr>
                    <p:cNvGrpSpPr/>
                    <p:nvPr/>
                  </p:nvGrpSpPr>
                  <p:grpSpPr>
                    <a:xfrm>
                      <a:off x="573925" y="5015394"/>
                      <a:ext cx="1764657" cy="1251957"/>
                      <a:chOff x="573925" y="3307777"/>
                      <a:chExt cx="1764657" cy="1251957"/>
                    </a:xfrm>
                  </p:grpSpPr>
                  <p:sp>
                    <p:nvSpPr>
                      <p:cNvPr id="75" name="TextBox 27">
                        <a:extLst>
                          <a:ext uri="{FF2B5EF4-FFF2-40B4-BE49-F238E27FC236}">
                            <a16:creationId xmlns:a16="http://schemas.microsoft.com/office/drawing/2014/main" id="{6F3C7816-9D1A-5240-8F3E-F79F43B2E8C0}"/>
                          </a:ext>
                        </a:extLst>
                      </p:cNvPr>
                      <p:cNvSpPr txBox="1"/>
                      <p:nvPr/>
                    </p:nvSpPr>
                    <p:spPr>
                      <a:xfrm>
                        <a:off x="573925" y="3806100"/>
                        <a:ext cx="456415" cy="248015"/>
                      </a:xfrm>
                      <a:prstGeom prst="rect">
                        <a:avLst/>
                      </a:prstGeom>
                      <a:noFill/>
                    </p:spPr>
                    <p:txBody>
                      <a:bodyPr wrap="none" lIns="0" tIns="0" rIns="0" bIns="0" rtlCol="0">
                        <a:spAutoFit/>
                      </a:bodyPr>
                      <a:lstStyle/>
                      <a:p>
                        <a:pPr algn="ctr"/>
                        <a:r>
                          <a:rPr lang="en-FI" sz="1200">
                            <a:solidFill>
                              <a:schemeClr val="bg1">
                                <a:alpha val="40000"/>
                              </a:schemeClr>
                            </a:solidFill>
                          </a:rPr>
                          <a:t>2020</a:t>
                        </a:r>
                      </a:p>
                    </p:txBody>
                  </p:sp>
                  <p:pic>
                    <p:nvPicPr>
                      <p:cNvPr id="76" name="Graphic 29">
                        <a:extLst>
                          <a:ext uri="{FF2B5EF4-FFF2-40B4-BE49-F238E27FC236}">
                            <a16:creationId xmlns:a16="http://schemas.microsoft.com/office/drawing/2014/main" id="{AC512C55-11CF-0847-91EE-B31B3AAD199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86625" y="3307777"/>
                        <a:ext cx="1251957" cy="1251957"/>
                      </a:xfrm>
                      <a:prstGeom prst="rect">
                        <a:avLst/>
                      </a:prstGeom>
                    </p:spPr>
                  </p:pic>
                </p:grpSp>
              </p:grpSp>
              <p:grpSp>
                <p:nvGrpSpPr>
                  <p:cNvPr id="64" name="Ryhmä 63">
                    <a:extLst>
                      <a:ext uri="{FF2B5EF4-FFF2-40B4-BE49-F238E27FC236}">
                        <a16:creationId xmlns:a16="http://schemas.microsoft.com/office/drawing/2014/main" id="{6958DE2D-70E8-FA4B-89DD-FB8D25E60450}"/>
                      </a:ext>
                    </a:extLst>
                  </p:cNvPr>
                  <p:cNvGrpSpPr/>
                  <p:nvPr/>
                </p:nvGrpSpPr>
                <p:grpSpPr>
                  <a:xfrm>
                    <a:off x="3514783" y="5349328"/>
                    <a:ext cx="5992779" cy="870173"/>
                    <a:chOff x="3514783" y="5349328"/>
                    <a:chExt cx="5992779" cy="870173"/>
                  </a:xfrm>
                </p:grpSpPr>
                <p:grpSp>
                  <p:nvGrpSpPr>
                    <p:cNvPr id="65" name="Group 16">
                      <a:extLst>
                        <a:ext uri="{FF2B5EF4-FFF2-40B4-BE49-F238E27FC236}">
                          <a16:creationId xmlns:a16="http://schemas.microsoft.com/office/drawing/2014/main" id="{0B3A5B7A-B83B-944C-829D-140A50A40A8A}"/>
                        </a:ext>
                      </a:extLst>
                    </p:cNvPr>
                    <p:cNvGrpSpPr/>
                    <p:nvPr/>
                  </p:nvGrpSpPr>
                  <p:grpSpPr>
                    <a:xfrm>
                      <a:off x="7236022" y="5349328"/>
                      <a:ext cx="2271540" cy="870173"/>
                      <a:chOff x="8049348" y="3354819"/>
                      <a:chExt cx="3050774" cy="1168679"/>
                    </a:xfrm>
                  </p:grpSpPr>
                  <p:sp>
                    <p:nvSpPr>
                      <p:cNvPr id="67" name="TextBox 17">
                        <a:extLst>
                          <a:ext uri="{FF2B5EF4-FFF2-40B4-BE49-F238E27FC236}">
                            <a16:creationId xmlns:a16="http://schemas.microsoft.com/office/drawing/2014/main" id="{00297062-B0BA-7E43-8AE8-8521CFFE20EE}"/>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050" b="1">
                            <a:solidFill>
                              <a:schemeClr val="accent2">
                                <a:alpha val="49998"/>
                              </a:schemeClr>
                            </a:solidFill>
                          </a:rPr>
                          <a:t>Suomessa on maailman</a:t>
                        </a:r>
                        <a:br>
                          <a:rPr lang="fi-FI" sz="1050" b="1">
                            <a:solidFill>
                              <a:schemeClr val="accent2">
                                <a:alpha val="49998"/>
                              </a:schemeClr>
                            </a:solidFill>
                          </a:rPr>
                        </a:br>
                        <a:r>
                          <a:rPr lang="fi-FI" sz="1050" b="1">
                            <a:solidFill>
                              <a:schemeClr val="accent2">
                                <a:alpha val="49998"/>
                              </a:schemeClr>
                            </a:solidFill>
                          </a:rPr>
                          <a:t>parhaaseen tietoon</a:t>
                        </a:r>
                        <a:br>
                          <a:rPr lang="fi-FI" sz="1050" b="1">
                            <a:solidFill>
                              <a:schemeClr val="accent2">
                                <a:alpha val="49998"/>
                              </a:schemeClr>
                            </a:solidFill>
                          </a:rPr>
                        </a:br>
                        <a:r>
                          <a:rPr lang="fi-FI" sz="1050" b="1">
                            <a:solidFill>
                              <a:schemeClr val="accent2">
                                <a:alpha val="49998"/>
                              </a:schemeClr>
                            </a:solidFill>
                          </a:rPr>
                          <a:t>perustuva, hyvinvointia luova</a:t>
                        </a:r>
                        <a:br>
                          <a:rPr lang="fi-FI" sz="1050" b="1">
                            <a:solidFill>
                              <a:schemeClr val="accent2">
                                <a:alpha val="49998"/>
                              </a:schemeClr>
                            </a:solidFill>
                          </a:rPr>
                        </a:br>
                        <a:r>
                          <a:rPr lang="fi-FI" sz="1050" b="1">
                            <a:solidFill>
                              <a:schemeClr val="accent2">
                                <a:alpha val="49998"/>
                              </a:schemeClr>
                            </a:solidFill>
                          </a:rPr>
                          <a:t>ja kestävä elinympäristö.</a:t>
                        </a:r>
                        <a:endParaRPr lang="fi-FI" sz="1050">
                          <a:solidFill>
                            <a:schemeClr val="accent2">
                              <a:alpha val="49998"/>
                            </a:schemeClr>
                          </a:solidFill>
                        </a:endParaRPr>
                      </a:p>
                    </p:txBody>
                  </p:sp>
                  <p:sp>
                    <p:nvSpPr>
                      <p:cNvPr id="68" name="Rectangle 18">
                        <a:extLst>
                          <a:ext uri="{FF2B5EF4-FFF2-40B4-BE49-F238E27FC236}">
                            <a16:creationId xmlns:a16="http://schemas.microsoft.com/office/drawing/2014/main" id="{A726A34B-887D-6343-A05E-5D2C23EA1605}"/>
                          </a:ext>
                        </a:extLst>
                      </p:cNvPr>
                      <p:cNvSpPr/>
                      <p:nvPr/>
                    </p:nvSpPr>
                    <p:spPr>
                      <a:xfrm>
                        <a:off x="8049348" y="3372929"/>
                        <a:ext cx="160366" cy="1150569"/>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9" name="Rectangle 19">
                        <a:extLst>
                          <a:ext uri="{FF2B5EF4-FFF2-40B4-BE49-F238E27FC236}">
                            <a16:creationId xmlns:a16="http://schemas.microsoft.com/office/drawing/2014/main" id="{D86A3F41-B3AB-084A-9E07-D594E7853D7E}"/>
                          </a:ext>
                        </a:extLst>
                      </p:cNvPr>
                      <p:cNvSpPr/>
                      <p:nvPr/>
                    </p:nvSpPr>
                    <p:spPr>
                      <a:xfrm>
                        <a:off x="10939756" y="3372929"/>
                        <a:ext cx="160366" cy="1150569"/>
                      </a:xfrm>
                      <a:prstGeom prst="rect">
                        <a:avLst/>
                      </a:prstGeom>
                      <a:solidFill>
                        <a:schemeClr val="accent2">
                          <a:alpha val="296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66" name="TextBox 30">
                      <a:extLst>
                        <a:ext uri="{FF2B5EF4-FFF2-40B4-BE49-F238E27FC236}">
                          <a16:creationId xmlns:a16="http://schemas.microsoft.com/office/drawing/2014/main" id="{71FD3ACF-A35A-F941-9108-F07F90F1A4D1}"/>
                        </a:ext>
                      </a:extLst>
                    </p:cNvPr>
                    <p:cNvSpPr txBox="1"/>
                    <p:nvPr/>
                  </p:nvSpPr>
                  <p:spPr>
                    <a:xfrm>
                      <a:off x="3514783" y="5704670"/>
                      <a:ext cx="339837" cy="184666"/>
                    </a:xfrm>
                    <a:prstGeom prst="rect">
                      <a:avLst/>
                    </a:prstGeom>
                    <a:solidFill>
                      <a:srgbClr val="253746"/>
                    </a:solidFill>
                  </p:spPr>
                  <p:txBody>
                    <a:bodyPr wrap="none" lIns="0" tIns="0" rIns="0" bIns="0" rtlCol="0">
                      <a:spAutoFit/>
                    </a:bodyPr>
                    <a:lstStyle/>
                    <a:p>
                      <a:pPr algn="ctr"/>
                      <a:r>
                        <a:rPr lang="en-FI" sz="1200">
                          <a:solidFill>
                            <a:schemeClr val="bg1"/>
                          </a:solidFill>
                        </a:rPr>
                        <a:t>2025</a:t>
                      </a:r>
                    </a:p>
                  </p:txBody>
                </p:sp>
              </p:grpSp>
            </p:grpSp>
          </p:grpSp>
          <p:grpSp>
            <p:nvGrpSpPr>
              <p:cNvPr id="9" name="Ryhmä 8">
                <a:extLst>
                  <a:ext uri="{FF2B5EF4-FFF2-40B4-BE49-F238E27FC236}">
                    <a16:creationId xmlns:a16="http://schemas.microsoft.com/office/drawing/2014/main" id="{0AF1ACD3-411D-884E-9BD6-9F9EB1AC38A1}"/>
                  </a:ext>
                </a:extLst>
              </p:cNvPr>
              <p:cNvGrpSpPr/>
              <p:nvPr/>
            </p:nvGrpSpPr>
            <p:grpSpPr>
              <a:xfrm>
                <a:off x="3889428" y="5425464"/>
                <a:ext cx="932180" cy="935909"/>
                <a:chOff x="8164072" y="339600"/>
                <a:chExt cx="932180" cy="935909"/>
              </a:xfrm>
            </p:grpSpPr>
            <p:sp>
              <p:nvSpPr>
                <p:cNvPr id="3" name="Ellipsi 2">
                  <a:extLst>
                    <a:ext uri="{FF2B5EF4-FFF2-40B4-BE49-F238E27FC236}">
                      <a16:creationId xmlns:a16="http://schemas.microsoft.com/office/drawing/2014/main" id="{0F612D4C-4E99-E44C-8DB1-70D855BBC321}"/>
                    </a:ext>
                  </a:extLst>
                </p:cNvPr>
                <p:cNvSpPr/>
                <p:nvPr/>
              </p:nvSpPr>
              <p:spPr>
                <a:xfrm>
                  <a:off x="8200813" y="386269"/>
                  <a:ext cx="863116" cy="863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ECC18B05-BD86-814A-B0DA-72ACA9A88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072" y="339600"/>
                  <a:ext cx="932180" cy="935909"/>
                </a:xfrm>
                <a:prstGeom prst="rect">
                  <a:avLst/>
                </a:prstGeom>
              </p:spPr>
            </p:pic>
          </p:grpSp>
          <p:grpSp>
            <p:nvGrpSpPr>
              <p:cNvPr id="17" name="Ryhmä 16">
                <a:extLst>
                  <a:ext uri="{FF2B5EF4-FFF2-40B4-BE49-F238E27FC236}">
                    <a16:creationId xmlns:a16="http://schemas.microsoft.com/office/drawing/2014/main" id="{A761589D-1190-224C-9A74-8E6038008B7C}"/>
                  </a:ext>
                </a:extLst>
              </p:cNvPr>
              <p:cNvGrpSpPr/>
              <p:nvPr/>
            </p:nvGrpSpPr>
            <p:grpSpPr>
              <a:xfrm>
                <a:off x="5748518" y="5409500"/>
                <a:ext cx="970557" cy="974439"/>
                <a:chOff x="7684219" y="315118"/>
                <a:chExt cx="970557" cy="974439"/>
              </a:xfrm>
            </p:grpSpPr>
            <p:sp>
              <p:nvSpPr>
                <p:cNvPr id="39" name="Ellipsi 38">
                  <a:extLst>
                    <a:ext uri="{FF2B5EF4-FFF2-40B4-BE49-F238E27FC236}">
                      <a16:creationId xmlns:a16="http://schemas.microsoft.com/office/drawing/2014/main" id="{477A2102-F613-064E-A13C-5A09AA8BFC74}"/>
                    </a:ext>
                  </a:extLst>
                </p:cNvPr>
                <p:cNvSpPr/>
                <p:nvPr/>
              </p:nvSpPr>
              <p:spPr>
                <a:xfrm>
                  <a:off x="7736205" y="390376"/>
                  <a:ext cx="863116" cy="863115"/>
                </a:xfrm>
                <a:prstGeom prst="ellipse">
                  <a:avLst/>
                </a:prstGeom>
                <a:solidFill>
                  <a:srgbClr val="C66E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a:extLst>
                    <a:ext uri="{FF2B5EF4-FFF2-40B4-BE49-F238E27FC236}">
                      <a16:creationId xmlns:a16="http://schemas.microsoft.com/office/drawing/2014/main" id="{6B0E4CEB-6305-CC45-B9B4-8040136A2E7C}"/>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7684219" y="315118"/>
                  <a:ext cx="970557" cy="974439"/>
                </a:xfrm>
                <a:prstGeom prst="rect">
                  <a:avLst/>
                </a:prstGeom>
              </p:spPr>
            </p:pic>
          </p:grpSp>
        </p:grpSp>
      </p:grpSp>
      <p:grpSp>
        <p:nvGrpSpPr>
          <p:cNvPr id="24" name="Ryhmä 23">
            <a:extLst>
              <a:ext uri="{FF2B5EF4-FFF2-40B4-BE49-F238E27FC236}">
                <a16:creationId xmlns:a16="http://schemas.microsoft.com/office/drawing/2014/main" id="{224F2105-1CC4-D243-B65F-C61312831BD4}"/>
              </a:ext>
            </a:extLst>
          </p:cNvPr>
          <p:cNvGrpSpPr/>
          <p:nvPr/>
        </p:nvGrpSpPr>
        <p:grpSpPr>
          <a:xfrm>
            <a:off x="9894913" y="1009639"/>
            <a:ext cx="1412412" cy="1461825"/>
            <a:chOff x="10009213" y="701029"/>
            <a:chExt cx="1412412" cy="1461825"/>
          </a:xfrm>
        </p:grpSpPr>
        <p:sp>
          <p:nvSpPr>
            <p:cNvPr id="19" name="Ellipsi 18">
              <a:extLst>
                <a:ext uri="{FF2B5EF4-FFF2-40B4-BE49-F238E27FC236}">
                  <a16:creationId xmlns:a16="http://schemas.microsoft.com/office/drawing/2014/main" id="{5A46EB50-DACB-3846-80BF-242F13B4B2CC}"/>
                </a:ext>
              </a:extLst>
            </p:cNvPr>
            <p:cNvSpPr/>
            <p:nvPr/>
          </p:nvSpPr>
          <p:spPr>
            <a:xfrm>
              <a:off x="10009213" y="750110"/>
              <a:ext cx="1412412" cy="1412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3" name="Kuva 22">
              <a:extLst>
                <a:ext uri="{FF2B5EF4-FFF2-40B4-BE49-F238E27FC236}">
                  <a16:creationId xmlns:a16="http://schemas.microsoft.com/office/drawing/2014/main" id="{DF1A1D85-BE5A-0648-8517-759FA4EC6B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9213" y="701029"/>
              <a:ext cx="1412412" cy="1418062"/>
            </a:xfrm>
            <a:prstGeom prst="rect">
              <a:avLst/>
            </a:prstGeom>
          </p:spPr>
        </p:pic>
      </p:grpSp>
    </p:spTree>
    <p:extLst>
      <p:ext uri="{BB962C8B-B14F-4D97-AF65-F5344CB8AC3E}">
        <p14:creationId xmlns:p14="http://schemas.microsoft.com/office/powerpoint/2010/main" val="3408576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2A6505F-E114-0046-8512-6F4C96741792}"/>
              </a:ext>
            </a:extLst>
          </p:cNvPr>
          <p:cNvSpPr>
            <a:spLocks noGrp="1"/>
          </p:cNvSpPr>
          <p:nvPr>
            <p:ph type="title"/>
          </p:nvPr>
        </p:nvSpPr>
        <p:spPr>
          <a:xfrm>
            <a:off x="900000" y="1002554"/>
            <a:ext cx="10200122" cy="738664"/>
          </a:xfrm>
        </p:spPr>
        <p:txBody>
          <a:bodyPr>
            <a:normAutofit fontScale="90000"/>
          </a:bodyPr>
          <a:lstStyle/>
          <a:p>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1800" dirty="0"/>
              <a:t>Esimerkki muutoksesta</a:t>
            </a:r>
            <a:r>
              <a:rPr lang="fi-FI" sz="3600" dirty="0"/>
              <a:t/>
            </a:r>
            <a:br>
              <a:rPr lang="fi-FI" sz="3600" dirty="0"/>
            </a:br>
            <a:r>
              <a:rPr lang="fi-FI" dirty="0"/>
              <a:t>Kaavoituksen seuraaminen helpottuu</a:t>
            </a:r>
            <a:endParaRPr lang="fi-FI" sz="3600" dirty="0"/>
          </a:p>
        </p:txBody>
      </p:sp>
      <p:sp>
        <p:nvSpPr>
          <p:cNvPr id="15" name="Text Placeholder 14">
            <a:extLst>
              <a:ext uri="{FF2B5EF4-FFF2-40B4-BE49-F238E27FC236}">
                <a16:creationId xmlns:a16="http://schemas.microsoft.com/office/drawing/2014/main" id="{99F83DD9-8A13-7E4D-9EC4-0946C99596C8}"/>
              </a:ext>
            </a:extLst>
          </p:cNvPr>
          <p:cNvSpPr>
            <a:spLocks noGrp="1"/>
          </p:cNvSpPr>
          <p:nvPr>
            <p:ph type="body" idx="13"/>
          </p:nvPr>
        </p:nvSpPr>
        <p:spPr>
          <a:xfrm>
            <a:off x="900000" y="2850999"/>
            <a:ext cx="4881600" cy="329911"/>
          </a:xfrm>
        </p:spPr>
        <p:txBody>
          <a:bodyPr/>
          <a:lstStyle/>
          <a:p>
            <a:r>
              <a:rPr lang="fi-FI"/>
              <a:t>Näin tänään</a:t>
            </a:r>
          </a:p>
        </p:txBody>
      </p:sp>
      <p:sp>
        <p:nvSpPr>
          <p:cNvPr id="13" name="Content Placeholder 12">
            <a:extLst>
              <a:ext uri="{FF2B5EF4-FFF2-40B4-BE49-F238E27FC236}">
                <a16:creationId xmlns:a16="http://schemas.microsoft.com/office/drawing/2014/main" id="{82CA3341-E160-8F47-B1D8-E98F34220533}"/>
              </a:ext>
            </a:extLst>
          </p:cNvPr>
          <p:cNvSpPr>
            <a:spLocks noGrp="1"/>
          </p:cNvSpPr>
          <p:nvPr>
            <p:ph idx="1"/>
          </p:nvPr>
        </p:nvSpPr>
        <p:spPr>
          <a:xfrm>
            <a:off x="900000" y="3225457"/>
            <a:ext cx="4544904" cy="3550696"/>
          </a:xfrm>
        </p:spPr>
        <p:txBody>
          <a:bodyPr/>
          <a:lstStyle/>
          <a:p>
            <a:pPr marL="0" indent="0">
              <a:buNone/>
            </a:pPr>
            <a:r>
              <a:rPr lang="fi-FI" sz="1400" dirty="0"/>
              <a:t>Asukas seuraa paikallislehdistä ilmoituksia kaavojen nähtävillä oloista ja yleisötilaisuuksista. Syyslomalla lehden lukeminen viivästyy. Myöhässä hän huomaa, että kaavahankkeen asukastilaisuus on jo pidetty ja nähtävillä olokin on päättymässä. Kuntien verkkosivuilla vieraileminen ei ole arjessa useinkaan mielessä, vaikka niillä onkin paljon materiaalia.</a:t>
            </a:r>
          </a:p>
        </p:txBody>
      </p:sp>
      <p:sp>
        <p:nvSpPr>
          <p:cNvPr id="14" name="Text Placeholder 13">
            <a:extLst>
              <a:ext uri="{FF2B5EF4-FFF2-40B4-BE49-F238E27FC236}">
                <a16:creationId xmlns:a16="http://schemas.microsoft.com/office/drawing/2014/main" id="{F6505E87-C732-3E45-AAF8-C141FF770C47}"/>
              </a:ext>
            </a:extLst>
          </p:cNvPr>
          <p:cNvSpPr>
            <a:spLocks noGrp="1"/>
          </p:cNvSpPr>
          <p:nvPr>
            <p:ph type="body" sz="quarter" idx="3"/>
          </p:nvPr>
        </p:nvSpPr>
        <p:spPr>
          <a:xfrm>
            <a:off x="5753314" y="2850999"/>
            <a:ext cx="4892150" cy="329911"/>
          </a:xfrm>
        </p:spPr>
        <p:txBody>
          <a:bodyPr/>
          <a:lstStyle/>
          <a:p>
            <a:r>
              <a:rPr lang="fi-FI" dirty="0"/>
              <a:t>Näin tulevaisuudessa</a:t>
            </a:r>
          </a:p>
        </p:txBody>
      </p:sp>
      <p:sp>
        <p:nvSpPr>
          <p:cNvPr id="16" name="Content Placeholder 15">
            <a:extLst>
              <a:ext uri="{FF2B5EF4-FFF2-40B4-BE49-F238E27FC236}">
                <a16:creationId xmlns:a16="http://schemas.microsoft.com/office/drawing/2014/main" id="{155AEBD5-AE18-3146-ACA5-6B810FF308C3}"/>
              </a:ext>
            </a:extLst>
          </p:cNvPr>
          <p:cNvSpPr>
            <a:spLocks noGrp="1"/>
          </p:cNvSpPr>
          <p:nvPr>
            <p:ph idx="17"/>
          </p:nvPr>
        </p:nvSpPr>
        <p:spPr>
          <a:xfrm>
            <a:off x="5753313" y="3225457"/>
            <a:ext cx="5870840" cy="3550696"/>
          </a:xfrm>
        </p:spPr>
        <p:txBody>
          <a:bodyPr/>
          <a:lstStyle/>
          <a:p>
            <a:pPr marL="0" indent="0">
              <a:buNone/>
            </a:pPr>
            <a:r>
              <a:rPr lang="fi-FI" sz="1400" dirty="0"/>
              <a:t>Rakennetun ympäristön tietojärjestelmä sisältää kuntien toimittamat ajantasaiset kaavatiedot valtakunnallisesti. Ensimmäisessä vaiheessa asukas voi seurata kaavojen etenemistä tietojärjestelmässä. Tulevaisuudessa tietojen pohjalta voidaan rakentaa valtakunnallinen kaupunkiympäristön suunnitteluvahti. Sinne asukas määrittelee seurattavat alueet. Kun kaavoitushankkeita tulee näillä alueilla vireille tai suunnitelmia nähtäville, saa hän niistä automaattisesti ilmoituksen. Mukana on myös tieto, miten suunnitteluun voi osallistua. Kaavoitus tulee asukkaille tutummaksi ja kynnys tutustua itse kaavoihin madaltuu.</a:t>
            </a:r>
          </a:p>
          <a:p>
            <a:pPr marL="0" indent="0">
              <a:buNone/>
            </a:pPr>
            <a:endParaRPr lang="fi-FI" sz="1400" dirty="0"/>
          </a:p>
        </p:txBody>
      </p:sp>
      <p:sp>
        <p:nvSpPr>
          <p:cNvPr id="2" name="Rectangle 1">
            <a:extLst>
              <a:ext uri="{FF2B5EF4-FFF2-40B4-BE49-F238E27FC236}">
                <a16:creationId xmlns:a16="http://schemas.microsoft.com/office/drawing/2014/main" id="{075441A0-330E-C848-ADD8-A7FDBD7E7D77}"/>
              </a:ext>
            </a:extLst>
          </p:cNvPr>
          <p:cNvSpPr/>
          <p:nvPr/>
        </p:nvSpPr>
        <p:spPr>
          <a:xfrm>
            <a:off x="822174" y="1874575"/>
            <a:ext cx="8900305" cy="1015663"/>
          </a:xfrm>
          <a:prstGeom prst="rect">
            <a:avLst/>
          </a:prstGeom>
        </p:spPr>
        <p:txBody>
          <a:bodyPr wrap="square" lIns="91440" tIns="45720" rIns="91440" bIns="45720" anchor="t">
            <a:spAutoFit/>
          </a:bodyPr>
          <a:lstStyle/>
          <a:p>
            <a:r>
              <a:rPr lang="fi-FI" sz="1500" dirty="0">
                <a:solidFill>
                  <a:schemeClr val="tx2"/>
                </a:solidFill>
              </a:rPr>
              <a:t>Asukas haluaa seurata aktiivisesti, miten omaa elinympäristöä kehitetään ja osallistua muutokseen. Mitä kodin viereiselle tyhjälle tontille suunnitellaan, miten työpaikan seutu kehittyy? Lapsuuden kotiseudun kaavoitushankkeetkin kiinnostavat: asuvathan siellä edelleen iäkkäät vanhemmat.</a:t>
            </a:r>
          </a:p>
          <a:p>
            <a:endParaRPr lang="fi-FI" sz="1500" dirty="0">
              <a:solidFill>
                <a:schemeClr val="tx2"/>
              </a:solidFill>
            </a:endParaRPr>
          </a:p>
        </p:txBody>
      </p:sp>
      <p:grpSp>
        <p:nvGrpSpPr>
          <p:cNvPr id="10" name="Ryhmä 9">
            <a:extLst>
              <a:ext uri="{FF2B5EF4-FFF2-40B4-BE49-F238E27FC236}">
                <a16:creationId xmlns:a16="http://schemas.microsoft.com/office/drawing/2014/main" id="{D83230BB-2221-CA44-B8E8-F687A893D016}"/>
              </a:ext>
            </a:extLst>
          </p:cNvPr>
          <p:cNvGrpSpPr/>
          <p:nvPr/>
        </p:nvGrpSpPr>
        <p:grpSpPr>
          <a:xfrm>
            <a:off x="9768423" y="905191"/>
            <a:ext cx="1665392" cy="1672054"/>
            <a:chOff x="9768423" y="905191"/>
            <a:chExt cx="1665392" cy="1672054"/>
          </a:xfrm>
        </p:grpSpPr>
        <p:sp>
          <p:nvSpPr>
            <p:cNvPr id="77" name="Ellipsi 76">
              <a:extLst>
                <a:ext uri="{FF2B5EF4-FFF2-40B4-BE49-F238E27FC236}">
                  <a16:creationId xmlns:a16="http://schemas.microsoft.com/office/drawing/2014/main" id="{14A01939-452B-764F-B844-09CD54C5B84F}"/>
                </a:ext>
              </a:extLst>
            </p:cNvPr>
            <p:cNvSpPr/>
            <p:nvPr/>
          </p:nvSpPr>
          <p:spPr>
            <a:xfrm>
              <a:off x="9894913" y="1058720"/>
              <a:ext cx="1412412" cy="1412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6ED52542-6014-D742-8F11-B41BCC088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423" y="905191"/>
              <a:ext cx="1665392" cy="1672054"/>
            </a:xfrm>
            <a:prstGeom prst="rect">
              <a:avLst/>
            </a:prstGeom>
          </p:spPr>
        </p:pic>
      </p:grpSp>
      <p:grpSp>
        <p:nvGrpSpPr>
          <p:cNvPr id="36" name="Ryhmä 35">
            <a:extLst>
              <a:ext uri="{FF2B5EF4-FFF2-40B4-BE49-F238E27FC236}">
                <a16:creationId xmlns:a16="http://schemas.microsoft.com/office/drawing/2014/main" id="{67B04E90-209C-4648-9177-DC0886579EDE}"/>
              </a:ext>
            </a:extLst>
          </p:cNvPr>
          <p:cNvGrpSpPr/>
          <p:nvPr/>
        </p:nvGrpSpPr>
        <p:grpSpPr>
          <a:xfrm>
            <a:off x="-2" y="5409500"/>
            <a:ext cx="12234996" cy="974439"/>
            <a:chOff x="-2" y="5409500"/>
            <a:chExt cx="12234996" cy="974439"/>
          </a:xfrm>
        </p:grpSpPr>
        <p:sp>
          <p:nvSpPr>
            <p:cNvPr id="38" name="Rectangle 22">
              <a:extLst>
                <a:ext uri="{FF2B5EF4-FFF2-40B4-BE49-F238E27FC236}">
                  <a16:creationId xmlns:a16="http://schemas.microsoft.com/office/drawing/2014/main" id="{9DA58262-1EEA-8142-BBF1-E6709C3F8A1F}"/>
                </a:ext>
              </a:extLst>
            </p:cNvPr>
            <p:cNvSpPr/>
            <p:nvPr/>
          </p:nvSpPr>
          <p:spPr>
            <a:xfrm rot="5400000">
              <a:off x="6112028" y="4888122"/>
              <a:ext cx="221513" cy="2026766"/>
            </a:xfrm>
            <a:prstGeom prst="rect">
              <a:avLst/>
            </a:prstGeom>
            <a:solidFill>
              <a:srgbClr val="C66E4E">
                <a:alpha val="404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50" name="Ryhmä 49">
              <a:extLst>
                <a:ext uri="{FF2B5EF4-FFF2-40B4-BE49-F238E27FC236}">
                  <a16:creationId xmlns:a16="http://schemas.microsoft.com/office/drawing/2014/main" id="{D716F34D-25F6-F64E-8A41-FC951888EAF2}"/>
                </a:ext>
              </a:extLst>
            </p:cNvPr>
            <p:cNvGrpSpPr/>
            <p:nvPr/>
          </p:nvGrpSpPr>
          <p:grpSpPr>
            <a:xfrm>
              <a:off x="-2" y="5409500"/>
              <a:ext cx="12234996" cy="974439"/>
              <a:chOff x="-2" y="5409500"/>
              <a:chExt cx="12234996" cy="974439"/>
            </a:xfrm>
          </p:grpSpPr>
          <p:grpSp>
            <p:nvGrpSpPr>
              <p:cNvPr id="57" name="Ryhmä 56">
                <a:extLst>
                  <a:ext uri="{FF2B5EF4-FFF2-40B4-BE49-F238E27FC236}">
                    <a16:creationId xmlns:a16="http://schemas.microsoft.com/office/drawing/2014/main" id="{8043FD3E-395E-CF4B-A2F4-834A8F129264}"/>
                  </a:ext>
                </a:extLst>
              </p:cNvPr>
              <p:cNvGrpSpPr/>
              <p:nvPr/>
            </p:nvGrpSpPr>
            <p:grpSpPr>
              <a:xfrm>
                <a:off x="-2" y="5430050"/>
                <a:ext cx="12234996" cy="932180"/>
                <a:chOff x="-2" y="5302728"/>
                <a:chExt cx="12234996" cy="932180"/>
              </a:xfrm>
            </p:grpSpPr>
            <p:sp>
              <p:nvSpPr>
                <p:cNvPr id="64" name="Rectangle 10">
                  <a:extLst>
                    <a:ext uri="{FF2B5EF4-FFF2-40B4-BE49-F238E27FC236}">
                      <a16:creationId xmlns:a16="http://schemas.microsoft.com/office/drawing/2014/main" id="{859AAEA7-8DCD-2742-B04D-2719256CC544}"/>
                    </a:ext>
                  </a:extLst>
                </p:cNvPr>
                <p:cNvSpPr/>
                <p:nvPr/>
              </p:nvSpPr>
              <p:spPr>
                <a:xfrm rot="5400000">
                  <a:off x="10759455" y="4427558"/>
                  <a:ext cx="223877" cy="27272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65" name="Ryhmä 64">
                  <a:extLst>
                    <a:ext uri="{FF2B5EF4-FFF2-40B4-BE49-F238E27FC236}">
                      <a16:creationId xmlns:a16="http://schemas.microsoft.com/office/drawing/2014/main" id="{75F0DA65-1DA6-4C4A-8690-4ECEB086AC3A}"/>
                    </a:ext>
                  </a:extLst>
                </p:cNvPr>
                <p:cNvGrpSpPr/>
                <p:nvPr/>
              </p:nvGrpSpPr>
              <p:grpSpPr>
                <a:xfrm>
                  <a:off x="-2" y="5302728"/>
                  <a:ext cx="9507564" cy="932180"/>
                  <a:chOff x="-2" y="5314303"/>
                  <a:chExt cx="9507564" cy="932180"/>
                </a:xfrm>
              </p:grpSpPr>
              <p:grpSp>
                <p:nvGrpSpPr>
                  <p:cNvPr id="66" name="Group 20">
                    <a:extLst>
                      <a:ext uri="{FF2B5EF4-FFF2-40B4-BE49-F238E27FC236}">
                        <a16:creationId xmlns:a16="http://schemas.microsoft.com/office/drawing/2014/main" id="{D357111D-7355-3B49-B9C9-C53E7D8D08DA}"/>
                      </a:ext>
                    </a:extLst>
                  </p:cNvPr>
                  <p:cNvGrpSpPr/>
                  <p:nvPr/>
                </p:nvGrpSpPr>
                <p:grpSpPr>
                  <a:xfrm>
                    <a:off x="-2" y="5314303"/>
                    <a:ext cx="5689174" cy="932180"/>
                    <a:chOff x="-1668937" y="5015394"/>
                    <a:chExt cx="7640800" cy="1251957"/>
                  </a:xfrm>
                </p:grpSpPr>
                <p:sp>
                  <p:nvSpPr>
                    <p:cNvPr id="73" name="Rectangle 22">
                      <a:extLst>
                        <a:ext uri="{FF2B5EF4-FFF2-40B4-BE49-F238E27FC236}">
                          <a16:creationId xmlns:a16="http://schemas.microsoft.com/office/drawing/2014/main" id="{1259BF64-E10F-F146-97A2-165FCF5314B5}"/>
                        </a:ext>
                      </a:extLst>
                    </p:cNvPr>
                    <p:cNvSpPr/>
                    <p:nvPr/>
                  </p:nvSpPr>
                  <p:spPr>
                    <a:xfrm rot="5400000">
                      <a:off x="3961550" y="4426924"/>
                      <a:ext cx="300674" cy="2457813"/>
                    </a:xfrm>
                    <a:prstGeom prst="rect">
                      <a:avLst/>
                    </a:prstGeom>
                    <a:solidFill>
                      <a:srgbClr val="25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1" name="Rectangle 23">
                      <a:extLst>
                        <a:ext uri="{FF2B5EF4-FFF2-40B4-BE49-F238E27FC236}">
                          <a16:creationId xmlns:a16="http://schemas.microsoft.com/office/drawing/2014/main" id="{1C87F1EE-E8B2-D54D-A8A6-F1C4A29A8764}"/>
                        </a:ext>
                      </a:extLst>
                    </p:cNvPr>
                    <p:cNvSpPr/>
                    <p:nvPr/>
                  </p:nvSpPr>
                  <p:spPr>
                    <a:xfrm rot="5400000">
                      <a:off x="456682" y="3379874"/>
                      <a:ext cx="300674" cy="4551912"/>
                    </a:xfrm>
                    <a:prstGeom prst="rect">
                      <a:avLst/>
                    </a:prstGeom>
                    <a:solidFill>
                      <a:srgbClr val="246091">
                        <a:alpha val="395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2" name="TextBox 33">
                      <a:extLst>
                        <a:ext uri="{FF2B5EF4-FFF2-40B4-BE49-F238E27FC236}">
                          <a16:creationId xmlns:a16="http://schemas.microsoft.com/office/drawing/2014/main" id="{E7507F59-1B7D-1348-AB9C-0A9554A8653A}"/>
                        </a:ext>
                      </a:extLst>
                    </p:cNvPr>
                    <p:cNvSpPr txBox="1"/>
                    <p:nvPr/>
                  </p:nvSpPr>
                  <p:spPr>
                    <a:xfrm>
                      <a:off x="5515448" y="5518145"/>
                      <a:ext cx="456415" cy="248016"/>
                    </a:xfrm>
                    <a:prstGeom prst="rect">
                      <a:avLst/>
                    </a:prstGeom>
                    <a:noFill/>
                  </p:spPr>
                  <p:txBody>
                    <a:bodyPr wrap="none" lIns="0" tIns="0" rIns="0" bIns="0" rtlCol="0">
                      <a:spAutoFit/>
                    </a:bodyPr>
                    <a:lstStyle/>
                    <a:p>
                      <a:pPr algn="ctr"/>
                      <a:r>
                        <a:rPr lang="en-FI" sz="1200">
                          <a:solidFill>
                            <a:schemeClr val="bg1">
                              <a:alpha val="40000"/>
                            </a:schemeClr>
                          </a:solidFill>
                        </a:rPr>
                        <a:t>2030</a:t>
                      </a:r>
                    </a:p>
                  </p:txBody>
                </p:sp>
                <p:grpSp>
                  <p:nvGrpSpPr>
                    <p:cNvPr id="83" name="Group 26">
                      <a:extLst>
                        <a:ext uri="{FF2B5EF4-FFF2-40B4-BE49-F238E27FC236}">
                          <a16:creationId xmlns:a16="http://schemas.microsoft.com/office/drawing/2014/main" id="{979F020E-3F80-D140-BF1F-9D7F9A0B73D4}"/>
                        </a:ext>
                      </a:extLst>
                    </p:cNvPr>
                    <p:cNvGrpSpPr/>
                    <p:nvPr/>
                  </p:nvGrpSpPr>
                  <p:grpSpPr>
                    <a:xfrm>
                      <a:off x="573925" y="5015394"/>
                      <a:ext cx="1764657" cy="1251957"/>
                      <a:chOff x="573925" y="3307777"/>
                      <a:chExt cx="1764657" cy="1251957"/>
                    </a:xfrm>
                  </p:grpSpPr>
                  <p:sp>
                    <p:nvSpPr>
                      <p:cNvPr id="84" name="TextBox 27">
                        <a:extLst>
                          <a:ext uri="{FF2B5EF4-FFF2-40B4-BE49-F238E27FC236}">
                            <a16:creationId xmlns:a16="http://schemas.microsoft.com/office/drawing/2014/main" id="{B2797CD5-3B33-2340-BA18-E0F6C74BF0E9}"/>
                          </a:ext>
                        </a:extLst>
                      </p:cNvPr>
                      <p:cNvSpPr txBox="1"/>
                      <p:nvPr/>
                    </p:nvSpPr>
                    <p:spPr>
                      <a:xfrm>
                        <a:off x="573925" y="3806100"/>
                        <a:ext cx="456415" cy="248015"/>
                      </a:xfrm>
                      <a:prstGeom prst="rect">
                        <a:avLst/>
                      </a:prstGeom>
                      <a:noFill/>
                    </p:spPr>
                    <p:txBody>
                      <a:bodyPr wrap="none" lIns="0" tIns="0" rIns="0" bIns="0" rtlCol="0">
                        <a:spAutoFit/>
                      </a:bodyPr>
                      <a:lstStyle/>
                      <a:p>
                        <a:pPr algn="ctr"/>
                        <a:r>
                          <a:rPr lang="en-FI" sz="1200">
                            <a:solidFill>
                              <a:schemeClr val="bg1">
                                <a:alpha val="40000"/>
                              </a:schemeClr>
                            </a:solidFill>
                          </a:rPr>
                          <a:t>2020</a:t>
                        </a:r>
                      </a:p>
                    </p:txBody>
                  </p:sp>
                  <p:pic>
                    <p:nvPicPr>
                      <p:cNvPr id="85" name="Graphic 29">
                        <a:extLst>
                          <a:ext uri="{FF2B5EF4-FFF2-40B4-BE49-F238E27FC236}">
                            <a16:creationId xmlns:a16="http://schemas.microsoft.com/office/drawing/2014/main" id="{7D7EAD00-4C3B-E34A-AAA1-063B4AE5859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6625" y="3307777"/>
                        <a:ext cx="1251957" cy="1251957"/>
                      </a:xfrm>
                      <a:prstGeom prst="rect">
                        <a:avLst/>
                      </a:prstGeom>
                    </p:spPr>
                  </p:pic>
                </p:grpSp>
              </p:grpSp>
              <p:grpSp>
                <p:nvGrpSpPr>
                  <p:cNvPr id="67" name="Ryhmä 66">
                    <a:extLst>
                      <a:ext uri="{FF2B5EF4-FFF2-40B4-BE49-F238E27FC236}">
                        <a16:creationId xmlns:a16="http://schemas.microsoft.com/office/drawing/2014/main" id="{FF08A5C9-A565-7944-A197-FB43EB0DC859}"/>
                      </a:ext>
                    </a:extLst>
                  </p:cNvPr>
                  <p:cNvGrpSpPr/>
                  <p:nvPr/>
                </p:nvGrpSpPr>
                <p:grpSpPr>
                  <a:xfrm>
                    <a:off x="3514783" y="5349328"/>
                    <a:ext cx="5992779" cy="870173"/>
                    <a:chOff x="3514783" y="5349328"/>
                    <a:chExt cx="5992779" cy="870173"/>
                  </a:xfrm>
                </p:grpSpPr>
                <p:grpSp>
                  <p:nvGrpSpPr>
                    <p:cNvPr id="68" name="Group 16">
                      <a:extLst>
                        <a:ext uri="{FF2B5EF4-FFF2-40B4-BE49-F238E27FC236}">
                          <a16:creationId xmlns:a16="http://schemas.microsoft.com/office/drawing/2014/main" id="{88CF29C4-E45D-ED46-9F35-DCD97F58928D}"/>
                        </a:ext>
                      </a:extLst>
                    </p:cNvPr>
                    <p:cNvGrpSpPr/>
                    <p:nvPr/>
                  </p:nvGrpSpPr>
                  <p:grpSpPr>
                    <a:xfrm>
                      <a:off x="7236022" y="5349328"/>
                      <a:ext cx="2271540" cy="870173"/>
                      <a:chOff x="8049348" y="3354819"/>
                      <a:chExt cx="3050774" cy="1168679"/>
                    </a:xfrm>
                  </p:grpSpPr>
                  <p:sp>
                    <p:nvSpPr>
                      <p:cNvPr id="70" name="TextBox 17">
                        <a:extLst>
                          <a:ext uri="{FF2B5EF4-FFF2-40B4-BE49-F238E27FC236}">
                            <a16:creationId xmlns:a16="http://schemas.microsoft.com/office/drawing/2014/main" id="{5C4A79FA-DC90-8547-AC87-78553549519B}"/>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050" b="1">
                            <a:solidFill>
                              <a:schemeClr val="accent2">
                                <a:alpha val="49998"/>
                              </a:schemeClr>
                            </a:solidFill>
                          </a:rPr>
                          <a:t>Suomessa on maailman</a:t>
                        </a:r>
                        <a:br>
                          <a:rPr lang="fi-FI" sz="1050" b="1">
                            <a:solidFill>
                              <a:schemeClr val="accent2">
                                <a:alpha val="49998"/>
                              </a:schemeClr>
                            </a:solidFill>
                          </a:rPr>
                        </a:br>
                        <a:r>
                          <a:rPr lang="fi-FI" sz="1050" b="1">
                            <a:solidFill>
                              <a:schemeClr val="accent2">
                                <a:alpha val="49998"/>
                              </a:schemeClr>
                            </a:solidFill>
                          </a:rPr>
                          <a:t>parhaaseen tietoon</a:t>
                        </a:r>
                        <a:br>
                          <a:rPr lang="fi-FI" sz="1050" b="1">
                            <a:solidFill>
                              <a:schemeClr val="accent2">
                                <a:alpha val="49998"/>
                              </a:schemeClr>
                            </a:solidFill>
                          </a:rPr>
                        </a:br>
                        <a:r>
                          <a:rPr lang="fi-FI" sz="1050" b="1">
                            <a:solidFill>
                              <a:schemeClr val="accent2">
                                <a:alpha val="49998"/>
                              </a:schemeClr>
                            </a:solidFill>
                          </a:rPr>
                          <a:t>perustuva, hyvinvointia luova</a:t>
                        </a:r>
                        <a:br>
                          <a:rPr lang="fi-FI" sz="1050" b="1">
                            <a:solidFill>
                              <a:schemeClr val="accent2">
                                <a:alpha val="49998"/>
                              </a:schemeClr>
                            </a:solidFill>
                          </a:rPr>
                        </a:br>
                        <a:r>
                          <a:rPr lang="fi-FI" sz="1050" b="1">
                            <a:solidFill>
                              <a:schemeClr val="accent2">
                                <a:alpha val="49998"/>
                              </a:schemeClr>
                            </a:solidFill>
                          </a:rPr>
                          <a:t>ja kestävä elinympäristö.</a:t>
                        </a:r>
                        <a:endParaRPr lang="fi-FI" sz="1050">
                          <a:solidFill>
                            <a:schemeClr val="accent2">
                              <a:alpha val="49998"/>
                            </a:schemeClr>
                          </a:solidFill>
                        </a:endParaRPr>
                      </a:p>
                    </p:txBody>
                  </p:sp>
                  <p:sp>
                    <p:nvSpPr>
                      <p:cNvPr id="71" name="Rectangle 18">
                        <a:extLst>
                          <a:ext uri="{FF2B5EF4-FFF2-40B4-BE49-F238E27FC236}">
                            <a16:creationId xmlns:a16="http://schemas.microsoft.com/office/drawing/2014/main" id="{6EB3E18E-E1F8-5240-8C36-1D319B21E4DE}"/>
                          </a:ext>
                        </a:extLst>
                      </p:cNvPr>
                      <p:cNvSpPr/>
                      <p:nvPr/>
                    </p:nvSpPr>
                    <p:spPr>
                      <a:xfrm>
                        <a:off x="8049348" y="3372929"/>
                        <a:ext cx="160366" cy="1150569"/>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2" name="Rectangle 19">
                        <a:extLst>
                          <a:ext uri="{FF2B5EF4-FFF2-40B4-BE49-F238E27FC236}">
                            <a16:creationId xmlns:a16="http://schemas.microsoft.com/office/drawing/2014/main" id="{C35C0B80-2E70-9646-A0EB-0962C7E0D1CE}"/>
                          </a:ext>
                        </a:extLst>
                      </p:cNvPr>
                      <p:cNvSpPr/>
                      <p:nvPr/>
                    </p:nvSpPr>
                    <p:spPr>
                      <a:xfrm>
                        <a:off x="10939756" y="3372929"/>
                        <a:ext cx="160366" cy="1150569"/>
                      </a:xfrm>
                      <a:prstGeom prst="rect">
                        <a:avLst/>
                      </a:prstGeom>
                      <a:solidFill>
                        <a:schemeClr val="accent2">
                          <a:alpha val="296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69" name="TextBox 30">
                      <a:extLst>
                        <a:ext uri="{FF2B5EF4-FFF2-40B4-BE49-F238E27FC236}">
                          <a16:creationId xmlns:a16="http://schemas.microsoft.com/office/drawing/2014/main" id="{52EEB9BC-AB52-6A4E-8DEB-25E2F1AEFCED}"/>
                        </a:ext>
                      </a:extLst>
                    </p:cNvPr>
                    <p:cNvSpPr txBox="1"/>
                    <p:nvPr/>
                  </p:nvSpPr>
                  <p:spPr>
                    <a:xfrm>
                      <a:off x="3514783" y="5704670"/>
                      <a:ext cx="339837" cy="184666"/>
                    </a:xfrm>
                    <a:prstGeom prst="rect">
                      <a:avLst/>
                    </a:prstGeom>
                    <a:solidFill>
                      <a:srgbClr val="253746"/>
                    </a:solidFill>
                  </p:spPr>
                  <p:txBody>
                    <a:bodyPr wrap="none" lIns="0" tIns="0" rIns="0" bIns="0" rtlCol="0">
                      <a:spAutoFit/>
                    </a:bodyPr>
                    <a:lstStyle/>
                    <a:p>
                      <a:pPr algn="ctr"/>
                      <a:r>
                        <a:rPr lang="en-FI" sz="1200">
                          <a:solidFill>
                            <a:schemeClr val="bg1"/>
                          </a:solidFill>
                        </a:rPr>
                        <a:t>2025</a:t>
                      </a:r>
                    </a:p>
                  </p:txBody>
                </p:sp>
              </p:grpSp>
            </p:grpSp>
          </p:grpSp>
          <p:grpSp>
            <p:nvGrpSpPr>
              <p:cNvPr id="58" name="Ryhmä 57">
                <a:extLst>
                  <a:ext uri="{FF2B5EF4-FFF2-40B4-BE49-F238E27FC236}">
                    <a16:creationId xmlns:a16="http://schemas.microsoft.com/office/drawing/2014/main" id="{100991D9-C6C5-434B-91C1-0EF21965140E}"/>
                  </a:ext>
                </a:extLst>
              </p:cNvPr>
              <p:cNvGrpSpPr/>
              <p:nvPr/>
            </p:nvGrpSpPr>
            <p:grpSpPr>
              <a:xfrm>
                <a:off x="3889428" y="5425464"/>
                <a:ext cx="932180" cy="935909"/>
                <a:chOff x="8164072" y="339600"/>
                <a:chExt cx="932180" cy="935909"/>
              </a:xfrm>
            </p:grpSpPr>
            <p:sp>
              <p:nvSpPr>
                <p:cNvPr id="62" name="Ellipsi 61">
                  <a:extLst>
                    <a:ext uri="{FF2B5EF4-FFF2-40B4-BE49-F238E27FC236}">
                      <a16:creationId xmlns:a16="http://schemas.microsoft.com/office/drawing/2014/main" id="{C9DD1F0A-9209-F240-80DF-7D637A6B696F}"/>
                    </a:ext>
                  </a:extLst>
                </p:cNvPr>
                <p:cNvSpPr/>
                <p:nvPr/>
              </p:nvSpPr>
              <p:spPr>
                <a:xfrm>
                  <a:off x="8200813" y="386269"/>
                  <a:ext cx="863116" cy="863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3" name="Kuva 62">
                  <a:extLst>
                    <a:ext uri="{FF2B5EF4-FFF2-40B4-BE49-F238E27FC236}">
                      <a16:creationId xmlns:a16="http://schemas.microsoft.com/office/drawing/2014/main" id="{E078D278-7817-494F-96AF-7FADFD2B26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4072" y="339600"/>
                  <a:ext cx="932180" cy="935909"/>
                </a:xfrm>
                <a:prstGeom prst="rect">
                  <a:avLst/>
                </a:prstGeom>
              </p:spPr>
            </p:pic>
          </p:grpSp>
          <p:grpSp>
            <p:nvGrpSpPr>
              <p:cNvPr id="59" name="Ryhmä 58">
                <a:extLst>
                  <a:ext uri="{FF2B5EF4-FFF2-40B4-BE49-F238E27FC236}">
                    <a16:creationId xmlns:a16="http://schemas.microsoft.com/office/drawing/2014/main" id="{71274E50-4309-1A44-BD8A-1192B6AABB64}"/>
                  </a:ext>
                </a:extLst>
              </p:cNvPr>
              <p:cNvGrpSpPr/>
              <p:nvPr/>
            </p:nvGrpSpPr>
            <p:grpSpPr>
              <a:xfrm>
                <a:off x="5748518" y="5409500"/>
                <a:ext cx="970557" cy="974439"/>
                <a:chOff x="7684219" y="315118"/>
                <a:chExt cx="970557" cy="974439"/>
              </a:xfrm>
            </p:grpSpPr>
            <p:sp>
              <p:nvSpPr>
                <p:cNvPr id="60" name="Ellipsi 59">
                  <a:extLst>
                    <a:ext uri="{FF2B5EF4-FFF2-40B4-BE49-F238E27FC236}">
                      <a16:creationId xmlns:a16="http://schemas.microsoft.com/office/drawing/2014/main" id="{9A7776C4-4828-D340-98DE-BA77E20D531E}"/>
                    </a:ext>
                  </a:extLst>
                </p:cNvPr>
                <p:cNvSpPr/>
                <p:nvPr/>
              </p:nvSpPr>
              <p:spPr>
                <a:xfrm>
                  <a:off x="7736205" y="390376"/>
                  <a:ext cx="863116" cy="863115"/>
                </a:xfrm>
                <a:prstGeom prst="ellipse">
                  <a:avLst/>
                </a:prstGeom>
                <a:solidFill>
                  <a:srgbClr val="C66E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1" name="Kuva 60">
                  <a:extLst>
                    <a:ext uri="{FF2B5EF4-FFF2-40B4-BE49-F238E27FC236}">
                      <a16:creationId xmlns:a16="http://schemas.microsoft.com/office/drawing/2014/main" id="{7EE13B21-F18C-CB49-A179-FAF539DD6E9C}"/>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7684219" y="315118"/>
                  <a:ext cx="970557" cy="974439"/>
                </a:xfrm>
                <a:prstGeom prst="rect">
                  <a:avLst/>
                </a:prstGeom>
              </p:spPr>
            </p:pic>
          </p:grpSp>
        </p:grpSp>
      </p:grpSp>
    </p:spTree>
    <p:extLst>
      <p:ext uri="{BB962C8B-B14F-4D97-AF65-F5344CB8AC3E}">
        <p14:creationId xmlns:p14="http://schemas.microsoft.com/office/powerpoint/2010/main" val="763363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2A6505F-E114-0046-8512-6F4C96741792}"/>
              </a:ext>
            </a:extLst>
          </p:cNvPr>
          <p:cNvSpPr>
            <a:spLocks noGrp="1"/>
          </p:cNvSpPr>
          <p:nvPr>
            <p:ph type="title"/>
          </p:nvPr>
        </p:nvSpPr>
        <p:spPr>
          <a:xfrm>
            <a:off x="900000" y="1002554"/>
            <a:ext cx="10200122" cy="738664"/>
          </a:xfrm>
        </p:spPr>
        <p:txBody>
          <a:bodyPr>
            <a:noAutofit/>
          </a:bodyPr>
          <a:lstStyle/>
          <a:p>
            <a:r>
              <a:rPr lang="fi-FI" sz="2400" dirty="0"/>
              <a:t/>
            </a:r>
            <a:br>
              <a:rPr lang="fi-FI" sz="2400" dirty="0"/>
            </a:br>
            <a:r>
              <a:rPr lang="fi-FI" sz="2400" dirty="0"/>
              <a:t/>
            </a:r>
            <a:br>
              <a:rPr lang="fi-FI" sz="2400" dirty="0"/>
            </a:br>
            <a:r>
              <a:rPr lang="fi-FI" sz="2400" dirty="0"/>
              <a:t/>
            </a:r>
            <a:br>
              <a:rPr lang="fi-FI" sz="2400" dirty="0"/>
            </a:br>
            <a:r>
              <a:rPr lang="fi-FI" sz="2400" dirty="0"/>
              <a:t/>
            </a:r>
            <a:br>
              <a:rPr lang="fi-FI" sz="2400" dirty="0"/>
            </a:br>
            <a:r>
              <a:rPr lang="fi-FI" sz="2400" dirty="0"/>
              <a:t/>
            </a:r>
            <a:br>
              <a:rPr lang="fi-FI" sz="2400" dirty="0"/>
            </a:br>
            <a:r>
              <a:rPr lang="fi-FI" sz="2400" dirty="0"/>
              <a:t/>
            </a:r>
            <a:br>
              <a:rPr lang="fi-FI" sz="2400" dirty="0"/>
            </a:br>
            <a:r>
              <a:rPr lang="fi-FI" sz="2400" dirty="0"/>
              <a:t/>
            </a:r>
            <a:br>
              <a:rPr lang="fi-FI" sz="2400" dirty="0"/>
            </a:br>
            <a:r>
              <a:rPr lang="fi-FI" sz="2400" dirty="0"/>
              <a:t/>
            </a:r>
            <a:br>
              <a:rPr lang="fi-FI" sz="2400" dirty="0"/>
            </a:br>
            <a:r>
              <a:rPr lang="fi-FI" sz="2400" dirty="0"/>
              <a:t/>
            </a:r>
            <a:br>
              <a:rPr lang="fi-FI" sz="2400" dirty="0"/>
            </a:br>
            <a:r>
              <a:rPr lang="fi-FI" sz="2400" dirty="0"/>
              <a:t/>
            </a:r>
            <a:br>
              <a:rPr lang="fi-FI" sz="2400" dirty="0"/>
            </a:br>
            <a:r>
              <a:rPr lang="fi-FI" sz="2800" dirty="0"/>
              <a:t/>
            </a:r>
            <a:br>
              <a:rPr lang="fi-FI" sz="2800" dirty="0"/>
            </a:br>
            <a:r>
              <a:rPr lang="fi-FI" sz="1600" dirty="0"/>
              <a:t>Esimerkki muutoksesta</a:t>
            </a:r>
            <a:r>
              <a:rPr lang="fi-FI" sz="2800" dirty="0"/>
              <a:t/>
            </a:r>
            <a:br>
              <a:rPr lang="fi-FI" sz="2800" dirty="0"/>
            </a:br>
            <a:r>
              <a:rPr lang="fi-FI" sz="3200" dirty="0"/>
              <a:t>Kaavoittajan on helpompi pyytää lausuntoja</a:t>
            </a:r>
          </a:p>
        </p:txBody>
      </p:sp>
      <p:sp>
        <p:nvSpPr>
          <p:cNvPr id="15" name="Text Placeholder 14">
            <a:extLst>
              <a:ext uri="{FF2B5EF4-FFF2-40B4-BE49-F238E27FC236}">
                <a16:creationId xmlns:a16="http://schemas.microsoft.com/office/drawing/2014/main" id="{99F83DD9-8A13-7E4D-9EC4-0946C99596C8}"/>
              </a:ext>
            </a:extLst>
          </p:cNvPr>
          <p:cNvSpPr>
            <a:spLocks noGrp="1"/>
          </p:cNvSpPr>
          <p:nvPr>
            <p:ph type="body" idx="13"/>
          </p:nvPr>
        </p:nvSpPr>
        <p:spPr>
          <a:xfrm>
            <a:off x="900000" y="2938214"/>
            <a:ext cx="4881600" cy="329911"/>
          </a:xfrm>
        </p:spPr>
        <p:txBody>
          <a:bodyPr/>
          <a:lstStyle/>
          <a:p>
            <a:r>
              <a:rPr lang="fi-FI"/>
              <a:t>Näin tänään</a:t>
            </a:r>
          </a:p>
        </p:txBody>
      </p:sp>
      <p:sp>
        <p:nvSpPr>
          <p:cNvPr id="13" name="Content Placeholder 12">
            <a:extLst>
              <a:ext uri="{FF2B5EF4-FFF2-40B4-BE49-F238E27FC236}">
                <a16:creationId xmlns:a16="http://schemas.microsoft.com/office/drawing/2014/main" id="{82CA3341-E160-8F47-B1D8-E98F34220533}"/>
              </a:ext>
            </a:extLst>
          </p:cNvPr>
          <p:cNvSpPr>
            <a:spLocks noGrp="1"/>
          </p:cNvSpPr>
          <p:nvPr>
            <p:ph idx="1"/>
          </p:nvPr>
        </p:nvSpPr>
        <p:spPr>
          <a:xfrm>
            <a:off x="900000" y="3312672"/>
            <a:ext cx="4891198" cy="3550696"/>
          </a:xfrm>
          <a:ln>
            <a:noFill/>
          </a:ln>
        </p:spPr>
        <p:txBody>
          <a:bodyPr/>
          <a:lstStyle/>
          <a:p>
            <a:pPr marL="0" indent="0" fontAlgn="base">
              <a:buNone/>
            </a:pPr>
            <a:r>
              <a:rPr lang="fi-FI" sz="1400"/>
              <a:t>Kaavoittaja lähettää eri viranomaisille ja lausunnonantajille lausuntopyynnön. Aineistot ovat linkkien takana, liitetiedostoina tai sitten ne ladataan viranomaisen verkkopalveluun. Suuret tiedostot täyttävät helposti postilaatikon tai saattavat jäädä jumiin sähköpostin suodattimiin. Uhkana ovat myös tietokatkokset, jos yhteyshenkilöt vaihtuvat.</a:t>
            </a:r>
          </a:p>
        </p:txBody>
      </p:sp>
      <p:sp>
        <p:nvSpPr>
          <p:cNvPr id="14" name="Text Placeholder 13">
            <a:extLst>
              <a:ext uri="{FF2B5EF4-FFF2-40B4-BE49-F238E27FC236}">
                <a16:creationId xmlns:a16="http://schemas.microsoft.com/office/drawing/2014/main" id="{F6505E87-C732-3E45-AAF8-C141FF770C47}"/>
              </a:ext>
            </a:extLst>
          </p:cNvPr>
          <p:cNvSpPr>
            <a:spLocks noGrp="1"/>
          </p:cNvSpPr>
          <p:nvPr>
            <p:ph type="body" sz="quarter" idx="3"/>
          </p:nvPr>
        </p:nvSpPr>
        <p:spPr>
          <a:xfrm>
            <a:off x="6204250" y="2938214"/>
            <a:ext cx="4892150" cy="329911"/>
          </a:xfrm>
        </p:spPr>
        <p:txBody>
          <a:bodyPr/>
          <a:lstStyle/>
          <a:p>
            <a:r>
              <a:rPr lang="fi-FI"/>
              <a:t>Näin tulevaisuudessa</a:t>
            </a:r>
          </a:p>
        </p:txBody>
      </p:sp>
      <p:sp>
        <p:nvSpPr>
          <p:cNvPr id="16" name="Content Placeholder 15">
            <a:extLst>
              <a:ext uri="{FF2B5EF4-FFF2-40B4-BE49-F238E27FC236}">
                <a16:creationId xmlns:a16="http://schemas.microsoft.com/office/drawing/2014/main" id="{155AEBD5-AE18-3146-ACA5-6B810FF308C3}"/>
              </a:ext>
            </a:extLst>
          </p:cNvPr>
          <p:cNvSpPr>
            <a:spLocks noGrp="1"/>
          </p:cNvSpPr>
          <p:nvPr>
            <p:ph idx="17"/>
          </p:nvPr>
        </p:nvSpPr>
        <p:spPr>
          <a:xfrm>
            <a:off x="6204250" y="3312672"/>
            <a:ext cx="4892150" cy="3550696"/>
          </a:xfrm>
        </p:spPr>
        <p:txBody>
          <a:bodyPr/>
          <a:lstStyle/>
          <a:p>
            <a:pPr marL="0" indent="0">
              <a:buNone/>
            </a:pPr>
            <a:r>
              <a:rPr lang="fi-FI" sz="1400"/>
              <a:t>Viranomaiset ja lausunnonantajat voivat tutustua rakennetun ympäristön tietojärjestelmässä kaava-aineistoihin. Kaavoittaja voi antaa niihin suoran linkin. Verkkopäivittäjä voi hakea aineistot myös </a:t>
            </a:r>
            <a:r>
              <a:rPr lang="fi-FI" sz="1400" err="1"/>
              <a:t>RYTJ:stä</a:t>
            </a:r>
            <a:r>
              <a:rPr lang="fi-FI" sz="1400"/>
              <a:t> kunnan verkkosivuille. Aineistoa ei tarvitse enää toimittaa sähköpostilla. Esitystapa tietojärjestelmässä on yhdenmukainen, joten lausunnonantajien on helpompi tutustua eri kunnilta tuleviin aineistoihin.</a:t>
            </a:r>
            <a:endParaRPr lang="fi-FI" sz="1200"/>
          </a:p>
        </p:txBody>
      </p:sp>
      <p:sp>
        <p:nvSpPr>
          <p:cNvPr id="2" name="Rectangle 1">
            <a:extLst>
              <a:ext uri="{FF2B5EF4-FFF2-40B4-BE49-F238E27FC236}">
                <a16:creationId xmlns:a16="http://schemas.microsoft.com/office/drawing/2014/main" id="{075441A0-330E-C848-ADD8-A7FDBD7E7D77}"/>
              </a:ext>
            </a:extLst>
          </p:cNvPr>
          <p:cNvSpPr/>
          <p:nvPr/>
        </p:nvSpPr>
        <p:spPr>
          <a:xfrm>
            <a:off x="822174" y="1828275"/>
            <a:ext cx="8981583" cy="1015663"/>
          </a:xfrm>
          <a:prstGeom prst="rect">
            <a:avLst/>
          </a:prstGeom>
        </p:spPr>
        <p:txBody>
          <a:bodyPr wrap="square" anchor="t">
            <a:spAutoFit/>
          </a:bodyPr>
          <a:lstStyle/>
          <a:p>
            <a:r>
              <a:rPr lang="fi-FI" sz="1500">
                <a:solidFill>
                  <a:schemeClr val="tx2"/>
                </a:solidFill>
              </a:rPr>
              <a:t>Kunnan kaavoittaja pyytää lausuntoa työn alla olevasta kaavasta. Lausunnoilla halutaan varmistaa, että muun muassa kaavan ympäristövaikutukset ja pelastustehtävien onnistuminen on huomioitu riittävällä tavalla. Kaavoittaja pyytää eri viranomaisilta lausuntoja ja toimittaa sitä varten aineistopaketin, johon kuuluu kaavakarttamääräyksineen ja osallistumis- ja arviointisuunnitelma sekä liitteitä.</a:t>
            </a:r>
          </a:p>
        </p:txBody>
      </p:sp>
      <p:sp>
        <p:nvSpPr>
          <p:cNvPr id="58" name="Ellipsi 57">
            <a:extLst>
              <a:ext uri="{FF2B5EF4-FFF2-40B4-BE49-F238E27FC236}">
                <a16:creationId xmlns:a16="http://schemas.microsoft.com/office/drawing/2014/main" id="{519C9C9A-630C-1443-B20C-760ECA4EB4F0}"/>
              </a:ext>
            </a:extLst>
          </p:cNvPr>
          <p:cNvSpPr/>
          <p:nvPr/>
        </p:nvSpPr>
        <p:spPr>
          <a:xfrm>
            <a:off x="9845720" y="1255442"/>
            <a:ext cx="1412412" cy="1413298"/>
          </a:xfrm>
          <a:prstGeom prst="ellipse">
            <a:avLst/>
          </a:prstGeom>
          <a:solidFill>
            <a:srgbClr val="25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B634FA1E-0A91-6146-9B33-399117273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355" y="1133634"/>
            <a:ext cx="1587500" cy="1593850"/>
          </a:xfrm>
          <a:prstGeom prst="rect">
            <a:avLst/>
          </a:prstGeom>
        </p:spPr>
      </p:pic>
      <p:grpSp>
        <p:nvGrpSpPr>
          <p:cNvPr id="35" name="Ryhmä 34">
            <a:extLst>
              <a:ext uri="{FF2B5EF4-FFF2-40B4-BE49-F238E27FC236}">
                <a16:creationId xmlns:a16="http://schemas.microsoft.com/office/drawing/2014/main" id="{B6F9A9CC-7485-DD4E-A1A2-2C631D436E02}"/>
              </a:ext>
            </a:extLst>
          </p:cNvPr>
          <p:cNvGrpSpPr/>
          <p:nvPr/>
        </p:nvGrpSpPr>
        <p:grpSpPr>
          <a:xfrm>
            <a:off x="-2" y="5409500"/>
            <a:ext cx="12234996" cy="974439"/>
            <a:chOff x="-2" y="5409500"/>
            <a:chExt cx="12234996" cy="974439"/>
          </a:xfrm>
        </p:grpSpPr>
        <p:sp>
          <p:nvSpPr>
            <p:cNvPr id="36" name="Rectangle 22">
              <a:extLst>
                <a:ext uri="{FF2B5EF4-FFF2-40B4-BE49-F238E27FC236}">
                  <a16:creationId xmlns:a16="http://schemas.microsoft.com/office/drawing/2014/main" id="{E77B426D-8D43-634A-AE46-B88EBC6E97EF}"/>
                </a:ext>
              </a:extLst>
            </p:cNvPr>
            <p:cNvSpPr/>
            <p:nvPr/>
          </p:nvSpPr>
          <p:spPr>
            <a:xfrm rot="5400000">
              <a:off x="6112028" y="4888122"/>
              <a:ext cx="221513" cy="2026766"/>
            </a:xfrm>
            <a:prstGeom prst="rect">
              <a:avLst/>
            </a:prstGeom>
            <a:solidFill>
              <a:srgbClr val="C66E4E">
                <a:alpha val="404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37" name="Ryhmä 36">
              <a:extLst>
                <a:ext uri="{FF2B5EF4-FFF2-40B4-BE49-F238E27FC236}">
                  <a16:creationId xmlns:a16="http://schemas.microsoft.com/office/drawing/2014/main" id="{BFB1B975-A6AC-B045-A074-5CB522CB5B4A}"/>
                </a:ext>
              </a:extLst>
            </p:cNvPr>
            <p:cNvGrpSpPr/>
            <p:nvPr/>
          </p:nvGrpSpPr>
          <p:grpSpPr>
            <a:xfrm>
              <a:off x="-2" y="5409500"/>
              <a:ext cx="12234996" cy="974439"/>
              <a:chOff x="-2" y="5409500"/>
              <a:chExt cx="12234996" cy="974439"/>
            </a:xfrm>
          </p:grpSpPr>
          <p:grpSp>
            <p:nvGrpSpPr>
              <p:cNvPr id="39" name="Ryhmä 38">
                <a:extLst>
                  <a:ext uri="{FF2B5EF4-FFF2-40B4-BE49-F238E27FC236}">
                    <a16:creationId xmlns:a16="http://schemas.microsoft.com/office/drawing/2014/main" id="{52238937-9252-484A-846F-61D701312F33}"/>
                  </a:ext>
                </a:extLst>
              </p:cNvPr>
              <p:cNvGrpSpPr/>
              <p:nvPr/>
            </p:nvGrpSpPr>
            <p:grpSpPr>
              <a:xfrm>
                <a:off x="-2" y="5430050"/>
                <a:ext cx="12234996" cy="932180"/>
                <a:chOff x="-2" y="5302728"/>
                <a:chExt cx="12234996" cy="932180"/>
              </a:xfrm>
            </p:grpSpPr>
            <p:sp>
              <p:nvSpPr>
                <p:cNvPr id="46" name="Rectangle 10">
                  <a:extLst>
                    <a:ext uri="{FF2B5EF4-FFF2-40B4-BE49-F238E27FC236}">
                      <a16:creationId xmlns:a16="http://schemas.microsoft.com/office/drawing/2014/main" id="{B6432662-B88E-F346-B03E-EAB3E91CD778}"/>
                    </a:ext>
                  </a:extLst>
                </p:cNvPr>
                <p:cNvSpPr/>
                <p:nvPr/>
              </p:nvSpPr>
              <p:spPr>
                <a:xfrm rot="5400000">
                  <a:off x="10759455" y="4427558"/>
                  <a:ext cx="223877" cy="27272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47" name="Ryhmä 46">
                  <a:extLst>
                    <a:ext uri="{FF2B5EF4-FFF2-40B4-BE49-F238E27FC236}">
                      <a16:creationId xmlns:a16="http://schemas.microsoft.com/office/drawing/2014/main" id="{4FD4041B-01DE-5848-80D7-AC0FA6E3DBEB}"/>
                    </a:ext>
                  </a:extLst>
                </p:cNvPr>
                <p:cNvGrpSpPr/>
                <p:nvPr/>
              </p:nvGrpSpPr>
              <p:grpSpPr>
                <a:xfrm>
                  <a:off x="-2" y="5302728"/>
                  <a:ext cx="9507564" cy="932180"/>
                  <a:chOff x="-2" y="5314303"/>
                  <a:chExt cx="9507564" cy="932180"/>
                </a:xfrm>
              </p:grpSpPr>
              <p:grpSp>
                <p:nvGrpSpPr>
                  <p:cNvPr id="48" name="Group 20">
                    <a:extLst>
                      <a:ext uri="{FF2B5EF4-FFF2-40B4-BE49-F238E27FC236}">
                        <a16:creationId xmlns:a16="http://schemas.microsoft.com/office/drawing/2014/main" id="{8B667A3D-7DAF-094A-B70D-5D6B2A9126FE}"/>
                      </a:ext>
                    </a:extLst>
                  </p:cNvPr>
                  <p:cNvGrpSpPr/>
                  <p:nvPr/>
                </p:nvGrpSpPr>
                <p:grpSpPr>
                  <a:xfrm>
                    <a:off x="-2" y="5314303"/>
                    <a:ext cx="5689174" cy="932180"/>
                    <a:chOff x="-1668937" y="5015394"/>
                    <a:chExt cx="7640800" cy="1251957"/>
                  </a:xfrm>
                </p:grpSpPr>
                <p:sp>
                  <p:nvSpPr>
                    <p:cNvPr id="55" name="Rectangle 22">
                      <a:extLst>
                        <a:ext uri="{FF2B5EF4-FFF2-40B4-BE49-F238E27FC236}">
                          <a16:creationId xmlns:a16="http://schemas.microsoft.com/office/drawing/2014/main" id="{AAAE243B-07CB-1945-892E-24DC9A140753}"/>
                        </a:ext>
                      </a:extLst>
                    </p:cNvPr>
                    <p:cNvSpPr/>
                    <p:nvPr/>
                  </p:nvSpPr>
                  <p:spPr>
                    <a:xfrm rot="5400000">
                      <a:off x="3961550" y="4426924"/>
                      <a:ext cx="300674" cy="2457813"/>
                    </a:xfrm>
                    <a:prstGeom prst="rect">
                      <a:avLst/>
                    </a:prstGeom>
                    <a:solidFill>
                      <a:srgbClr val="25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6" name="Rectangle 23">
                      <a:extLst>
                        <a:ext uri="{FF2B5EF4-FFF2-40B4-BE49-F238E27FC236}">
                          <a16:creationId xmlns:a16="http://schemas.microsoft.com/office/drawing/2014/main" id="{2076991B-FE5B-E34C-A85A-B14237E30483}"/>
                        </a:ext>
                      </a:extLst>
                    </p:cNvPr>
                    <p:cNvSpPr/>
                    <p:nvPr/>
                  </p:nvSpPr>
                  <p:spPr>
                    <a:xfrm rot="5400000">
                      <a:off x="456682" y="3379874"/>
                      <a:ext cx="300674" cy="4551912"/>
                    </a:xfrm>
                    <a:prstGeom prst="rect">
                      <a:avLst/>
                    </a:prstGeom>
                    <a:solidFill>
                      <a:srgbClr val="246091">
                        <a:alpha val="395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7" name="TextBox 33">
                      <a:extLst>
                        <a:ext uri="{FF2B5EF4-FFF2-40B4-BE49-F238E27FC236}">
                          <a16:creationId xmlns:a16="http://schemas.microsoft.com/office/drawing/2014/main" id="{E16E9C83-58B2-2B40-B9D5-5E6D3C37E9AF}"/>
                        </a:ext>
                      </a:extLst>
                    </p:cNvPr>
                    <p:cNvSpPr txBox="1"/>
                    <p:nvPr/>
                  </p:nvSpPr>
                  <p:spPr>
                    <a:xfrm>
                      <a:off x="5515448" y="5518145"/>
                      <a:ext cx="456415" cy="248016"/>
                    </a:xfrm>
                    <a:prstGeom prst="rect">
                      <a:avLst/>
                    </a:prstGeom>
                    <a:noFill/>
                  </p:spPr>
                  <p:txBody>
                    <a:bodyPr wrap="none" lIns="0" tIns="0" rIns="0" bIns="0" rtlCol="0">
                      <a:spAutoFit/>
                    </a:bodyPr>
                    <a:lstStyle/>
                    <a:p>
                      <a:pPr algn="ctr"/>
                      <a:r>
                        <a:rPr lang="en-FI" sz="1200">
                          <a:solidFill>
                            <a:schemeClr val="bg1">
                              <a:alpha val="40000"/>
                            </a:schemeClr>
                          </a:solidFill>
                        </a:rPr>
                        <a:t>2030</a:t>
                      </a:r>
                    </a:p>
                  </p:txBody>
                </p:sp>
                <p:grpSp>
                  <p:nvGrpSpPr>
                    <p:cNvPr id="83" name="Group 26">
                      <a:extLst>
                        <a:ext uri="{FF2B5EF4-FFF2-40B4-BE49-F238E27FC236}">
                          <a16:creationId xmlns:a16="http://schemas.microsoft.com/office/drawing/2014/main" id="{5EFD4DDA-5943-574C-86B2-AD41A116D0E4}"/>
                        </a:ext>
                      </a:extLst>
                    </p:cNvPr>
                    <p:cNvGrpSpPr/>
                    <p:nvPr/>
                  </p:nvGrpSpPr>
                  <p:grpSpPr>
                    <a:xfrm>
                      <a:off x="573925" y="5015394"/>
                      <a:ext cx="1764657" cy="1251957"/>
                      <a:chOff x="573925" y="3307777"/>
                      <a:chExt cx="1764657" cy="1251957"/>
                    </a:xfrm>
                  </p:grpSpPr>
                  <p:sp>
                    <p:nvSpPr>
                      <p:cNvPr id="84" name="TextBox 27">
                        <a:extLst>
                          <a:ext uri="{FF2B5EF4-FFF2-40B4-BE49-F238E27FC236}">
                            <a16:creationId xmlns:a16="http://schemas.microsoft.com/office/drawing/2014/main" id="{582FC6A6-CBCD-5D43-97C2-4F7B9406F93B}"/>
                          </a:ext>
                        </a:extLst>
                      </p:cNvPr>
                      <p:cNvSpPr txBox="1"/>
                      <p:nvPr/>
                    </p:nvSpPr>
                    <p:spPr>
                      <a:xfrm>
                        <a:off x="573925" y="3806100"/>
                        <a:ext cx="456415" cy="248015"/>
                      </a:xfrm>
                      <a:prstGeom prst="rect">
                        <a:avLst/>
                      </a:prstGeom>
                      <a:noFill/>
                    </p:spPr>
                    <p:txBody>
                      <a:bodyPr wrap="none" lIns="0" tIns="0" rIns="0" bIns="0" rtlCol="0">
                        <a:spAutoFit/>
                      </a:bodyPr>
                      <a:lstStyle/>
                      <a:p>
                        <a:pPr algn="ctr"/>
                        <a:r>
                          <a:rPr lang="en-FI" sz="1200">
                            <a:solidFill>
                              <a:schemeClr val="bg1">
                                <a:alpha val="40000"/>
                              </a:schemeClr>
                            </a:solidFill>
                          </a:rPr>
                          <a:t>2020</a:t>
                        </a:r>
                      </a:p>
                    </p:txBody>
                  </p:sp>
                  <p:pic>
                    <p:nvPicPr>
                      <p:cNvPr id="85" name="Graphic 29">
                        <a:extLst>
                          <a:ext uri="{FF2B5EF4-FFF2-40B4-BE49-F238E27FC236}">
                            <a16:creationId xmlns:a16="http://schemas.microsoft.com/office/drawing/2014/main" id="{E93825BA-D870-2944-B0D2-34DA8632FC4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6625" y="3307777"/>
                        <a:ext cx="1251957" cy="1251957"/>
                      </a:xfrm>
                      <a:prstGeom prst="rect">
                        <a:avLst/>
                      </a:prstGeom>
                    </p:spPr>
                  </p:pic>
                </p:grpSp>
              </p:grpSp>
              <p:grpSp>
                <p:nvGrpSpPr>
                  <p:cNvPr id="49" name="Ryhmä 48">
                    <a:extLst>
                      <a:ext uri="{FF2B5EF4-FFF2-40B4-BE49-F238E27FC236}">
                        <a16:creationId xmlns:a16="http://schemas.microsoft.com/office/drawing/2014/main" id="{2214F59F-7A90-C348-9C26-8402BEB56D1A}"/>
                      </a:ext>
                    </a:extLst>
                  </p:cNvPr>
                  <p:cNvGrpSpPr/>
                  <p:nvPr/>
                </p:nvGrpSpPr>
                <p:grpSpPr>
                  <a:xfrm>
                    <a:off x="3514783" y="5349328"/>
                    <a:ext cx="5992779" cy="870173"/>
                    <a:chOff x="3514783" y="5349328"/>
                    <a:chExt cx="5992779" cy="870173"/>
                  </a:xfrm>
                </p:grpSpPr>
                <p:grpSp>
                  <p:nvGrpSpPr>
                    <p:cNvPr id="50" name="Group 16">
                      <a:extLst>
                        <a:ext uri="{FF2B5EF4-FFF2-40B4-BE49-F238E27FC236}">
                          <a16:creationId xmlns:a16="http://schemas.microsoft.com/office/drawing/2014/main" id="{0A69E3C2-1193-0547-AA11-4D41B1E3DB68}"/>
                        </a:ext>
                      </a:extLst>
                    </p:cNvPr>
                    <p:cNvGrpSpPr/>
                    <p:nvPr/>
                  </p:nvGrpSpPr>
                  <p:grpSpPr>
                    <a:xfrm>
                      <a:off x="7236022" y="5349328"/>
                      <a:ext cx="2271540" cy="870173"/>
                      <a:chOff x="8049348" y="3354819"/>
                      <a:chExt cx="3050774" cy="1168679"/>
                    </a:xfrm>
                  </p:grpSpPr>
                  <p:sp>
                    <p:nvSpPr>
                      <p:cNvPr id="52" name="TextBox 17">
                        <a:extLst>
                          <a:ext uri="{FF2B5EF4-FFF2-40B4-BE49-F238E27FC236}">
                            <a16:creationId xmlns:a16="http://schemas.microsoft.com/office/drawing/2014/main" id="{E3CA1951-3291-DD41-AF4D-219482A1C855}"/>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050" b="1">
                            <a:solidFill>
                              <a:schemeClr val="accent2">
                                <a:alpha val="49998"/>
                              </a:schemeClr>
                            </a:solidFill>
                          </a:rPr>
                          <a:t>Suomessa on maailman</a:t>
                        </a:r>
                        <a:br>
                          <a:rPr lang="fi-FI" sz="1050" b="1">
                            <a:solidFill>
                              <a:schemeClr val="accent2">
                                <a:alpha val="49998"/>
                              </a:schemeClr>
                            </a:solidFill>
                          </a:rPr>
                        </a:br>
                        <a:r>
                          <a:rPr lang="fi-FI" sz="1050" b="1">
                            <a:solidFill>
                              <a:schemeClr val="accent2">
                                <a:alpha val="49998"/>
                              </a:schemeClr>
                            </a:solidFill>
                          </a:rPr>
                          <a:t>parhaaseen tietoon</a:t>
                        </a:r>
                        <a:br>
                          <a:rPr lang="fi-FI" sz="1050" b="1">
                            <a:solidFill>
                              <a:schemeClr val="accent2">
                                <a:alpha val="49998"/>
                              </a:schemeClr>
                            </a:solidFill>
                          </a:rPr>
                        </a:br>
                        <a:r>
                          <a:rPr lang="fi-FI" sz="1050" b="1">
                            <a:solidFill>
                              <a:schemeClr val="accent2">
                                <a:alpha val="49998"/>
                              </a:schemeClr>
                            </a:solidFill>
                          </a:rPr>
                          <a:t>perustuva, hyvinvointia luova</a:t>
                        </a:r>
                        <a:br>
                          <a:rPr lang="fi-FI" sz="1050" b="1">
                            <a:solidFill>
                              <a:schemeClr val="accent2">
                                <a:alpha val="49998"/>
                              </a:schemeClr>
                            </a:solidFill>
                          </a:rPr>
                        </a:br>
                        <a:r>
                          <a:rPr lang="fi-FI" sz="1050" b="1">
                            <a:solidFill>
                              <a:schemeClr val="accent2">
                                <a:alpha val="49998"/>
                              </a:schemeClr>
                            </a:solidFill>
                          </a:rPr>
                          <a:t>ja kestävä elinympäristö.</a:t>
                        </a:r>
                        <a:endParaRPr lang="fi-FI" sz="1050">
                          <a:solidFill>
                            <a:schemeClr val="accent2">
                              <a:alpha val="49998"/>
                            </a:schemeClr>
                          </a:solidFill>
                        </a:endParaRPr>
                      </a:p>
                    </p:txBody>
                  </p:sp>
                  <p:sp>
                    <p:nvSpPr>
                      <p:cNvPr id="53" name="Rectangle 18">
                        <a:extLst>
                          <a:ext uri="{FF2B5EF4-FFF2-40B4-BE49-F238E27FC236}">
                            <a16:creationId xmlns:a16="http://schemas.microsoft.com/office/drawing/2014/main" id="{BE703B8C-2478-EF40-AE1D-5CAB2D360682}"/>
                          </a:ext>
                        </a:extLst>
                      </p:cNvPr>
                      <p:cNvSpPr/>
                      <p:nvPr/>
                    </p:nvSpPr>
                    <p:spPr>
                      <a:xfrm>
                        <a:off x="8049348" y="3372929"/>
                        <a:ext cx="160366" cy="1150569"/>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4" name="Rectangle 19">
                        <a:extLst>
                          <a:ext uri="{FF2B5EF4-FFF2-40B4-BE49-F238E27FC236}">
                            <a16:creationId xmlns:a16="http://schemas.microsoft.com/office/drawing/2014/main" id="{9EEA649F-73FF-D442-8762-FD1561240916}"/>
                          </a:ext>
                        </a:extLst>
                      </p:cNvPr>
                      <p:cNvSpPr/>
                      <p:nvPr/>
                    </p:nvSpPr>
                    <p:spPr>
                      <a:xfrm>
                        <a:off x="10939756" y="3372929"/>
                        <a:ext cx="160366" cy="1150569"/>
                      </a:xfrm>
                      <a:prstGeom prst="rect">
                        <a:avLst/>
                      </a:prstGeom>
                      <a:solidFill>
                        <a:schemeClr val="accent2">
                          <a:alpha val="296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51" name="TextBox 30">
                      <a:extLst>
                        <a:ext uri="{FF2B5EF4-FFF2-40B4-BE49-F238E27FC236}">
                          <a16:creationId xmlns:a16="http://schemas.microsoft.com/office/drawing/2014/main" id="{C1CEDACE-EFCA-C84F-9946-3F5A9B9A22EF}"/>
                        </a:ext>
                      </a:extLst>
                    </p:cNvPr>
                    <p:cNvSpPr txBox="1"/>
                    <p:nvPr/>
                  </p:nvSpPr>
                  <p:spPr>
                    <a:xfrm>
                      <a:off x="3514783" y="5704670"/>
                      <a:ext cx="339837" cy="184666"/>
                    </a:xfrm>
                    <a:prstGeom prst="rect">
                      <a:avLst/>
                    </a:prstGeom>
                    <a:solidFill>
                      <a:srgbClr val="253746"/>
                    </a:solidFill>
                  </p:spPr>
                  <p:txBody>
                    <a:bodyPr wrap="none" lIns="0" tIns="0" rIns="0" bIns="0" rtlCol="0">
                      <a:spAutoFit/>
                    </a:bodyPr>
                    <a:lstStyle/>
                    <a:p>
                      <a:pPr algn="ctr"/>
                      <a:r>
                        <a:rPr lang="en-FI" sz="1200">
                          <a:solidFill>
                            <a:schemeClr val="bg1"/>
                          </a:solidFill>
                        </a:rPr>
                        <a:t>2025</a:t>
                      </a:r>
                    </a:p>
                  </p:txBody>
                </p:sp>
              </p:grpSp>
            </p:grpSp>
          </p:grpSp>
          <p:grpSp>
            <p:nvGrpSpPr>
              <p:cNvPr id="40" name="Ryhmä 39">
                <a:extLst>
                  <a:ext uri="{FF2B5EF4-FFF2-40B4-BE49-F238E27FC236}">
                    <a16:creationId xmlns:a16="http://schemas.microsoft.com/office/drawing/2014/main" id="{8073B1C0-8B43-5047-B4E7-9E7ADAC7F6D5}"/>
                  </a:ext>
                </a:extLst>
              </p:cNvPr>
              <p:cNvGrpSpPr/>
              <p:nvPr/>
            </p:nvGrpSpPr>
            <p:grpSpPr>
              <a:xfrm>
                <a:off x="3889428" y="5425464"/>
                <a:ext cx="932180" cy="935909"/>
                <a:chOff x="8164072" y="339600"/>
                <a:chExt cx="932180" cy="935909"/>
              </a:xfrm>
            </p:grpSpPr>
            <p:sp>
              <p:nvSpPr>
                <p:cNvPr id="44" name="Ellipsi 43">
                  <a:extLst>
                    <a:ext uri="{FF2B5EF4-FFF2-40B4-BE49-F238E27FC236}">
                      <a16:creationId xmlns:a16="http://schemas.microsoft.com/office/drawing/2014/main" id="{1798BEE3-8905-A842-B659-901C6B5FE505}"/>
                    </a:ext>
                  </a:extLst>
                </p:cNvPr>
                <p:cNvSpPr/>
                <p:nvPr/>
              </p:nvSpPr>
              <p:spPr>
                <a:xfrm>
                  <a:off x="8200813" y="386269"/>
                  <a:ext cx="863116" cy="863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5" name="Kuva 44">
                  <a:extLst>
                    <a:ext uri="{FF2B5EF4-FFF2-40B4-BE49-F238E27FC236}">
                      <a16:creationId xmlns:a16="http://schemas.microsoft.com/office/drawing/2014/main" id="{FC6ADB63-30FC-0845-8C71-CE1D6D956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4072" y="339600"/>
                  <a:ext cx="932180" cy="935909"/>
                </a:xfrm>
                <a:prstGeom prst="rect">
                  <a:avLst/>
                </a:prstGeom>
              </p:spPr>
            </p:pic>
          </p:grpSp>
          <p:grpSp>
            <p:nvGrpSpPr>
              <p:cNvPr id="41" name="Ryhmä 40">
                <a:extLst>
                  <a:ext uri="{FF2B5EF4-FFF2-40B4-BE49-F238E27FC236}">
                    <a16:creationId xmlns:a16="http://schemas.microsoft.com/office/drawing/2014/main" id="{D6985436-2FA6-F746-84F9-898E39DF2CBF}"/>
                  </a:ext>
                </a:extLst>
              </p:cNvPr>
              <p:cNvGrpSpPr/>
              <p:nvPr/>
            </p:nvGrpSpPr>
            <p:grpSpPr>
              <a:xfrm>
                <a:off x="5748518" y="5409500"/>
                <a:ext cx="970557" cy="974439"/>
                <a:chOff x="7684219" y="315118"/>
                <a:chExt cx="970557" cy="974439"/>
              </a:xfrm>
            </p:grpSpPr>
            <p:sp>
              <p:nvSpPr>
                <p:cNvPr id="42" name="Ellipsi 41">
                  <a:extLst>
                    <a:ext uri="{FF2B5EF4-FFF2-40B4-BE49-F238E27FC236}">
                      <a16:creationId xmlns:a16="http://schemas.microsoft.com/office/drawing/2014/main" id="{92B7EFAD-25DE-1047-9AFF-071677449713}"/>
                    </a:ext>
                  </a:extLst>
                </p:cNvPr>
                <p:cNvSpPr/>
                <p:nvPr/>
              </p:nvSpPr>
              <p:spPr>
                <a:xfrm>
                  <a:off x="7736205" y="390376"/>
                  <a:ext cx="863116" cy="863115"/>
                </a:xfrm>
                <a:prstGeom prst="ellipse">
                  <a:avLst/>
                </a:prstGeom>
                <a:solidFill>
                  <a:srgbClr val="C66E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3" name="Kuva 42">
                  <a:extLst>
                    <a:ext uri="{FF2B5EF4-FFF2-40B4-BE49-F238E27FC236}">
                      <a16:creationId xmlns:a16="http://schemas.microsoft.com/office/drawing/2014/main" id="{EC8021A2-8775-EB4C-8F61-87A7100F9714}"/>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7684219" y="315118"/>
                  <a:ext cx="970557" cy="974439"/>
                </a:xfrm>
                <a:prstGeom prst="rect">
                  <a:avLst/>
                </a:prstGeom>
              </p:spPr>
            </p:pic>
          </p:grpSp>
        </p:grpSp>
      </p:grpSp>
    </p:spTree>
    <p:extLst>
      <p:ext uri="{BB962C8B-B14F-4D97-AF65-F5344CB8AC3E}">
        <p14:creationId xmlns:p14="http://schemas.microsoft.com/office/powerpoint/2010/main" val="1564698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2A6505F-E114-0046-8512-6F4C96741792}"/>
              </a:ext>
            </a:extLst>
          </p:cNvPr>
          <p:cNvSpPr>
            <a:spLocks noGrp="1"/>
          </p:cNvSpPr>
          <p:nvPr>
            <p:ph type="title"/>
          </p:nvPr>
        </p:nvSpPr>
        <p:spPr>
          <a:xfrm>
            <a:off x="899999" y="1093994"/>
            <a:ext cx="9090607" cy="738664"/>
          </a:xfrm>
        </p:spPr>
        <p:txBody>
          <a:bodyPr>
            <a:noAutofit/>
          </a:bodyPr>
          <a:lstStyle/>
          <a:p>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3200" dirty="0"/>
              <a:t/>
            </a:r>
            <a:br>
              <a:rPr lang="fi-FI" sz="3200" dirty="0"/>
            </a:br>
            <a:r>
              <a:rPr lang="fi-FI" sz="1600" dirty="0"/>
              <a:t>Esimerkki muutoksesta </a:t>
            </a:r>
            <a:r>
              <a:rPr lang="fi-FI" sz="3200" dirty="0"/>
              <a:t/>
            </a:r>
            <a:br>
              <a:rPr lang="fi-FI" sz="3200" dirty="0"/>
            </a:br>
            <a:r>
              <a:rPr lang="fi-FI" sz="3200" dirty="0"/>
              <a:t>Yritysten toimipisteiden suunnittelu helpottuu </a:t>
            </a:r>
            <a:endParaRPr lang="fi-FI" sz="2800" dirty="0"/>
          </a:p>
        </p:txBody>
      </p:sp>
      <p:sp>
        <p:nvSpPr>
          <p:cNvPr id="15" name="Text Placeholder 14">
            <a:extLst>
              <a:ext uri="{FF2B5EF4-FFF2-40B4-BE49-F238E27FC236}">
                <a16:creationId xmlns:a16="http://schemas.microsoft.com/office/drawing/2014/main" id="{99F83DD9-8A13-7E4D-9EC4-0946C99596C8}"/>
              </a:ext>
            </a:extLst>
          </p:cNvPr>
          <p:cNvSpPr>
            <a:spLocks noGrp="1"/>
          </p:cNvSpPr>
          <p:nvPr>
            <p:ph type="body" idx="13"/>
          </p:nvPr>
        </p:nvSpPr>
        <p:spPr>
          <a:xfrm>
            <a:off x="900000" y="2827852"/>
            <a:ext cx="4881600" cy="329911"/>
          </a:xfrm>
        </p:spPr>
        <p:txBody>
          <a:bodyPr/>
          <a:lstStyle/>
          <a:p>
            <a:r>
              <a:rPr lang="fi-FI"/>
              <a:t>Näin tänään</a:t>
            </a:r>
          </a:p>
        </p:txBody>
      </p:sp>
      <p:sp>
        <p:nvSpPr>
          <p:cNvPr id="13" name="Content Placeholder 12">
            <a:extLst>
              <a:ext uri="{FF2B5EF4-FFF2-40B4-BE49-F238E27FC236}">
                <a16:creationId xmlns:a16="http://schemas.microsoft.com/office/drawing/2014/main" id="{82CA3341-E160-8F47-B1D8-E98F34220533}"/>
              </a:ext>
            </a:extLst>
          </p:cNvPr>
          <p:cNvSpPr>
            <a:spLocks noGrp="1"/>
          </p:cNvSpPr>
          <p:nvPr>
            <p:ph idx="1"/>
          </p:nvPr>
        </p:nvSpPr>
        <p:spPr>
          <a:xfrm>
            <a:off x="900000" y="3202310"/>
            <a:ext cx="4891198" cy="3550696"/>
          </a:xfrm>
          <a:ln>
            <a:noFill/>
          </a:ln>
        </p:spPr>
        <p:txBody>
          <a:bodyPr/>
          <a:lstStyle/>
          <a:p>
            <a:pPr marL="0" indent="0">
              <a:buNone/>
            </a:pPr>
            <a:r>
              <a:rPr lang="fi-FI" sz="1400" dirty="0"/>
              <a:t>Yritys kokoaa tietoa kuntien eri lähteistä, koska koko maan kattavaa tietoa kaavoitustilanteesta tai rakentamisesta ei ole. Seudun yhdyskuntarakenteen, liikenneyhteyksien ja väestön kehittymisestä on vaikea tai mahdoton muodostaa kokonaiskuvaa. Kun yritys tiedustelee aineistoja ja tontteja kunnista, se samalla joutuu paljastamaan sijoittumisaikeensa mahdollisille kilpailijoille. </a:t>
            </a:r>
            <a:endParaRPr lang="fi-FI" sz="1200" dirty="0"/>
          </a:p>
        </p:txBody>
      </p:sp>
      <p:sp>
        <p:nvSpPr>
          <p:cNvPr id="14" name="Text Placeholder 13">
            <a:extLst>
              <a:ext uri="{FF2B5EF4-FFF2-40B4-BE49-F238E27FC236}">
                <a16:creationId xmlns:a16="http://schemas.microsoft.com/office/drawing/2014/main" id="{F6505E87-C732-3E45-AAF8-C141FF770C47}"/>
              </a:ext>
            </a:extLst>
          </p:cNvPr>
          <p:cNvSpPr>
            <a:spLocks noGrp="1"/>
          </p:cNvSpPr>
          <p:nvPr>
            <p:ph type="body" sz="quarter" idx="3"/>
          </p:nvPr>
        </p:nvSpPr>
        <p:spPr>
          <a:xfrm>
            <a:off x="6204250" y="2827852"/>
            <a:ext cx="4892150" cy="329911"/>
          </a:xfrm>
        </p:spPr>
        <p:txBody>
          <a:bodyPr/>
          <a:lstStyle/>
          <a:p>
            <a:r>
              <a:rPr lang="fi-FI"/>
              <a:t>Näin tulevaisuudessa</a:t>
            </a:r>
          </a:p>
        </p:txBody>
      </p:sp>
      <p:sp>
        <p:nvSpPr>
          <p:cNvPr id="16" name="Content Placeholder 15">
            <a:extLst>
              <a:ext uri="{FF2B5EF4-FFF2-40B4-BE49-F238E27FC236}">
                <a16:creationId xmlns:a16="http://schemas.microsoft.com/office/drawing/2014/main" id="{155AEBD5-AE18-3146-ACA5-6B810FF308C3}"/>
              </a:ext>
            </a:extLst>
          </p:cNvPr>
          <p:cNvSpPr>
            <a:spLocks noGrp="1"/>
          </p:cNvSpPr>
          <p:nvPr>
            <p:ph idx="17"/>
          </p:nvPr>
        </p:nvSpPr>
        <p:spPr>
          <a:xfrm>
            <a:off x="6204250" y="3202310"/>
            <a:ext cx="4892150" cy="3550696"/>
          </a:xfrm>
        </p:spPr>
        <p:txBody>
          <a:bodyPr/>
          <a:lstStyle/>
          <a:p>
            <a:pPr marL="0" indent="0">
              <a:buNone/>
            </a:pPr>
            <a:r>
              <a:rPr lang="fi-FI" sz="1400"/>
              <a:t>Yritys saa uuden tietojärjestelmän kautta tiedot kaavoista ja vireillä olevista suunnitelmista valtakunnallisesti. Toimija voi puntaroida sijoittumiskohteita kuntarajasta riippumatta. Väestö- tai palvelurakenteen muutoksen tarkastelu on sujuvampaa. Yritys voi toteuttaa paremmin strategiaansa, ennakoida tulevaa ja parantaa kilpailuasemaansa markkinoilla.</a:t>
            </a:r>
            <a:endParaRPr lang="fi-FI" sz="1200"/>
          </a:p>
        </p:txBody>
      </p:sp>
      <p:sp>
        <p:nvSpPr>
          <p:cNvPr id="2" name="Rectangle 1">
            <a:extLst>
              <a:ext uri="{FF2B5EF4-FFF2-40B4-BE49-F238E27FC236}">
                <a16:creationId xmlns:a16="http://schemas.microsoft.com/office/drawing/2014/main" id="{075441A0-330E-C848-ADD8-A7FDBD7E7D77}"/>
              </a:ext>
            </a:extLst>
          </p:cNvPr>
          <p:cNvSpPr/>
          <p:nvPr/>
        </p:nvSpPr>
        <p:spPr>
          <a:xfrm>
            <a:off x="822174" y="1919715"/>
            <a:ext cx="8981583" cy="738664"/>
          </a:xfrm>
          <a:prstGeom prst="rect">
            <a:avLst/>
          </a:prstGeom>
        </p:spPr>
        <p:txBody>
          <a:bodyPr wrap="square" anchor="t">
            <a:spAutoFit/>
          </a:bodyPr>
          <a:lstStyle/>
          <a:p>
            <a:r>
              <a:rPr lang="fi-FI" sz="1400">
                <a:solidFill>
                  <a:schemeClr val="tx2"/>
                </a:solidFill>
              </a:rPr>
              <a:t>Yritys valmistelee verkostonsa laajentamista uudelle paikkakunnalle ja puntaroi sijoittumisvaihtoehtoja. Yritys etsii liiketoimintansa kannalta sopivaa yritystonttia ja kaipaa tietoja yhdyskuntarakenteen kehittymisestä eri alueilla. </a:t>
            </a:r>
          </a:p>
        </p:txBody>
      </p:sp>
      <p:grpSp>
        <p:nvGrpSpPr>
          <p:cNvPr id="9" name="Ryhmä 8">
            <a:extLst>
              <a:ext uri="{FF2B5EF4-FFF2-40B4-BE49-F238E27FC236}">
                <a16:creationId xmlns:a16="http://schemas.microsoft.com/office/drawing/2014/main" id="{2009DE3A-3267-ED4A-96B0-913B16F71D4D}"/>
              </a:ext>
            </a:extLst>
          </p:cNvPr>
          <p:cNvGrpSpPr/>
          <p:nvPr/>
        </p:nvGrpSpPr>
        <p:grpSpPr>
          <a:xfrm>
            <a:off x="9990607" y="993934"/>
            <a:ext cx="1412412" cy="1420490"/>
            <a:chOff x="10374618" y="1410484"/>
            <a:chExt cx="1412412" cy="1420490"/>
          </a:xfrm>
        </p:grpSpPr>
        <p:sp>
          <p:nvSpPr>
            <p:cNvPr id="58" name="Ellipsi 57">
              <a:extLst>
                <a:ext uri="{FF2B5EF4-FFF2-40B4-BE49-F238E27FC236}">
                  <a16:creationId xmlns:a16="http://schemas.microsoft.com/office/drawing/2014/main" id="{519C9C9A-630C-1443-B20C-760ECA4EB4F0}"/>
                </a:ext>
              </a:extLst>
            </p:cNvPr>
            <p:cNvSpPr/>
            <p:nvPr/>
          </p:nvSpPr>
          <p:spPr>
            <a:xfrm>
              <a:off x="10374618" y="1417676"/>
              <a:ext cx="1412412" cy="14132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AD1F2F34-0CB8-8847-8626-0991EC70F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883" y="1410484"/>
              <a:ext cx="1321151" cy="1326436"/>
            </a:xfrm>
            <a:prstGeom prst="rect">
              <a:avLst/>
            </a:prstGeom>
          </p:spPr>
        </p:pic>
      </p:grpSp>
      <p:grpSp>
        <p:nvGrpSpPr>
          <p:cNvPr id="36" name="Ryhmä 35">
            <a:extLst>
              <a:ext uri="{FF2B5EF4-FFF2-40B4-BE49-F238E27FC236}">
                <a16:creationId xmlns:a16="http://schemas.microsoft.com/office/drawing/2014/main" id="{A415EE76-3C5A-E54B-8A9C-FD57EE9E2A04}"/>
              </a:ext>
            </a:extLst>
          </p:cNvPr>
          <p:cNvGrpSpPr/>
          <p:nvPr/>
        </p:nvGrpSpPr>
        <p:grpSpPr>
          <a:xfrm>
            <a:off x="-2" y="5409500"/>
            <a:ext cx="12234996" cy="974439"/>
            <a:chOff x="-2" y="5409500"/>
            <a:chExt cx="12234996" cy="974439"/>
          </a:xfrm>
        </p:grpSpPr>
        <p:sp>
          <p:nvSpPr>
            <p:cNvPr id="37" name="Rectangle 22">
              <a:extLst>
                <a:ext uri="{FF2B5EF4-FFF2-40B4-BE49-F238E27FC236}">
                  <a16:creationId xmlns:a16="http://schemas.microsoft.com/office/drawing/2014/main" id="{452A702E-0097-5941-9D0F-FDDBD0FC079D}"/>
                </a:ext>
              </a:extLst>
            </p:cNvPr>
            <p:cNvSpPr/>
            <p:nvPr/>
          </p:nvSpPr>
          <p:spPr>
            <a:xfrm rot="5400000">
              <a:off x="6112028" y="4888122"/>
              <a:ext cx="221513" cy="2026766"/>
            </a:xfrm>
            <a:prstGeom prst="rect">
              <a:avLst/>
            </a:prstGeom>
            <a:solidFill>
              <a:srgbClr val="C66E4E">
                <a:alpha val="404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38" name="Ryhmä 37">
              <a:extLst>
                <a:ext uri="{FF2B5EF4-FFF2-40B4-BE49-F238E27FC236}">
                  <a16:creationId xmlns:a16="http://schemas.microsoft.com/office/drawing/2014/main" id="{1773C145-F2AB-1642-95E4-F17CBB217FF9}"/>
                </a:ext>
              </a:extLst>
            </p:cNvPr>
            <p:cNvGrpSpPr/>
            <p:nvPr/>
          </p:nvGrpSpPr>
          <p:grpSpPr>
            <a:xfrm>
              <a:off x="-2" y="5409500"/>
              <a:ext cx="12234996" cy="974439"/>
              <a:chOff x="-2" y="5409500"/>
              <a:chExt cx="12234996" cy="974439"/>
            </a:xfrm>
          </p:grpSpPr>
          <p:grpSp>
            <p:nvGrpSpPr>
              <p:cNvPr id="39" name="Ryhmä 38">
                <a:extLst>
                  <a:ext uri="{FF2B5EF4-FFF2-40B4-BE49-F238E27FC236}">
                    <a16:creationId xmlns:a16="http://schemas.microsoft.com/office/drawing/2014/main" id="{D7B18FDD-2CAA-1141-B26F-EB3649F6C924}"/>
                  </a:ext>
                </a:extLst>
              </p:cNvPr>
              <p:cNvGrpSpPr/>
              <p:nvPr/>
            </p:nvGrpSpPr>
            <p:grpSpPr>
              <a:xfrm>
                <a:off x="-2" y="5430050"/>
                <a:ext cx="12234996" cy="932180"/>
                <a:chOff x="-2" y="5302728"/>
                <a:chExt cx="12234996" cy="932180"/>
              </a:xfrm>
            </p:grpSpPr>
            <p:sp>
              <p:nvSpPr>
                <p:cNvPr id="46" name="Rectangle 10">
                  <a:extLst>
                    <a:ext uri="{FF2B5EF4-FFF2-40B4-BE49-F238E27FC236}">
                      <a16:creationId xmlns:a16="http://schemas.microsoft.com/office/drawing/2014/main" id="{3A5749C6-A11E-714E-884B-157C68BFEC9E}"/>
                    </a:ext>
                  </a:extLst>
                </p:cNvPr>
                <p:cNvSpPr/>
                <p:nvPr/>
              </p:nvSpPr>
              <p:spPr>
                <a:xfrm rot="5400000">
                  <a:off x="10759455" y="4427558"/>
                  <a:ext cx="223877" cy="27272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47" name="Ryhmä 46">
                  <a:extLst>
                    <a:ext uri="{FF2B5EF4-FFF2-40B4-BE49-F238E27FC236}">
                      <a16:creationId xmlns:a16="http://schemas.microsoft.com/office/drawing/2014/main" id="{8317BC46-467A-514B-A4DA-787A6C544A51}"/>
                    </a:ext>
                  </a:extLst>
                </p:cNvPr>
                <p:cNvGrpSpPr/>
                <p:nvPr/>
              </p:nvGrpSpPr>
              <p:grpSpPr>
                <a:xfrm>
                  <a:off x="-2" y="5302728"/>
                  <a:ext cx="9507564" cy="932180"/>
                  <a:chOff x="-2" y="5314303"/>
                  <a:chExt cx="9507564" cy="932180"/>
                </a:xfrm>
              </p:grpSpPr>
              <p:grpSp>
                <p:nvGrpSpPr>
                  <p:cNvPr id="48" name="Group 20">
                    <a:extLst>
                      <a:ext uri="{FF2B5EF4-FFF2-40B4-BE49-F238E27FC236}">
                        <a16:creationId xmlns:a16="http://schemas.microsoft.com/office/drawing/2014/main" id="{00128A9F-B63C-B949-858E-158540D1A3D7}"/>
                      </a:ext>
                    </a:extLst>
                  </p:cNvPr>
                  <p:cNvGrpSpPr/>
                  <p:nvPr/>
                </p:nvGrpSpPr>
                <p:grpSpPr>
                  <a:xfrm>
                    <a:off x="-2" y="5314303"/>
                    <a:ext cx="5689174" cy="932180"/>
                    <a:chOff x="-1668937" y="5015394"/>
                    <a:chExt cx="7640800" cy="1251957"/>
                  </a:xfrm>
                </p:grpSpPr>
                <p:sp>
                  <p:nvSpPr>
                    <p:cNvPr id="55" name="Rectangle 22">
                      <a:extLst>
                        <a:ext uri="{FF2B5EF4-FFF2-40B4-BE49-F238E27FC236}">
                          <a16:creationId xmlns:a16="http://schemas.microsoft.com/office/drawing/2014/main" id="{26CF3CA7-82B0-6340-96F5-55AFFFF9395E}"/>
                        </a:ext>
                      </a:extLst>
                    </p:cNvPr>
                    <p:cNvSpPr/>
                    <p:nvPr/>
                  </p:nvSpPr>
                  <p:spPr>
                    <a:xfrm rot="5400000">
                      <a:off x="3961550" y="4426924"/>
                      <a:ext cx="300674" cy="2457813"/>
                    </a:xfrm>
                    <a:prstGeom prst="rect">
                      <a:avLst/>
                    </a:prstGeom>
                    <a:solidFill>
                      <a:srgbClr val="25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6" name="Rectangle 23">
                      <a:extLst>
                        <a:ext uri="{FF2B5EF4-FFF2-40B4-BE49-F238E27FC236}">
                          <a16:creationId xmlns:a16="http://schemas.microsoft.com/office/drawing/2014/main" id="{020CFB6B-5561-6848-93BF-DED80A147A6A}"/>
                        </a:ext>
                      </a:extLst>
                    </p:cNvPr>
                    <p:cNvSpPr/>
                    <p:nvPr/>
                  </p:nvSpPr>
                  <p:spPr>
                    <a:xfrm rot="5400000">
                      <a:off x="456682" y="3379874"/>
                      <a:ext cx="300674" cy="4551912"/>
                    </a:xfrm>
                    <a:prstGeom prst="rect">
                      <a:avLst/>
                    </a:prstGeom>
                    <a:solidFill>
                      <a:srgbClr val="246091">
                        <a:alpha val="395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7" name="TextBox 33">
                      <a:extLst>
                        <a:ext uri="{FF2B5EF4-FFF2-40B4-BE49-F238E27FC236}">
                          <a16:creationId xmlns:a16="http://schemas.microsoft.com/office/drawing/2014/main" id="{0636E0C8-4537-2C44-A413-26325D77438F}"/>
                        </a:ext>
                      </a:extLst>
                    </p:cNvPr>
                    <p:cNvSpPr txBox="1"/>
                    <p:nvPr/>
                  </p:nvSpPr>
                  <p:spPr>
                    <a:xfrm>
                      <a:off x="5515448" y="5518145"/>
                      <a:ext cx="456415" cy="248016"/>
                    </a:xfrm>
                    <a:prstGeom prst="rect">
                      <a:avLst/>
                    </a:prstGeom>
                    <a:noFill/>
                  </p:spPr>
                  <p:txBody>
                    <a:bodyPr wrap="none" lIns="0" tIns="0" rIns="0" bIns="0" rtlCol="0">
                      <a:spAutoFit/>
                    </a:bodyPr>
                    <a:lstStyle/>
                    <a:p>
                      <a:pPr algn="ctr"/>
                      <a:r>
                        <a:rPr lang="en-FI" sz="1200">
                          <a:solidFill>
                            <a:schemeClr val="bg1">
                              <a:alpha val="40000"/>
                            </a:schemeClr>
                          </a:solidFill>
                        </a:rPr>
                        <a:t>2030</a:t>
                      </a:r>
                    </a:p>
                  </p:txBody>
                </p:sp>
                <p:grpSp>
                  <p:nvGrpSpPr>
                    <p:cNvPr id="59" name="Group 26">
                      <a:extLst>
                        <a:ext uri="{FF2B5EF4-FFF2-40B4-BE49-F238E27FC236}">
                          <a16:creationId xmlns:a16="http://schemas.microsoft.com/office/drawing/2014/main" id="{DA5197D9-5845-F047-B30F-81735F4E5AED}"/>
                        </a:ext>
                      </a:extLst>
                    </p:cNvPr>
                    <p:cNvGrpSpPr/>
                    <p:nvPr/>
                  </p:nvGrpSpPr>
                  <p:grpSpPr>
                    <a:xfrm>
                      <a:off x="573925" y="5015394"/>
                      <a:ext cx="1764657" cy="1251957"/>
                      <a:chOff x="573925" y="3307777"/>
                      <a:chExt cx="1764657" cy="1251957"/>
                    </a:xfrm>
                  </p:grpSpPr>
                  <p:sp>
                    <p:nvSpPr>
                      <p:cNvPr id="60" name="TextBox 27">
                        <a:extLst>
                          <a:ext uri="{FF2B5EF4-FFF2-40B4-BE49-F238E27FC236}">
                            <a16:creationId xmlns:a16="http://schemas.microsoft.com/office/drawing/2014/main" id="{C0253765-056B-6F4F-A80C-064A0C2E96A8}"/>
                          </a:ext>
                        </a:extLst>
                      </p:cNvPr>
                      <p:cNvSpPr txBox="1"/>
                      <p:nvPr/>
                    </p:nvSpPr>
                    <p:spPr>
                      <a:xfrm>
                        <a:off x="573925" y="3806100"/>
                        <a:ext cx="456415" cy="248015"/>
                      </a:xfrm>
                      <a:prstGeom prst="rect">
                        <a:avLst/>
                      </a:prstGeom>
                      <a:noFill/>
                    </p:spPr>
                    <p:txBody>
                      <a:bodyPr wrap="none" lIns="0" tIns="0" rIns="0" bIns="0" rtlCol="0">
                        <a:spAutoFit/>
                      </a:bodyPr>
                      <a:lstStyle/>
                      <a:p>
                        <a:pPr algn="ctr"/>
                        <a:r>
                          <a:rPr lang="en-FI" sz="1200">
                            <a:solidFill>
                              <a:schemeClr val="bg1">
                                <a:alpha val="40000"/>
                              </a:schemeClr>
                            </a:solidFill>
                          </a:rPr>
                          <a:t>2020</a:t>
                        </a:r>
                      </a:p>
                    </p:txBody>
                  </p:sp>
                  <p:pic>
                    <p:nvPicPr>
                      <p:cNvPr id="61" name="Graphic 29">
                        <a:extLst>
                          <a:ext uri="{FF2B5EF4-FFF2-40B4-BE49-F238E27FC236}">
                            <a16:creationId xmlns:a16="http://schemas.microsoft.com/office/drawing/2014/main" id="{8FC30A8C-98E7-664E-ACE0-1931EB6B9D9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6625" y="3307777"/>
                        <a:ext cx="1251957" cy="1251957"/>
                      </a:xfrm>
                      <a:prstGeom prst="rect">
                        <a:avLst/>
                      </a:prstGeom>
                    </p:spPr>
                  </p:pic>
                </p:grpSp>
              </p:grpSp>
              <p:grpSp>
                <p:nvGrpSpPr>
                  <p:cNvPr id="49" name="Ryhmä 48">
                    <a:extLst>
                      <a:ext uri="{FF2B5EF4-FFF2-40B4-BE49-F238E27FC236}">
                        <a16:creationId xmlns:a16="http://schemas.microsoft.com/office/drawing/2014/main" id="{6A470FE7-BDAB-D748-AD81-6D1950DB829C}"/>
                      </a:ext>
                    </a:extLst>
                  </p:cNvPr>
                  <p:cNvGrpSpPr/>
                  <p:nvPr/>
                </p:nvGrpSpPr>
                <p:grpSpPr>
                  <a:xfrm>
                    <a:off x="3514783" y="5349328"/>
                    <a:ext cx="5992779" cy="870173"/>
                    <a:chOff x="3514783" y="5349328"/>
                    <a:chExt cx="5992779" cy="870173"/>
                  </a:xfrm>
                </p:grpSpPr>
                <p:grpSp>
                  <p:nvGrpSpPr>
                    <p:cNvPr id="50" name="Group 16">
                      <a:extLst>
                        <a:ext uri="{FF2B5EF4-FFF2-40B4-BE49-F238E27FC236}">
                          <a16:creationId xmlns:a16="http://schemas.microsoft.com/office/drawing/2014/main" id="{EF761787-A4C4-2A49-8E99-7D703BD7B1DC}"/>
                        </a:ext>
                      </a:extLst>
                    </p:cNvPr>
                    <p:cNvGrpSpPr/>
                    <p:nvPr/>
                  </p:nvGrpSpPr>
                  <p:grpSpPr>
                    <a:xfrm>
                      <a:off x="7236022" y="5349328"/>
                      <a:ext cx="2271540" cy="870173"/>
                      <a:chOff x="8049348" y="3354819"/>
                      <a:chExt cx="3050774" cy="1168679"/>
                    </a:xfrm>
                  </p:grpSpPr>
                  <p:sp>
                    <p:nvSpPr>
                      <p:cNvPr id="52" name="TextBox 17">
                        <a:extLst>
                          <a:ext uri="{FF2B5EF4-FFF2-40B4-BE49-F238E27FC236}">
                            <a16:creationId xmlns:a16="http://schemas.microsoft.com/office/drawing/2014/main" id="{59C69E51-BF96-4B41-B171-E78A25949931}"/>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050" b="1">
                            <a:solidFill>
                              <a:schemeClr val="accent2">
                                <a:alpha val="49998"/>
                              </a:schemeClr>
                            </a:solidFill>
                          </a:rPr>
                          <a:t>Suomessa on maailman</a:t>
                        </a:r>
                        <a:br>
                          <a:rPr lang="fi-FI" sz="1050" b="1">
                            <a:solidFill>
                              <a:schemeClr val="accent2">
                                <a:alpha val="49998"/>
                              </a:schemeClr>
                            </a:solidFill>
                          </a:rPr>
                        </a:br>
                        <a:r>
                          <a:rPr lang="fi-FI" sz="1050" b="1">
                            <a:solidFill>
                              <a:schemeClr val="accent2">
                                <a:alpha val="49998"/>
                              </a:schemeClr>
                            </a:solidFill>
                          </a:rPr>
                          <a:t>parhaaseen tietoon</a:t>
                        </a:r>
                        <a:br>
                          <a:rPr lang="fi-FI" sz="1050" b="1">
                            <a:solidFill>
                              <a:schemeClr val="accent2">
                                <a:alpha val="49998"/>
                              </a:schemeClr>
                            </a:solidFill>
                          </a:rPr>
                        </a:br>
                        <a:r>
                          <a:rPr lang="fi-FI" sz="1050" b="1">
                            <a:solidFill>
                              <a:schemeClr val="accent2">
                                <a:alpha val="49998"/>
                              </a:schemeClr>
                            </a:solidFill>
                          </a:rPr>
                          <a:t>perustuva, hyvinvointia luova</a:t>
                        </a:r>
                        <a:br>
                          <a:rPr lang="fi-FI" sz="1050" b="1">
                            <a:solidFill>
                              <a:schemeClr val="accent2">
                                <a:alpha val="49998"/>
                              </a:schemeClr>
                            </a:solidFill>
                          </a:rPr>
                        </a:br>
                        <a:r>
                          <a:rPr lang="fi-FI" sz="1050" b="1">
                            <a:solidFill>
                              <a:schemeClr val="accent2">
                                <a:alpha val="49998"/>
                              </a:schemeClr>
                            </a:solidFill>
                          </a:rPr>
                          <a:t>ja kestävä elinympäristö.</a:t>
                        </a:r>
                        <a:endParaRPr lang="fi-FI" sz="1050">
                          <a:solidFill>
                            <a:schemeClr val="accent2">
                              <a:alpha val="49998"/>
                            </a:schemeClr>
                          </a:solidFill>
                        </a:endParaRPr>
                      </a:p>
                    </p:txBody>
                  </p:sp>
                  <p:sp>
                    <p:nvSpPr>
                      <p:cNvPr id="53" name="Rectangle 18">
                        <a:extLst>
                          <a:ext uri="{FF2B5EF4-FFF2-40B4-BE49-F238E27FC236}">
                            <a16:creationId xmlns:a16="http://schemas.microsoft.com/office/drawing/2014/main" id="{85837122-08DA-AD4F-A627-BD85EDD50B9E}"/>
                          </a:ext>
                        </a:extLst>
                      </p:cNvPr>
                      <p:cNvSpPr/>
                      <p:nvPr/>
                    </p:nvSpPr>
                    <p:spPr>
                      <a:xfrm>
                        <a:off x="8049348" y="3372929"/>
                        <a:ext cx="160366" cy="1150569"/>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4" name="Rectangle 19">
                        <a:extLst>
                          <a:ext uri="{FF2B5EF4-FFF2-40B4-BE49-F238E27FC236}">
                            <a16:creationId xmlns:a16="http://schemas.microsoft.com/office/drawing/2014/main" id="{40FCDD20-EBCA-4D4A-9D31-F97802BB7C02}"/>
                          </a:ext>
                        </a:extLst>
                      </p:cNvPr>
                      <p:cNvSpPr/>
                      <p:nvPr/>
                    </p:nvSpPr>
                    <p:spPr>
                      <a:xfrm>
                        <a:off x="10939756" y="3372929"/>
                        <a:ext cx="160366" cy="1150569"/>
                      </a:xfrm>
                      <a:prstGeom prst="rect">
                        <a:avLst/>
                      </a:prstGeom>
                      <a:solidFill>
                        <a:schemeClr val="accent2">
                          <a:alpha val="296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51" name="TextBox 30">
                      <a:extLst>
                        <a:ext uri="{FF2B5EF4-FFF2-40B4-BE49-F238E27FC236}">
                          <a16:creationId xmlns:a16="http://schemas.microsoft.com/office/drawing/2014/main" id="{69BB4540-CCB1-8B4D-B017-524B9DB84AB4}"/>
                        </a:ext>
                      </a:extLst>
                    </p:cNvPr>
                    <p:cNvSpPr txBox="1"/>
                    <p:nvPr/>
                  </p:nvSpPr>
                  <p:spPr>
                    <a:xfrm>
                      <a:off x="3514783" y="5704670"/>
                      <a:ext cx="339837" cy="184666"/>
                    </a:xfrm>
                    <a:prstGeom prst="rect">
                      <a:avLst/>
                    </a:prstGeom>
                    <a:solidFill>
                      <a:srgbClr val="253746"/>
                    </a:solidFill>
                  </p:spPr>
                  <p:txBody>
                    <a:bodyPr wrap="none" lIns="0" tIns="0" rIns="0" bIns="0" rtlCol="0">
                      <a:spAutoFit/>
                    </a:bodyPr>
                    <a:lstStyle/>
                    <a:p>
                      <a:pPr algn="ctr"/>
                      <a:r>
                        <a:rPr lang="en-FI" sz="1200">
                          <a:solidFill>
                            <a:schemeClr val="bg1"/>
                          </a:solidFill>
                        </a:rPr>
                        <a:t>2025</a:t>
                      </a:r>
                    </a:p>
                  </p:txBody>
                </p:sp>
              </p:grpSp>
            </p:grpSp>
          </p:grpSp>
          <p:grpSp>
            <p:nvGrpSpPr>
              <p:cNvPr id="40" name="Ryhmä 39">
                <a:extLst>
                  <a:ext uri="{FF2B5EF4-FFF2-40B4-BE49-F238E27FC236}">
                    <a16:creationId xmlns:a16="http://schemas.microsoft.com/office/drawing/2014/main" id="{25A7F94E-3D2C-5F44-BA24-506E0EAA7F1E}"/>
                  </a:ext>
                </a:extLst>
              </p:cNvPr>
              <p:cNvGrpSpPr/>
              <p:nvPr/>
            </p:nvGrpSpPr>
            <p:grpSpPr>
              <a:xfrm>
                <a:off x="3889428" y="5425464"/>
                <a:ext cx="932180" cy="935909"/>
                <a:chOff x="8164072" y="339600"/>
                <a:chExt cx="932180" cy="935909"/>
              </a:xfrm>
            </p:grpSpPr>
            <p:sp>
              <p:nvSpPr>
                <p:cNvPr id="44" name="Ellipsi 43">
                  <a:extLst>
                    <a:ext uri="{FF2B5EF4-FFF2-40B4-BE49-F238E27FC236}">
                      <a16:creationId xmlns:a16="http://schemas.microsoft.com/office/drawing/2014/main" id="{DDAB6C3A-607E-2F42-9C8D-81D1360ECE8E}"/>
                    </a:ext>
                  </a:extLst>
                </p:cNvPr>
                <p:cNvSpPr/>
                <p:nvPr/>
              </p:nvSpPr>
              <p:spPr>
                <a:xfrm>
                  <a:off x="8200813" y="386269"/>
                  <a:ext cx="863116" cy="863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5" name="Kuva 44">
                  <a:extLst>
                    <a:ext uri="{FF2B5EF4-FFF2-40B4-BE49-F238E27FC236}">
                      <a16:creationId xmlns:a16="http://schemas.microsoft.com/office/drawing/2014/main" id="{C85EA4FF-6E07-BF4D-A5F0-BF4D43911E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4072" y="339600"/>
                  <a:ext cx="932180" cy="935909"/>
                </a:xfrm>
                <a:prstGeom prst="rect">
                  <a:avLst/>
                </a:prstGeom>
              </p:spPr>
            </p:pic>
          </p:grpSp>
          <p:grpSp>
            <p:nvGrpSpPr>
              <p:cNvPr id="41" name="Ryhmä 40">
                <a:extLst>
                  <a:ext uri="{FF2B5EF4-FFF2-40B4-BE49-F238E27FC236}">
                    <a16:creationId xmlns:a16="http://schemas.microsoft.com/office/drawing/2014/main" id="{27F511B2-AFF7-6C4B-A653-8A96E98AF6CF}"/>
                  </a:ext>
                </a:extLst>
              </p:cNvPr>
              <p:cNvGrpSpPr/>
              <p:nvPr/>
            </p:nvGrpSpPr>
            <p:grpSpPr>
              <a:xfrm>
                <a:off x="5748518" y="5409500"/>
                <a:ext cx="970557" cy="974439"/>
                <a:chOff x="7684219" y="315118"/>
                <a:chExt cx="970557" cy="974439"/>
              </a:xfrm>
            </p:grpSpPr>
            <p:sp>
              <p:nvSpPr>
                <p:cNvPr id="42" name="Ellipsi 41">
                  <a:extLst>
                    <a:ext uri="{FF2B5EF4-FFF2-40B4-BE49-F238E27FC236}">
                      <a16:creationId xmlns:a16="http://schemas.microsoft.com/office/drawing/2014/main" id="{D382970B-1909-754F-A2D3-9838558948A2}"/>
                    </a:ext>
                  </a:extLst>
                </p:cNvPr>
                <p:cNvSpPr/>
                <p:nvPr/>
              </p:nvSpPr>
              <p:spPr>
                <a:xfrm>
                  <a:off x="7736205" y="390376"/>
                  <a:ext cx="863116" cy="863115"/>
                </a:xfrm>
                <a:prstGeom prst="ellipse">
                  <a:avLst/>
                </a:prstGeom>
                <a:solidFill>
                  <a:srgbClr val="C66E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3" name="Kuva 42">
                  <a:extLst>
                    <a:ext uri="{FF2B5EF4-FFF2-40B4-BE49-F238E27FC236}">
                      <a16:creationId xmlns:a16="http://schemas.microsoft.com/office/drawing/2014/main" id="{55A045E2-C73F-164A-A7FF-25E3A1C66220}"/>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7684219" y="315118"/>
                  <a:ext cx="970557" cy="974439"/>
                </a:xfrm>
                <a:prstGeom prst="rect">
                  <a:avLst/>
                </a:prstGeom>
              </p:spPr>
            </p:pic>
          </p:grpSp>
        </p:grpSp>
      </p:grpSp>
    </p:spTree>
    <p:extLst>
      <p:ext uri="{BB962C8B-B14F-4D97-AF65-F5344CB8AC3E}">
        <p14:creationId xmlns:p14="http://schemas.microsoft.com/office/powerpoint/2010/main" val="3247851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2A6505F-E114-0046-8512-6F4C96741792}"/>
              </a:ext>
            </a:extLst>
          </p:cNvPr>
          <p:cNvSpPr>
            <a:spLocks noGrp="1"/>
          </p:cNvSpPr>
          <p:nvPr>
            <p:ph type="title"/>
          </p:nvPr>
        </p:nvSpPr>
        <p:spPr>
          <a:xfrm>
            <a:off x="900000" y="1002554"/>
            <a:ext cx="10200122" cy="738664"/>
          </a:xfrm>
        </p:spPr>
        <p:txBody>
          <a:bodyPr>
            <a:noAutofit/>
          </a:bodyPr>
          <a:lstStyle/>
          <a:p>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2800" dirty="0"/>
              <a:t/>
            </a:r>
            <a:br>
              <a:rPr lang="fi-FI" sz="2800" dirty="0"/>
            </a:br>
            <a:r>
              <a:rPr lang="fi-FI" sz="3200" dirty="0"/>
              <a:t/>
            </a:r>
            <a:br>
              <a:rPr lang="fi-FI" sz="3200" dirty="0"/>
            </a:br>
            <a:r>
              <a:rPr lang="fi-FI" sz="1600" dirty="0"/>
              <a:t>Esimerkki muutoksesta</a:t>
            </a:r>
            <a:r>
              <a:rPr lang="fi-FI" sz="3200" dirty="0"/>
              <a:t/>
            </a:r>
            <a:br>
              <a:rPr lang="fi-FI" sz="3200" dirty="0"/>
            </a:br>
            <a:r>
              <a:rPr lang="fi-FI" sz="3600" dirty="0"/>
              <a:t>Laadukkaampaa tietoa tutkijoille</a:t>
            </a:r>
          </a:p>
        </p:txBody>
      </p:sp>
      <p:sp>
        <p:nvSpPr>
          <p:cNvPr id="15" name="Text Placeholder 14">
            <a:extLst>
              <a:ext uri="{FF2B5EF4-FFF2-40B4-BE49-F238E27FC236}">
                <a16:creationId xmlns:a16="http://schemas.microsoft.com/office/drawing/2014/main" id="{99F83DD9-8A13-7E4D-9EC4-0946C99596C8}"/>
              </a:ext>
            </a:extLst>
          </p:cNvPr>
          <p:cNvSpPr>
            <a:spLocks noGrp="1"/>
          </p:cNvSpPr>
          <p:nvPr>
            <p:ph type="body" idx="13"/>
          </p:nvPr>
        </p:nvSpPr>
        <p:spPr>
          <a:xfrm>
            <a:off x="900000" y="2874152"/>
            <a:ext cx="4881600" cy="329911"/>
          </a:xfrm>
        </p:spPr>
        <p:txBody>
          <a:bodyPr/>
          <a:lstStyle/>
          <a:p>
            <a:r>
              <a:rPr lang="fi-FI"/>
              <a:t>Näin tänään</a:t>
            </a:r>
          </a:p>
        </p:txBody>
      </p:sp>
      <p:sp>
        <p:nvSpPr>
          <p:cNvPr id="13" name="Content Placeholder 12">
            <a:extLst>
              <a:ext uri="{FF2B5EF4-FFF2-40B4-BE49-F238E27FC236}">
                <a16:creationId xmlns:a16="http://schemas.microsoft.com/office/drawing/2014/main" id="{82CA3341-E160-8F47-B1D8-E98F34220533}"/>
              </a:ext>
            </a:extLst>
          </p:cNvPr>
          <p:cNvSpPr>
            <a:spLocks noGrp="1"/>
          </p:cNvSpPr>
          <p:nvPr>
            <p:ph idx="1"/>
          </p:nvPr>
        </p:nvSpPr>
        <p:spPr>
          <a:xfrm>
            <a:off x="900000" y="3204063"/>
            <a:ext cx="4891198" cy="3550696"/>
          </a:xfrm>
          <a:ln>
            <a:noFill/>
          </a:ln>
        </p:spPr>
        <p:txBody>
          <a:bodyPr/>
          <a:lstStyle/>
          <a:p>
            <a:pPr marL="0" indent="0" fontAlgn="base">
              <a:buNone/>
            </a:pPr>
            <a:r>
              <a:rPr lang="fi-FI" sz="1400"/>
              <a:t>Tutkijat joutuvat käyttämään paljon aikaa tiedon keräämiseen. Ensisijaisia suunnitelma- ja rakennustietojen lähteitä ovat internetin kautta löytyvät avoimet aineistot. Usein ne eivät riitä, ja on otettava yhteys suoraan kuntiin. Vertailevalle tutkimukselle ongelmallista on, että eri kuntien aineistot eivät ole yhdenmukaisia. Suomessa alueiden välinen vertailu on vaikeaa, puhumattakaan kansainvälisestä vertailtavuudesta.</a:t>
            </a:r>
            <a:r>
              <a:rPr lang="fi-FI" sz="1400" b="1"/>
              <a:t> </a:t>
            </a:r>
            <a:endParaRPr lang="fi-FI" sz="1400"/>
          </a:p>
        </p:txBody>
      </p:sp>
      <p:sp>
        <p:nvSpPr>
          <p:cNvPr id="14" name="Text Placeholder 13">
            <a:extLst>
              <a:ext uri="{FF2B5EF4-FFF2-40B4-BE49-F238E27FC236}">
                <a16:creationId xmlns:a16="http://schemas.microsoft.com/office/drawing/2014/main" id="{F6505E87-C732-3E45-AAF8-C141FF770C47}"/>
              </a:ext>
            </a:extLst>
          </p:cNvPr>
          <p:cNvSpPr>
            <a:spLocks noGrp="1"/>
          </p:cNvSpPr>
          <p:nvPr>
            <p:ph type="body" sz="quarter" idx="3"/>
          </p:nvPr>
        </p:nvSpPr>
        <p:spPr>
          <a:xfrm>
            <a:off x="6204250" y="2874152"/>
            <a:ext cx="4892150" cy="329911"/>
          </a:xfrm>
        </p:spPr>
        <p:txBody>
          <a:bodyPr/>
          <a:lstStyle/>
          <a:p>
            <a:r>
              <a:rPr lang="fi-FI"/>
              <a:t>Näin tulevaisuudessa</a:t>
            </a:r>
          </a:p>
        </p:txBody>
      </p:sp>
      <p:sp>
        <p:nvSpPr>
          <p:cNvPr id="16" name="Content Placeholder 15">
            <a:extLst>
              <a:ext uri="{FF2B5EF4-FFF2-40B4-BE49-F238E27FC236}">
                <a16:creationId xmlns:a16="http://schemas.microsoft.com/office/drawing/2014/main" id="{155AEBD5-AE18-3146-ACA5-6B810FF308C3}"/>
              </a:ext>
            </a:extLst>
          </p:cNvPr>
          <p:cNvSpPr>
            <a:spLocks noGrp="1"/>
          </p:cNvSpPr>
          <p:nvPr>
            <p:ph idx="17"/>
          </p:nvPr>
        </p:nvSpPr>
        <p:spPr>
          <a:xfrm>
            <a:off x="6199601" y="3204063"/>
            <a:ext cx="5400827" cy="3550696"/>
          </a:xfrm>
        </p:spPr>
        <p:txBody>
          <a:bodyPr/>
          <a:lstStyle/>
          <a:p>
            <a:pPr marL="0" indent="0">
              <a:buNone/>
            </a:pPr>
            <a:r>
              <a:rPr lang="fi-FI" sz="1400" dirty="0"/>
              <a:t>Ajantasaiset kaavat ja rakennustiedot saadaan uudesta tietojärjestelmästä. Aineistot ovat yhdenmukaisessa ja koneluettavassa muodossa, ja ne ovat yhdistettävissä myös kansainvälisiin aineistoihin. Tietojen vertailu on nopeampaa. Tutkimusmenetelmät ja -työkalut voidaan jakaa myös muiden käyttöön. Tutkimus tehostuu, helpomman vertaisarvioinnin myötä sen laatu paranee ja menetelmät kehittyvät. Tutkija pystyy tarjoamaan laadukkaampaa tietoa päätöksenteon tueksi.</a:t>
            </a:r>
            <a:endParaRPr lang="fi-FI" sz="1200" dirty="0"/>
          </a:p>
        </p:txBody>
      </p:sp>
      <p:sp>
        <p:nvSpPr>
          <p:cNvPr id="2" name="Rectangle 1">
            <a:extLst>
              <a:ext uri="{FF2B5EF4-FFF2-40B4-BE49-F238E27FC236}">
                <a16:creationId xmlns:a16="http://schemas.microsoft.com/office/drawing/2014/main" id="{075441A0-330E-C848-ADD8-A7FDBD7E7D77}"/>
              </a:ext>
            </a:extLst>
          </p:cNvPr>
          <p:cNvSpPr/>
          <p:nvPr/>
        </p:nvSpPr>
        <p:spPr>
          <a:xfrm>
            <a:off x="822174" y="1828275"/>
            <a:ext cx="8981583" cy="815608"/>
          </a:xfrm>
          <a:prstGeom prst="rect">
            <a:avLst/>
          </a:prstGeom>
        </p:spPr>
        <p:txBody>
          <a:bodyPr wrap="square" anchor="t">
            <a:spAutoFit/>
          </a:bodyPr>
          <a:lstStyle/>
          <a:p>
            <a:r>
              <a:rPr lang="fi-FI" sz="1500">
                <a:solidFill>
                  <a:schemeClr val="tx2"/>
                </a:solidFill>
              </a:rPr>
              <a:t>Tutkijat tarvitsevat rakennettua ympäristöä koskevaa tietoa analysoidakseen esimerkiksi yhdyskuntarakenteen muutoksia. Tutkijoiden työ on haastavaa, sillä tieto on hajallaan, sitä on työlästä yhdistää ja vertailla, ja tieto on usein myös puutteellista. </a:t>
            </a:r>
          </a:p>
        </p:txBody>
      </p:sp>
      <p:sp>
        <p:nvSpPr>
          <p:cNvPr id="84" name="Ellipsi 83">
            <a:extLst>
              <a:ext uri="{FF2B5EF4-FFF2-40B4-BE49-F238E27FC236}">
                <a16:creationId xmlns:a16="http://schemas.microsoft.com/office/drawing/2014/main" id="{01A79C76-7C99-8144-B558-60E66A1392B3}"/>
              </a:ext>
            </a:extLst>
          </p:cNvPr>
          <p:cNvSpPr/>
          <p:nvPr/>
        </p:nvSpPr>
        <p:spPr>
          <a:xfrm>
            <a:off x="9990607" y="1140026"/>
            <a:ext cx="1412412" cy="14132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4DF87755-4EE4-3043-B79E-A73D67A56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991" y="913523"/>
            <a:ext cx="1812437" cy="1812437"/>
          </a:xfrm>
          <a:prstGeom prst="rect">
            <a:avLst/>
          </a:prstGeom>
        </p:spPr>
      </p:pic>
      <p:grpSp>
        <p:nvGrpSpPr>
          <p:cNvPr id="35" name="Ryhmä 34">
            <a:extLst>
              <a:ext uri="{FF2B5EF4-FFF2-40B4-BE49-F238E27FC236}">
                <a16:creationId xmlns:a16="http://schemas.microsoft.com/office/drawing/2014/main" id="{96E7F73A-63C7-8E49-9C32-FC214EE285DE}"/>
              </a:ext>
            </a:extLst>
          </p:cNvPr>
          <p:cNvGrpSpPr/>
          <p:nvPr/>
        </p:nvGrpSpPr>
        <p:grpSpPr>
          <a:xfrm>
            <a:off x="-2" y="5409500"/>
            <a:ext cx="12234996" cy="974439"/>
            <a:chOff x="-2" y="5409500"/>
            <a:chExt cx="12234996" cy="974439"/>
          </a:xfrm>
        </p:grpSpPr>
        <p:sp>
          <p:nvSpPr>
            <p:cNvPr id="36" name="Rectangle 22">
              <a:extLst>
                <a:ext uri="{FF2B5EF4-FFF2-40B4-BE49-F238E27FC236}">
                  <a16:creationId xmlns:a16="http://schemas.microsoft.com/office/drawing/2014/main" id="{80B0BA96-B63F-8347-9E73-4DDAEA5DF0EB}"/>
                </a:ext>
              </a:extLst>
            </p:cNvPr>
            <p:cNvSpPr/>
            <p:nvPr/>
          </p:nvSpPr>
          <p:spPr>
            <a:xfrm rot="5400000">
              <a:off x="6112028" y="4888122"/>
              <a:ext cx="221513" cy="2026766"/>
            </a:xfrm>
            <a:prstGeom prst="rect">
              <a:avLst/>
            </a:prstGeom>
            <a:solidFill>
              <a:srgbClr val="C66E4E">
                <a:alpha val="404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37" name="Ryhmä 36">
              <a:extLst>
                <a:ext uri="{FF2B5EF4-FFF2-40B4-BE49-F238E27FC236}">
                  <a16:creationId xmlns:a16="http://schemas.microsoft.com/office/drawing/2014/main" id="{9D05ECC0-48B7-0B4D-B374-2B002E65EAD9}"/>
                </a:ext>
              </a:extLst>
            </p:cNvPr>
            <p:cNvGrpSpPr/>
            <p:nvPr/>
          </p:nvGrpSpPr>
          <p:grpSpPr>
            <a:xfrm>
              <a:off x="-2" y="5409500"/>
              <a:ext cx="12234996" cy="974439"/>
              <a:chOff x="-2" y="5409500"/>
              <a:chExt cx="12234996" cy="974439"/>
            </a:xfrm>
          </p:grpSpPr>
          <p:grpSp>
            <p:nvGrpSpPr>
              <p:cNvPr id="39" name="Ryhmä 38">
                <a:extLst>
                  <a:ext uri="{FF2B5EF4-FFF2-40B4-BE49-F238E27FC236}">
                    <a16:creationId xmlns:a16="http://schemas.microsoft.com/office/drawing/2014/main" id="{F7DBB348-02D0-DB4C-981C-69688FE30579}"/>
                  </a:ext>
                </a:extLst>
              </p:cNvPr>
              <p:cNvGrpSpPr/>
              <p:nvPr/>
            </p:nvGrpSpPr>
            <p:grpSpPr>
              <a:xfrm>
                <a:off x="-2" y="5430050"/>
                <a:ext cx="12234996" cy="932180"/>
                <a:chOff x="-2" y="5302728"/>
                <a:chExt cx="12234996" cy="932180"/>
              </a:xfrm>
            </p:grpSpPr>
            <p:sp>
              <p:nvSpPr>
                <p:cNvPr id="46" name="Rectangle 10">
                  <a:extLst>
                    <a:ext uri="{FF2B5EF4-FFF2-40B4-BE49-F238E27FC236}">
                      <a16:creationId xmlns:a16="http://schemas.microsoft.com/office/drawing/2014/main" id="{B9092957-F1EA-354A-AF7F-83BBF08FAD43}"/>
                    </a:ext>
                  </a:extLst>
                </p:cNvPr>
                <p:cNvSpPr/>
                <p:nvPr/>
              </p:nvSpPr>
              <p:spPr>
                <a:xfrm rot="5400000">
                  <a:off x="10759455" y="4427558"/>
                  <a:ext cx="223877" cy="27272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47" name="Ryhmä 46">
                  <a:extLst>
                    <a:ext uri="{FF2B5EF4-FFF2-40B4-BE49-F238E27FC236}">
                      <a16:creationId xmlns:a16="http://schemas.microsoft.com/office/drawing/2014/main" id="{4A93EAD2-0ADA-5443-9DEB-06511804C2F4}"/>
                    </a:ext>
                  </a:extLst>
                </p:cNvPr>
                <p:cNvGrpSpPr/>
                <p:nvPr/>
              </p:nvGrpSpPr>
              <p:grpSpPr>
                <a:xfrm>
                  <a:off x="-2" y="5302728"/>
                  <a:ext cx="9507564" cy="932180"/>
                  <a:chOff x="-2" y="5314303"/>
                  <a:chExt cx="9507564" cy="932180"/>
                </a:xfrm>
              </p:grpSpPr>
              <p:grpSp>
                <p:nvGrpSpPr>
                  <p:cNvPr id="48" name="Group 20">
                    <a:extLst>
                      <a:ext uri="{FF2B5EF4-FFF2-40B4-BE49-F238E27FC236}">
                        <a16:creationId xmlns:a16="http://schemas.microsoft.com/office/drawing/2014/main" id="{43D95351-6138-3749-8BEF-484947398473}"/>
                      </a:ext>
                    </a:extLst>
                  </p:cNvPr>
                  <p:cNvGrpSpPr/>
                  <p:nvPr/>
                </p:nvGrpSpPr>
                <p:grpSpPr>
                  <a:xfrm>
                    <a:off x="-2" y="5314303"/>
                    <a:ext cx="5689174" cy="932180"/>
                    <a:chOff x="-1668937" y="5015394"/>
                    <a:chExt cx="7640800" cy="1251957"/>
                  </a:xfrm>
                </p:grpSpPr>
                <p:sp>
                  <p:nvSpPr>
                    <p:cNvPr id="55" name="Rectangle 22">
                      <a:extLst>
                        <a:ext uri="{FF2B5EF4-FFF2-40B4-BE49-F238E27FC236}">
                          <a16:creationId xmlns:a16="http://schemas.microsoft.com/office/drawing/2014/main" id="{F7764E68-6A16-7340-9DB9-62F7CCA620A8}"/>
                        </a:ext>
                      </a:extLst>
                    </p:cNvPr>
                    <p:cNvSpPr/>
                    <p:nvPr/>
                  </p:nvSpPr>
                  <p:spPr>
                    <a:xfrm rot="5400000">
                      <a:off x="3961550" y="4426924"/>
                      <a:ext cx="300674" cy="2457813"/>
                    </a:xfrm>
                    <a:prstGeom prst="rect">
                      <a:avLst/>
                    </a:prstGeom>
                    <a:solidFill>
                      <a:srgbClr val="25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6" name="Rectangle 23">
                      <a:extLst>
                        <a:ext uri="{FF2B5EF4-FFF2-40B4-BE49-F238E27FC236}">
                          <a16:creationId xmlns:a16="http://schemas.microsoft.com/office/drawing/2014/main" id="{48573D8F-6332-DC47-97DE-FD0EB28B0F98}"/>
                        </a:ext>
                      </a:extLst>
                    </p:cNvPr>
                    <p:cNvSpPr/>
                    <p:nvPr/>
                  </p:nvSpPr>
                  <p:spPr>
                    <a:xfrm rot="5400000">
                      <a:off x="456682" y="3379874"/>
                      <a:ext cx="300674" cy="4551912"/>
                    </a:xfrm>
                    <a:prstGeom prst="rect">
                      <a:avLst/>
                    </a:prstGeom>
                    <a:solidFill>
                      <a:srgbClr val="246091">
                        <a:alpha val="395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7" name="TextBox 33">
                      <a:extLst>
                        <a:ext uri="{FF2B5EF4-FFF2-40B4-BE49-F238E27FC236}">
                          <a16:creationId xmlns:a16="http://schemas.microsoft.com/office/drawing/2014/main" id="{64A53EDB-4BAC-464D-BBCE-458BB38E41E7}"/>
                        </a:ext>
                      </a:extLst>
                    </p:cNvPr>
                    <p:cNvSpPr txBox="1"/>
                    <p:nvPr/>
                  </p:nvSpPr>
                  <p:spPr>
                    <a:xfrm>
                      <a:off x="5515448" y="5518145"/>
                      <a:ext cx="456415" cy="248016"/>
                    </a:xfrm>
                    <a:prstGeom prst="rect">
                      <a:avLst/>
                    </a:prstGeom>
                    <a:noFill/>
                  </p:spPr>
                  <p:txBody>
                    <a:bodyPr wrap="none" lIns="0" tIns="0" rIns="0" bIns="0" rtlCol="0">
                      <a:spAutoFit/>
                    </a:bodyPr>
                    <a:lstStyle/>
                    <a:p>
                      <a:pPr algn="ctr"/>
                      <a:r>
                        <a:rPr lang="en-FI" sz="1200">
                          <a:solidFill>
                            <a:schemeClr val="bg1">
                              <a:alpha val="40000"/>
                            </a:schemeClr>
                          </a:solidFill>
                        </a:rPr>
                        <a:t>2030</a:t>
                      </a:r>
                    </a:p>
                  </p:txBody>
                </p:sp>
                <p:grpSp>
                  <p:nvGrpSpPr>
                    <p:cNvPr id="58" name="Group 26">
                      <a:extLst>
                        <a:ext uri="{FF2B5EF4-FFF2-40B4-BE49-F238E27FC236}">
                          <a16:creationId xmlns:a16="http://schemas.microsoft.com/office/drawing/2014/main" id="{03C25F04-5071-4E40-9280-EC32B6D5653C}"/>
                        </a:ext>
                      </a:extLst>
                    </p:cNvPr>
                    <p:cNvGrpSpPr/>
                    <p:nvPr/>
                  </p:nvGrpSpPr>
                  <p:grpSpPr>
                    <a:xfrm>
                      <a:off x="573925" y="5015394"/>
                      <a:ext cx="1764657" cy="1251957"/>
                      <a:chOff x="573925" y="3307777"/>
                      <a:chExt cx="1764657" cy="1251957"/>
                    </a:xfrm>
                  </p:grpSpPr>
                  <p:sp>
                    <p:nvSpPr>
                      <p:cNvPr id="83" name="TextBox 27">
                        <a:extLst>
                          <a:ext uri="{FF2B5EF4-FFF2-40B4-BE49-F238E27FC236}">
                            <a16:creationId xmlns:a16="http://schemas.microsoft.com/office/drawing/2014/main" id="{18B7AAFC-7217-CF45-9488-45CE80DA55A0}"/>
                          </a:ext>
                        </a:extLst>
                      </p:cNvPr>
                      <p:cNvSpPr txBox="1"/>
                      <p:nvPr/>
                    </p:nvSpPr>
                    <p:spPr>
                      <a:xfrm>
                        <a:off x="573925" y="3806100"/>
                        <a:ext cx="456415" cy="248015"/>
                      </a:xfrm>
                      <a:prstGeom prst="rect">
                        <a:avLst/>
                      </a:prstGeom>
                      <a:noFill/>
                    </p:spPr>
                    <p:txBody>
                      <a:bodyPr wrap="none" lIns="0" tIns="0" rIns="0" bIns="0" rtlCol="0">
                        <a:spAutoFit/>
                      </a:bodyPr>
                      <a:lstStyle/>
                      <a:p>
                        <a:pPr algn="ctr"/>
                        <a:r>
                          <a:rPr lang="en-FI" sz="1200">
                            <a:solidFill>
                              <a:schemeClr val="bg1">
                                <a:alpha val="40000"/>
                              </a:schemeClr>
                            </a:solidFill>
                          </a:rPr>
                          <a:t>2020</a:t>
                        </a:r>
                      </a:p>
                    </p:txBody>
                  </p:sp>
                  <p:pic>
                    <p:nvPicPr>
                      <p:cNvPr id="85" name="Graphic 29">
                        <a:extLst>
                          <a:ext uri="{FF2B5EF4-FFF2-40B4-BE49-F238E27FC236}">
                            <a16:creationId xmlns:a16="http://schemas.microsoft.com/office/drawing/2014/main" id="{CF2BD48E-89F1-4849-8DE6-C4EC1CDB7C4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6625" y="3307777"/>
                        <a:ext cx="1251957" cy="1251957"/>
                      </a:xfrm>
                      <a:prstGeom prst="rect">
                        <a:avLst/>
                      </a:prstGeom>
                    </p:spPr>
                  </p:pic>
                </p:grpSp>
              </p:grpSp>
              <p:grpSp>
                <p:nvGrpSpPr>
                  <p:cNvPr id="49" name="Ryhmä 48">
                    <a:extLst>
                      <a:ext uri="{FF2B5EF4-FFF2-40B4-BE49-F238E27FC236}">
                        <a16:creationId xmlns:a16="http://schemas.microsoft.com/office/drawing/2014/main" id="{E2E79F90-D45F-2C43-9D05-796211E1EED8}"/>
                      </a:ext>
                    </a:extLst>
                  </p:cNvPr>
                  <p:cNvGrpSpPr/>
                  <p:nvPr/>
                </p:nvGrpSpPr>
                <p:grpSpPr>
                  <a:xfrm>
                    <a:off x="3514783" y="5349328"/>
                    <a:ext cx="5992779" cy="870173"/>
                    <a:chOff x="3514783" y="5349328"/>
                    <a:chExt cx="5992779" cy="870173"/>
                  </a:xfrm>
                </p:grpSpPr>
                <p:grpSp>
                  <p:nvGrpSpPr>
                    <p:cNvPr id="50" name="Group 16">
                      <a:extLst>
                        <a:ext uri="{FF2B5EF4-FFF2-40B4-BE49-F238E27FC236}">
                          <a16:creationId xmlns:a16="http://schemas.microsoft.com/office/drawing/2014/main" id="{3E98EC03-571A-264F-9776-825A3FCDC7F6}"/>
                        </a:ext>
                      </a:extLst>
                    </p:cNvPr>
                    <p:cNvGrpSpPr/>
                    <p:nvPr/>
                  </p:nvGrpSpPr>
                  <p:grpSpPr>
                    <a:xfrm>
                      <a:off x="7236022" y="5349328"/>
                      <a:ext cx="2271540" cy="870173"/>
                      <a:chOff x="8049348" y="3354819"/>
                      <a:chExt cx="3050774" cy="1168679"/>
                    </a:xfrm>
                  </p:grpSpPr>
                  <p:sp>
                    <p:nvSpPr>
                      <p:cNvPr id="52" name="TextBox 17">
                        <a:extLst>
                          <a:ext uri="{FF2B5EF4-FFF2-40B4-BE49-F238E27FC236}">
                            <a16:creationId xmlns:a16="http://schemas.microsoft.com/office/drawing/2014/main" id="{812574DE-0C6A-FE47-82B3-1B62E977D3A8}"/>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050" b="1">
                            <a:solidFill>
                              <a:schemeClr val="accent2">
                                <a:alpha val="49998"/>
                              </a:schemeClr>
                            </a:solidFill>
                          </a:rPr>
                          <a:t>Suomessa on maailman</a:t>
                        </a:r>
                        <a:br>
                          <a:rPr lang="fi-FI" sz="1050" b="1">
                            <a:solidFill>
                              <a:schemeClr val="accent2">
                                <a:alpha val="49998"/>
                              </a:schemeClr>
                            </a:solidFill>
                          </a:rPr>
                        </a:br>
                        <a:r>
                          <a:rPr lang="fi-FI" sz="1050" b="1">
                            <a:solidFill>
                              <a:schemeClr val="accent2">
                                <a:alpha val="49998"/>
                              </a:schemeClr>
                            </a:solidFill>
                          </a:rPr>
                          <a:t>parhaaseen tietoon</a:t>
                        </a:r>
                        <a:br>
                          <a:rPr lang="fi-FI" sz="1050" b="1">
                            <a:solidFill>
                              <a:schemeClr val="accent2">
                                <a:alpha val="49998"/>
                              </a:schemeClr>
                            </a:solidFill>
                          </a:rPr>
                        </a:br>
                        <a:r>
                          <a:rPr lang="fi-FI" sz="1050" b="1">
                            <a:solidFill>
                              <a:schemeClr val="accent2">
                                <a:alpha val="49998"/>
                              </a:schemeClr>
                            </a:solidFill>
                          </a:rPr>
                          <a:t>perustuva, hyvinvointia luova</a:t>
                        </a:r>
                        <a:br>
                          <a:rPr lang="fi-FI" sz="1050" b="1">
                            <a:solidFill>
                              <a:schemeClr val="accent2">
                                <a:alpha val="49998"/>
                              </a:schemeClr>
                            </a:solidFill>
                          </a:rPr>
                        </a:br>
                        <a:r>
                          <a:rPr lang="fi-FI" sz="1050" b="1">
                            <a:solidFill>
                              <a:schemeClr val="accent2">
                                <a:alpha val="49998"/>
                              </a:schemeClr>
                            </a:solidFill>
                          </a:rPr>
                          <a:t>ja kestävä elinympäristö.</a:t>
                        </a:r>
                        <a:endParaRPr lang="fi-FI" sz="1050">
                          <a:solidFill>
                            <a:schemeClr val="accent2">
                              <a:alpha val="49998"/>
                            </a:schemeClr>
                          </a:solidFill>
                        </a:endParaRPr>
                      </a:p>
                    </p:txBody>
                  </p:sp>
                  <p:sp>
                    <p:nvSpPr>
                      <p:cNvPr id="53" name="Rectangle 18">
                        <a:extLst>
                          <a:ext uri="{FF2B5EF4-FFF2-40B4-BE49-F238E27FC236}">
                            <a16:creationId xmlns:a16="http://schemas.microsoft.com/office/drawing/2014/main" id="{D0822066-3002-FE42-85C3-CB2BB5A486FF}"/>
                          </a:ext>
                        </a:extLst>
                      </p:cNvPr>
                      <p:cNvSpPr/>
                      <p:nvPr/>
                    </p:nvSpPr>
                    <p:spPr>
                      <a:xfrm>
                        <a:off x="8049348" y="3372929"/>
                        <a:ext cx="160366" cy="1150569"/>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4" name="Rectangle 19">
                        <a:extLst>
                          <a:ext uri="{FF2B5EF4-FFF2-40B4-BE49-F238E27FC236}">
                            <a16:creationId xmlns:a16="http://schemas.microsoft.com/office/drawing/2014/main" id="{4FD04111-8B34-5B46-B5E7-F621BD7E2F90}"/>
                          </a:ext>
                        </a:extLst>
                      </p:cNvPr>
                      <p:cNvSpPr/>
                      <p:nvPr/>
                    </p:nvSpPr>
                    <p:spPr>
                      <a:xfrm>
                        <a:off x="10939756" y="3372929"/>
                        <a:ext cx="160366" cy="1150569"/>
                      </a:xfrm>
                      <a:prstGeom prst="rect">
                        <a:avLst/>
                      </a:prstGeom>
                      <a:solidFill>
                        <a:schemeClr val="accent2">
                          <a:alpha val="296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51" name="TextBox 30">
                      <a:extLst>
                        <a:ext uri="{FF2B5EF4-FFF2-40B4-BE49-F238E27FC236}">
                          <a16:creationId xmlns:a16="http://schemas.microsoft.com/office/drawing/2014/main" id="{272A3A6D-ABE5-AB4D-B302-CC85312A8C7F}"/>
                        </a:ext>
                      </a:extLst>
                    </p:cNvPr>
                    <p:cNvSpPr txBox="1"/>
                    <p:nvPr/>
                  </p:nvSpPr>
                  <p:spPr>
                    <a:xfrm>
                      <a:off x="3514783" y="5704670"/>
                      <a:ext cx="339837" cy="184666"/>
                    </a:xfrm>
                    <a:prstGeom prst="rect">
                      <a:avLst/>
                    </a:prstGeom>
                    <a:solidFill>
                      <a:srgbClr val="253746"/>
                    </a:solidFill>
                  </p:spPr>
                  <p:txBody>
                    <a:bodyPr wrap="none" lIns="0" tIns="0" rIns="0" bIns="0" rtlCol="0">
                      <a:spAutoFit/>
                    </a:bodyPr>
                    <a:lstStyle/>
                    <a:p>
                      <a:pPr algn="ctr"/>
                      <a:r>
                        <a:rPr lang="en-FI" sz="1200">
                          <a:solidFill>
                            <a:schemeClr val="bg1"/>
                          </a:solidFill>
                        </a:rPr>
                        <a:t>2025</a:t>
                      </a:r>
                    </a:p>
                  </p:txBody>
                </p:sp>
              </p:grpSp>
            </p:grpSp>
          </p:grpSp>
          <p:grpSp>
            <p:nvGrpSpPr>
              <p:cNvPr id="40" name="Ryhmä 39">
                <a:extLst>
                  <a:ext uri="{FF2B5EF4-FFF2-40B4-BE49-F238E27FC236}">
                    <a16:creationId xmlns:a16="http://schemas.microsoft.com/office/drawing/2014/main" id="{403EDF75-FD31-7B40-8E67-08042D3CCB07}"/>
                  </a:ext>
                </a:extLst>
              </p:cNvPr>
              <p:cNvGrpSpPr/>
              <p:nvPr/>
            </p:nvGrpSpPr>
            <p:grpSpPr>
              <a:xfrm>
                <a:off x="3889428" y="5425464"/>
                <a:ext cx="932180" cy="935909"/>
                <a:chOff x="8164072" y="339600"/>
                <a:chExt cx="932180" cy="935909"/>
              </a:xfrm>
            </p:grpSpPr>
            <p:sp>
              <p:nvSpPr>
                <p:cNvPr id="44" name="Ellipsi 43">
                  <a:extLst>
                    <a:ext uri="{FF2B5EF4-FFF2-40B4-BE49-F238E27FC236}">
                      <a16:creationId xmlns:a16="http://schemas.microsoft.com/office/drawing/2014/main" id="{91B7671B-D551-6C40-A534-C71B48C99E3F}"/>
                    </a:ext>
                  </a:extLst>
                </p:cNvPr>
                <p:cNvSpPr/>
                <p:nvPr/>
              </p:nvSpPr>
              <p:spPr>
                <a:xfrm>
                  <a:off x="8200813" y="386269"/>
                  <a:ext cx="863116" cy="863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5" name="Kuva 44">
                  <a:extLst>
                    <a:ext uri="{FF2B5EF4-FFF2-40B4-BE49-F238E27FC236}">
                      <a16:creationId xmlns:a16="http://schemas.microsoft.com/office/drawing/2014/main" id="{9AFF0846-13C5-F24D-9A47-21E88EE6BD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4072" y="339600"/>
                  <a:ext cx="932180" cy="935909"/>
                </a:xfrm>
                <a:prstGeom prst="rect">
                  <a:avLst/>
                </a:prstGeom>
              </p:spPr>
            </p:pic>
          </p:grpSp>
          <p:grpSp>
            <p:nvGrpSpPr>
              <p:cNvPr id="41" name="Ryhmä 40">
                <a:extLst>
                  <a:ext uri="{FF2B5EF4-FFF2-40B4-BE49-F238E27FC236}">
                    <a16:creationId xmlns:a16="http://schemas.microsoft.com/office/drawing/2014/main" id="{DD032C45-7BFC-754C-B5E2-BC5EC46F4F8A}"/>
                  </a:ext>
                </a:extLst>
              </p:cNvPr>
              <p:cNvGrpSpPr/>
              <p:nvPr/>
            </p:nvGrpSpPr>
            <p:grpSpPr>
              <a:xfrm>
                <a:off x="5748518" y="5409500"/>
                <a:ext cx="970557" cy="974439"/>
                <a:chOff x="7684219" y="315118"/>
                <a:chExt cx="970557" cy="974439"/>
              </a:xfrm>
            </p:grpSpPr>
            <p:sp>
              <p:nvSpPr>
                <p:cNvPr id="42" name="Ellipsi 41">
                  <a:extLst>
                    <a:ext uri="{FF2B5EF4-FFF2-40B4-BE49-F238E27FC236}">
                      <a16:creationId xmlns:a16="http://schemas.microsoft.com/office/drawing/2014/main" id="{6117793C-4532-304B-9BCB-8F8A6F3AA95E}"/>
                    </a:ext>
                  </a:extLst>
                </p:cNvPr>
                <p:cNvSpPr/>
                <p:nvPr/>
              </p:nvSpPr>
              <p:spPr>
                <a:xfrm>
                  <a:off x="7736205" y="390376"/>
                  <a:ext cx="863116" cy="863115"/>
                </a:xfrm>
                <a:prstGeom prst="ellipse">
                  <a:avLst/>
                </a:prstGeom>
                <a:solidFill>
                  <a:srgbClr val="C66E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3" name="Kuva 42">
                  <a:extLst>
                    <a:ext uri="{FF2B5EF4-FFF2-40B4-BE49-F238E27FC236}">
                      <a16:creationId xmlns:a16="http://schemas.microsoft.com/office/drawing/2014/main" id="{92C16968-7855-CE40-BE04-A83F2AF2FCC9}"/>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7684219" y="315118"/>
                  <a:ext cx="970557" cy="974439"/>
                </a:xfrm>
                <a:prstGeom prst="rect">
                  <a:avLst/>
                </a:prstGeom>
              </p:spPr>
            </p:pic>
          </p:grpSp>
        </p:grpSp>
      </p:grpSp>
    </p:spTree>
    <p:extLst>
      <p:ext uri="{BB962C8B-B14F-4D97-AF65-F5344CB8AC3E}">
        <p14:creationId xmlns:p14="http://schemas.microsoft.com/office/powerpoint/2010/main" val="2311282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2A6505F-E114-0046-8512-6F4C96741792}"/>
              </a:ext>
            </a:extLst>
          </p:cNvPr>
          <p:cNvSpPr>
            <a:spLocks noGrp="1"/>
          </p:cNvSpPr>
          <p:nvPr>
            <p:ph type="title"/>
          </p:nvPr>
        </p:nvSpPr>
        <p:spPr>
          <a:xfrm>
            <a:off x="900000" y="1002554"/>
            <a:ext cx="10200122" cy="738664"/>
          </a:xfrm>
        </p:spPr>
        <p:txBody>
          <a:bodyPr>
            <a:noAutofit/>
          </a:bodyPr>
          <a:lstStyle/>
          <a:p>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1600" dirty="0"/>
              <a:t>Esimerkki muutoksesta</a:t>
            </a:r>
            <a:r>
              <a:rPr lang="fi-FI" sz="3200" dirty="0"/>
              <a:t/>
            </a:r>
            <a:br>
              <a:rPr lang="fi-FI" sz="3200" dirty="0"/>
            </a:br>
            <a:r>
              <a:rPr lang="fi-FI" sz="3600" dirty="0"/>
              <a:t>Pelastustyö nopeutuu</a:t>
            </a:r>
            <a:endParaRPr lang="fi-FI" sz="3200" dirty="0"/>
          </a:p>
        </p:txBody>
      </p:sp>
      <p:sp>
        <p:nvSpPr>
          <p:cNvPr id="15" name="Text Placeholder 14">
            <a:extLst>
              <a:ext uri="{FF2B5EF4-FFF2-40B4-BE49-F238E27FC236}">
                <a16:creationId xmlns:a16="http://schemas.microsoft.com/office/drawing/2014/main" id="{99F83DD9-8A13-7E4D-9EC4-0946C99596C8}"/>
              </a:ext>
            </a:extLst>
          </p:cNvPr>
          <p:cNvSpPr>
            <a:spLocks noGrp="1"/>
          </p:cNvSpPr>
          <p:nvPr>
            <p:ph type="body" idx="13"/>
          </p:nvPr>
        </p:nvSpPr>
        <p:spPr>
          <a:xfrm>
            <a:off x="900000" y="2827852"/>
            <a:ext cx="4881600" cy="329911"/>
          </a:xfrm>
        </p:spPr>
        <p:txBody>
          <a:bodyPr/>
          <a:lstStyle/>
          <a:p>
            <a:r>
              <a:rPr lang="fi-FI"/>
              <a:t>Näin tänään</a:t>
            </a:r>
          </a:p>
        </p:txBody>
      </p:sp>
      <p:sp>
        <p:nvSpPr>
          <p:cNvPr id="13" name="Content Placeholder 12">
            <a:extLst>
              <a:ext uri="{FF2B5EF4-FFF2-40B4-BE49-F238E27FC236}">
                <a16:creationId xmlns:a16="http://schemas.microsoft.com/office/drawing/2014/main" id="{82CA3341-E160-8F47-B1D8-E98F34220533}"/>
              </a:ext>
            </a:extLst>
          </p:cNvPr>
          <p:cNvSpPr>
            <a:spLocks noGrp="1"/>
          </p:cNvSpPr>
          <p:nvPr>
            <p:ph idx="1"/>
          </p:nvPr>
        </p:nvSpPr>
        <p:spPr>
          <a:xfrm>
            <a:off x="900000" y="3202310"/>
            <a:ext cx="4891198" cy="3550696"/>
          </a:xfrm>
          <a:ln>
            <a:noFill/>
          </a:ln>
        </p:spPr>
        <p:txBody>
          <a:bodyPr/>
          <a:lstStyle/>
          <a:p>
            <a:pPr marL="0" indent="0">
              <a:buNone/>
            </a:pPr>
            <a:r>
              <a:rPr lang="fi-FI" sz="1400"/>
              <a:t>Palopäällikkö katsoo matkalla kohteeseen rakennuksen piirustuksia tabletilta. Ajantasaiset tiedot mm. kulkureiteistä sekä rakennuksen materiaaleista selviävät kunnolla vasta paikan päällä. Kohteessa joudutaan hakemaan parasta sammutuspaikkaa ja sijoittelua kalustolle. Asukkaiden pelastaminen ja sammutustyön aloitus saattavat viivästyä.</a:t>
            </a:r>
          </a:p>
        </p:txBody>
      </p:sp>
      <p:sp>
        <p:nvSpPr>
          <p:cNvPr id="14" name="Text Placeholder 13">
            <a:extLst>
              <a:ext uri="{FF2B5EF4-FFF2-40B4-BE49-F238E27FC236}">
                <a16:creationId xmlns:a16="http://schemas.microsoft.com/office/drawing/2014/main" id="{F6505E87-C732-3E45-AAF8-C141FF770C47}"/>
              </a:ext>
            </a:extLst>
          </p:cNvPr>
          <p:cNvSpPr>
            <a:spLocks noGrp="1"/>
          </p:cNvSpPr>
          <p:nvPr>
            <p:ph type="body" sz="quarter" idx="3"/>
          </p:nvPr>
        </p:nvSpPr>
        <p:spPr>
          <a:xfrm>
            <a:off x="5989258" y="2827852"/>
            <a:ext cx="4892150" cy="329911"/>
          </a:xfrm>
        </p:spPr>
        <p:txBody>
          <a:bodyPr/>
          <a:lstStyle/>
          <a:p>
            <a:r>
              <a:rPr lang="fi-FI" dirty="0"/>
              <a:t>Näin tulevaisuudessa</a:t>
            </a:r>
          </a:p>
        </p:txBody>
      </p:sp>
      <p:sp>
        <p:nvSpPr>
          <p:cNvPr id="16" name="Content Placeholder 15">
            <a:extLst>
              <a:ext uri="{FF2B5EF4-FFF2-40B4-BE49-F238E27FC236}">
                <a16:creationId xmlns:a16="http://schemas.microsoft.com/office/drawing/2014/main" id="{155AEBD5-AE18-3146-ACA5-6B810FF308C3}"/>
              </a:ext>
            </a:extLst>
          </p:cNvPr>
          <p:cNvSpPr>
            <a:spLocks noGrp="1"/>
          </p:cNvSpPr>
          <p:nvPr>
            <p:ph idx="17"/>
          </p:nvPr>
        </p:nvSpPr>
        <p:spPr>
          <a:xfrm>
            <a:off x="5989258" y="3202310"/>
            <a:ext cx="5236383" cy="3550696"/>
          </a:xfrm>
        </p:spPr>
        <p:txBody>
          <a:bodyPr/>
          <a:lstStyle/>
          <a:p>
            <a:pPr marL="0" indent="0">
              <a:buNone/>
            </a:pPr>
            <a:r>
              <a:rPr lang="fi-FI" sz="1400" dirty="0"/>
              <a:t>Palopäällikkö saa matkalla älylasien avulla kohteen ajantasaiset tiedot pelastuslaitoksen tietojärjestelmästä. Hän pystyy myös liikkumaan virtuaalisesti onnettomuuspaikalla. Kriittiset tiedot rakennuksesta, sen materiaaleista, omistajasta ja kulkureiteistä ovat tiedossa paikan päälle saavuttaessa. Tiedot opastavat pelastajat nopeasti oikeaa reittiä palavaan asuntoon. Pelastustehtävä ja sammutustyö nopeutuvat, ja vahingot pienenevät.</a:t>
            </a:r>
          </a:p>
        </p:txBody>
      </p:sp>
      <p:sp>
        <p:nvSpPr>
          <p:cNvPr id="2" name="Rectangle 1">
            <a:extLst>
              <a:ext uri="{FF2B5EF4-FFF2-40B4-BE49-F238E27FC236}">
                <a16:creationId xmlns:a16="http://schemas.microsoft.com/office/drawing/2014/main" id="{075441A0-330E-C848-ADD8-A7FDBD7E7D77}"/>
              </a:ext>
            </a:extLst>
          </p:cNvPr>
          <p:cNvSpPr/>
          <p:nvPr/>
        </p:nvSpPr>
        <p:spPr>
          <a:xfrm>
            <a:off x="822174" y="1828275"/>
            <a:ext cx="8981583" cy="784830"/>
          </a:xfrm>
          <a:prstGeom prst="rect">
            <a:avLst/>
          </a:prstGeom>
        </p:spPr>
        <p:txBody>
          <a:bodyPr wrap="square" anchor="t">
            <a:spAutoFit/>
          </a:bodyPr>
          <a:lstStyle/>
          <a:p>
            <a:r>
              <a:rPr lang="fi-FI" sz="1500" dirty="0">
                <a:solidFill>
                  <a:schemeClr val="tx2"/>
                </a:solidFill>
              </a:rPr>
              <a:t>Pelastuslaitos saa hätäkeskukselta hälytyksen kerrostalopalosta. Vahinkojen ehkäisemisessä jokainen sekunti merkitsee. Tarvitaan nopeasti tietoa siitä, minne nosturiauton voi pysäköidä, mikä on paras reitti palavaan asuntoon ja minkälaisia uloskäyntejä rakennuksesta on. </a:t>
            </a:r>
          </a:p>
        </p:txBody>
      </p:sp>
      <p:sp>
        <p:nvSpPr>
          <p:cNvPr id="58" name="Ellipsi 57">
            <a:extLst>
              <a:ext uri="{FF2B5EF4-FFF2-40B4-BE49-F238E27FC236}">
                <a16:creationId xmlns:a16="http://schemas.microsoft.com/office/drawing/2014/main" id="{519C9C9A-630C-1443-B20C-760ECA4EB4F0}"/>
              </a:ext>
            </a:extLst>
          </p:cNvPr>
          <p:cNvSpPr/>
          <p:nvPr/>
        </p:nvSpPr>
        <p:spPr>
          <a:xfrm>
            <a:off x="9883483" y="1058821"/>
            <a:ext cx="1412412" cy="1413298"/>
          </a:xfrm>
          <a:prstGeom prst="ellipse">
            <a:avLst/>
          </a:prstGeom>
          <a:solidFill>
            <a:srgbClr val="C66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36" name="Ryhmä 35">
            <a:extLst>
              <a:ext uri="{FF2B5EF4-FFF2-40B4-BE49-F238E27FC236}">
                <a16:creationId xmlns:a16="http://schemas.microsoft.com/office/drawing/2014/main" id="{600DBB77-6E31-4E40-B044-17E33C51914C}"/>
              </a:ext>
            </a:extLst>
          </p:cNvPr>
          <p:cNvGrpSpPr/>
          <p:nvPr/>
        </p:nvGrpSpPr>
        <p:grpSpPr>
          <a:xfrm>
            <a:off x="-1" y="5386550"/>
            <a:ext cx="12203463" cy="982280"/>
            <a:chOff x="-1" y="5386550"/>
            <a:chExt cx="12203463" cy="982280"/>
          </a:xfrm>
        </p:grpSpPr>
        <p:sp>
          <p:nvSpPr>
            <p:cNvPr id="38" name="Rectangle 22">
              <a:extLst>
                <a:ext uri="{FF2B5EF4-FFF2-40B4-BE49-F238E27FC236}">
                  <a16:creationId xmlns:a16="http://schemas.microsoft.com/office/drawing/2014/main" id="{383B661C-748E-6F4A-9020-16F4D04CCFAC}"/>
                </a:ext>
              </a:extLst>
            </p:cNvPr>
            <p:cNvSpPr/>
            <p:nvPr/>
          </p:nvSpPr>
          <p:spPr>
            <a:xfrm rot="5400000">
              <a:off x="6126932" y="4903236"/>
              <a:ext cx="223200" cy="2026800"/>
            </a:xfrm>
            <a:prstGeom prst="rect">
              <a:avLst/>
            </a:prstGeom>
            <a:solidFill>
              <a:srgbClr val="C66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59" name="Ryhmä 58">
              <a:extLst>
                <a:ext uri="{FF2B5EF4-FFF2-40B4-BE49-F238E27FC236}">
                  <a16:creationId xmlns:a16="http://schemas.microsoft.com/office/drawing/2014/main" id="{8AB6FB6F-1C7E-1B46-86D4-40778F569AB3}"/>
                </a:ext>
              </a:extLst>
            </p:cNvPr>
            <p:cNvGrpSpPr/>
            <p:nvPr/>
          </p:nvGrpSpPr>
          <p:grpSpPr>
            <a:xfrm>
              <a:off x="-1" y="5386550"/>
              <a:ext cx="12203463" cy="982280"/>
              <a:chOff x="-1" y="5386550"/>
              <a:chExt cx="12203463" cy="982280"/>
            </a:xfrm>
          </p:grpSpPr>
          <p:grpSp>
            <p:nvGrpSpPr>
              <p:cNvPr id="60" name="Ryhmä 59">
                <a:extLst>
                  <a:ext uri="{FF2B5EF4-FFF2-40B4-BE49-F238E27FC236}">
                    <a16:creationId xmlns:a16="http://schemas.microsoft.com/office/drawing/2014/main" id="{91C707D4-398C-1542-9892-4DE707F85296}"/>
                  </a:ext>
                </a:extLst>
              </p:cNvPr>
              <p:cNvGrpSpPr/>
              <p:nvPr/>
            </p:nvGrpSpPr>
            <p:grpSpPr>
              <a:xfrm>
                <a:off x="-1" y="5430050"/>
                <a:ext cx="12203463" cy="932180"/>
                <a:chOff x="-1" y="5302728"/>
                <a:chExt cx="12203463" cy="932180"/>
              </a:xfrm>
            </p:grpSpPr>
            <p:sp>
              <p:nvSpPr>
                <p:cNvPr id="67" name="Rectangle 10">
                  <a:extLst>
                    <a:ext uri="{FF2B5EF4-FFF2-40B4-BE49-F238E27FC236}">
                      <a16:creationId xmlns:a16="http://schemas.microsoft.com/office/drawing/2014/main" id="{C91E25C0-4186-D149-B7D8-D8F1954FCDBF}"/>
                    </a:ext>
                  </a:extLst>
                </p:cNvPr>
                <p:cNvSpPr/>
                <p:nvPr/>
              </p:nvSpPr>
              <p:spPr>
                <a:xfrm rot="5400000">
                  <a:off x="10727923" y="4427558"/>
                  <a:ext cx="223877" cy="272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2"/>
                    </a:solidFill>
                  </a:endParaRPr>
                </a:p>
              </p:txBody>
            </p:sp>
            <p:grpSp>
              <p:nvGrpSpPr>
                <p:cNvPr id="68" name="Ryhmä 67">
                  <a:extLst>
                    <a:ext uri="{FF2B5EF4-FFF2-40B4-BE49-F238E27FC236}">
                      <a16:creationId xmlns:a16="http://schemas.microsoft.com/office/drawing/2014/main" id="{84397C6A-D4FC-4940-B477-D7A9B4A713A8}"/>
                    </a:ext>
                  </a:extLst>
                </p:cNvPr>
                <p:cNvGrpSpPr/>
                <p:nvPr/>
              </p:nvGrpSpPr>
              <p:grpSpPr>
                <a:xfrm>
                  <a:off x="-1" y="5302728"/>
                  <a:ext cx="9507564" cy="932180"/>
                  <a:chOff x="-1" y="5314303"/>
                  <a:chExt cx="9507564" cy="932180"/>
                </a:xfrm>
              </p:grpSpPr>
              <p:grpSp>
                <p:nvGrpSpPr>
                  <p:cNvPr id="69" name="Group 20">
                    <a:extLst>
                      <a:ext uri="{FF2B5EF4-FFF2-40B4-BE49-F238E27FC236}">
                        <a16:creationId xmlns:a16="http://schemas.microsoft.com/office/drawing/2014/main" id="{EE29AD51-A75C-DC43-97E7-850CD29B03BA}"/>
                      </a:ext>
                    </a:extLst>
                  </p:cNvPr>
                  <p:cNvGrpSpPr/>
                  <p:nvPr/>
                </p:nvGrpSpPr>
                <p:grpSpPr>
                  <a:xfrm>
                    <a:off x="-1" y="5314303"/>
                    <a:ext cx="5689173" cy="932180"/>
                    <a:chOff x="-1668935" y="5015394"/>
                    <a:chExt cx="7640798" cy="1251957"/>
                  </a:xfrm>
                </p:grpSpPr>
                <p:sp>
                  <p:nvSpPr>
                    <p:cNvPr id="76" name="Rectangle 22">
                      <a:extLst>
                        <a:ext uri="{FF2B5EF4-FFF2-40B4-BE49-F238E27FC236}">
                          <a16:creationId xmlns:a16="http://schemas.microsoft.com/office/drawing/2014/main" id="{7C1776D9-FBB6-AB4D-B9F7-51DED64FC310}"/>
                        </a:ext>
                      </a:extLst>
                    </p:cNvPr>
                    <p:cNvSpPr/>
                    <p:nvPr/>
                  </p:nvSpPr>
                  <p:spPr>
                    <a:xfrm rot="5400000">
                      <a:off x="3961551" y="4442470"/>
                      <a:ext cx="300674" cy="2457812"/>
                    </a:xfrm>
                    <a:prstGeom prst="rect">
                      <a:avLst/>
                    </a:prstGeom>
                    <a:solidFill>
                      <a:srgbClr val="253746">
                        <a:alpha val="299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7" name="Rectangle 23">
                      <a:extLst>
                        <a:ext uri="{FF2B5EF4-FFF2-40B4-BE49-F238E27FC236}">
                          <a16:creationId xmlns:a16="http://schemas.microsoft.com/office/drawing/2014/main" id="{9789BE4F-D2C8-4943-A5F2-298026FB9B11}"/>
                        </a:ext>
                      </a:extLst>
                    </p:cNvPr>
                    <p:cNvSpPr/>
                    <p:nvPr/>
                  </p:nvSpPr>
                  <p:spPr>
                    <a:xfrm rot="5400000">
                      <a:off x="456684" y="3395419"/>
                      <a:ext cx="300674" cy="4551912"/>
                    </a:xfrm>
                    <a:prstGeom prst="rect">
                      <a:avLst/>
                    </a:prstGeom>
                    <a:solidFill>
                      <a:srgbClr val="246091">
                        <a:alpha val="296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8" name="TextBox 33">
                      <a:extLst>
                        <a:ext uri="{FF2B5EF4-FFF2-40B4-BE49-F238E27FC236}">
                          <a16:creationId xmlns:a16="http://schemas.microsoft.com/office/drawing/2014/main" id="{1AABC80A-F044-9542-9762-FB799037624D}"/>
                        </a:ext>
                      </a:extLst>
                    </p:cNvPr>
                    <p:cNvSpPr txBox="1"/>
                    <p:nvPr/>
                  </p:nvSpPr>
                  <p:spPr>
                    <a:xfrm>
                      <a:off x="5515448" y="5539319"/>
                      <a:ext cx="456415" cy="248016"/>
                    </a:xfrm>
                    <a:prstGeom prst="rect">
                      <a:avLst/>
                    </a:prstGeom>
                    <a:noFill/>
                  </p:spPr>
                  <p:txBody>
                    <a:bodyPr wrap="none" lIns="0" tIns="0" rIns="0" bIns="0" rtlCol="0">
                      <a:spAutoFit/>
                    </a:bodyPr>
                    <a:lstStyle/>
                    <a:p>
                      <a:pPr algn="ctr"/>
                      <a:r>
                        <a:rPr lang="en-FI" sz="1200">
                          <a:solidFill>
                            <a:schemeClr val="bg1"/>
                          </a:solidFill>
                        </a:rPr>
                        <a:t>2030</a:t>
                      </a:r>
                    </a:p>
                  </p:txBody>
                </p:sp>
                <p:grpSp>
                  <p:nvGrpSpPr>
                    <p:cNvPr id="79" name="Group 26">
                      <a:extLst>
                        <a:ext uri="{FF2B5EF4-FFF2-40B4-BE49-F238E27FC236}">
                          <a16:creationId xmlns:a16="http://schemas.microsoft.com/office/drawing/2014/main" id="{122D8F2B-DFD7-9645-92B2-AE94E258E282}"/>
                        </a:ext>
                      </a:extLst>
                    </p:cNvPr>
                    <p:cNvGrpSpPr/>
                    <p:nvPr/>
                  </p:nvGrpSpPr>
                  <p:grpSpPr>
                    <a:xfrm>
                      <a:off x="573925" y="5015394"/>
                      <a:ext cx="1764657" cy="1251957"/>
                      <a:chOff x="573925" y="3307777"/>
                      <a:chExt cx="1764657" cy="1251957"/>
                    </a:xfrm>
                  </p:grpSpPr>
                  <p:sp>
                    <p:nvSpPr>
                      <p:cNvPr id="80" name="TextBox 27">
                        <a:extLst>
                          <a:ext uri="{FF2B5EF4-FFF2-40B4-BE49-F238E27FC236}">
                            <a16:creationId xmlns:a16="http://schemas.microsoft.com/office/drawing/2014/main" id="{BEB27C01-28F2-F943-9B43-697C1A478F57}"/>
                          </a:ext>
                        </a:extLst>
                      </p:cNvPr>
                      <p:cNvSpPr txBox="1"/>
                      <p:nvPr/>
                    </p:nvSpPr>
                    <p:spPr>
                      <a:xfrm>
                        <a:off x="573925" y="3827274"/>
                        <a:ext cx="456416" cy="248016"/>
                      </a:xfrm>
                      <a:prstGeom prst="rect">
                        <a:avLst/>
                      </a:prstGeom>
                      <a:noFill/>
                    </p:spPr>
                    <p:txBody>
                      <a:bodyPr wrap="none" lIns="0" tIns="0" rIns="0" bIns="0" rtlCol="0">
                        <a:spAutoFit/>
                      </a:bodyPr>
                      <a:lstStyle/>
                      <a:p>
                        <a:pPr algn="ctr"/>
                        <a:r>
                          <a:rPr lang="en-FI" sz="1200">
                            <a:solidFill>
                              <a:schemeClr val="bg1">
                                <a:alpha val="40000"/>
                              </a:schemeClr>
                            </a:solidFill>
                          </a:rPr>
                          <a:t>2020</a:t>
                        </a:r>
                      </a:p>
                    </p:txBody>
                  </p:sp>
                  <p:pic>
                    <p:nvPicPr>
                      <p:cNvPr id="81" name="Graphic 29">
                        <a:extLst>
                          <a:ext uri="{FF2B5EF4-FFF2-40B4-BE49-F238E27FC236}">
                            <a16:creationId xmlns:a16="http://schemas.microsoft.com/office/drawing/2014/main" id="{356CF4A5-F521-B641-9F33-F7240134F53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86625" y="3307777"/>
                        <a:ext cx="1251957" cy="1251957"/>
                      </a:xfrm>
                      <a:prstGeom prst="rect">
                        <a:avLst/>
                      </a:prstGeom>
                    </p:spPr>
                  </p:pic>
                </p:grpSp>
              </p:grpSp>
              <p:grpSp>
                <p:nvGrpSpPr>
                  <p:cNvPr id="70" name="Ryhmä 69">
                    <a:extLst>
                      <a:ext uri="{FF2B5EF4-FFF2-40B4-BE49-F238E27FC236}">
                        <a16:creationId xmlns:a16="http://schemas.microsoft.com/office/drawing/2014/main" id="{AF9D1766-E18E-0C40-810D-3A3F1CE666D7}"/>
                      </a:ext>
                    </a:extLst>
                  </p:cNvPr>
                  <p:cNvGrpSpPr/>
                  <p:nvPr/>
                </p:nvGrpSpPr>
                <p:grpSpPr>
                  <a:xfrm>
                    <a:off x="3514783" y="5349328"/>
                    <a:ext cx="5992780" cy="870173"/>
                    <a:chOff x="3514783" y="5349328"/>
                    <a:chExt cx="5992780" cy="870173"/>
                  </a:xfrm>
                </p:grpSpPr>
                <p:grpSp>
                  <p:nvGrpSpPr>
                    <p:cNvPr id="71" name="Group 16">
                      <a:extLst>
                        <a:ext uri="{FF2B5EF4-FFF2-40B4-BE49-F238E27FC236}">
                          <a16:creationId xmlns:a16="http://schemas.microsoft.com/office/drawing/2014/main" id="{A5EDF030-9B99-7C4E-9E50-034FDCFB59AF}"/>
                        </a:ext>
                      </a:extLst>
                    </p:cNvPr>
                    <p:cNvGrpSpPr/>
                    <p:nvPr/>
                  </p:nvGrpSpPr>
                  <p:grpSpPr>
                    <a:xfrm>
                      <a:off x="7247598" y="5349328"/>
                      <a:ext cx="2259965" cy="870173"/>
                      <a:chOff x="8064894" y="3354819"/>
                      <a:chExt cx="3035228" cy="1168679"/>
                    </a:xfrm>
                  </p:grpSpPr>
                  <p:sp>
                    <p:nvSpPr>
                      <p:cNvPr id="73" name="TextBox 17">
                        <a:extLst>
                          <a:ext uri="{FF2B5EF4-FFF2-40B4-BE49-F238E27FC236}">
                            <a16:creationId xmlns:a16="http://schemas.microsoft.com/office/drawing/2014/main" id="{AEDA2174-2D24-8649-B843-37985A241355}"/>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050" b="1">
                            <a:solidFill>
                              <a:schemeClr val="accent2"/>
                            </a:solidFill>
                          </a:rPr>
                          <a:t>Suomessa on maailman</a:t>
                        </a:r>
                        <a:br>
                          <a:rPr lang="fi-FI" sz="1050" b="1">
                            <a:solidFill>
                              <a:schemeClr val="accent2"/>
                            </a:solidFill>
                          </a:rPr>
                        </a:br>
                        <a:r>
                          <a:rPr lang="fi-FI" sz="1050" b="1">
                            <a:solidFill>
                              <a:schemeClr val="accent2"/>
                            </a:solidFill>
                          </a:rPr>
                          <a:t>parhaaseen tietoon</a:t>
                        </a:r>
                        <a:br>
                          <a:rPr lang="fi-FI" sz="1050" b="1">
                            <a:solidFill>
                              <a:schemeClr val="accent2"/>
                            </a:solidFill>
                          </a:rPr>
                        </a:br>
                        <a:r>
                          <a:rPr lang="fi-FI" sz="1050" b="1">
                            <a:solidFill>
                              <a:schemeClr val="accent2"/>
                            </a:solidFill>
                          </a:rPr>
                          <a:t>perustuva, hyvinvointia luova</a:t>
                        </a:r>
                        <a:br>
                          <a:rPr lang="fi-FI" sz="1050" b="1">
                            <a:solidFill>
                              <a:schemeClr val="accent2"/>
                            </a:solidFill>
                          </a:rPr>
                        </a:br>
                        <a:r>
                          <a:rPr lang="fi-FI" sz="1050" b="1">
                            <a:solidFill>
                              <a:schemeClr val="accent2"/>
                            </a:solidFill>
                          </a:rPr>
                          <a:t>ja kestävä elinympäristö.</a:t>
                        </a:r>
                        <a:endParaRPr lang="fi-FI" sz="1050">
                          <a:solidFill>
                            <a:schemeClr val="accent2"/>
                          </a:solidFill>
                        </a:endParaRPr>
                      </a:p>
                    </p:txBody>
                  </p:sp>
                  <p:sp>
                    <p:nvSpPr>
                      <p:cNvPr id="74" name="Rectangle 18">
                        <a:extLst>
                          <a:ext uri="{FF2B5EF4-FFF2-40B4-BE49-F238E27FC236}">
                            <a16:creationId xmlns:a16="http://schemas.microsoft.com/office/drawing/2014/main" id="{1B7CBD75-97EF-674A-AA38-99AB2E254177}"/>
                          </a:ext>
                        </a:extLst>
                      </p:cNvPr>
                      <p:cNvSpPr/>
                      <p:nvPr/>
                    </p:nvSpPr>
                    <p:spPr>
                      <a:xfrm>
                        <a:off x="8064894"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2"/>
                          </a:solidFill>
                        </a:endParaRPr>
                      </a:p>
                    </p:txBody>
                  </p:sp>
                  <p:sp>
                    <p:nvSpPr>
                      <p:cNvPr id="75" name="Rectangle 19">
                        <a:extLst>
                          <a:ext uri="{FF2B5EF4-FFF2-40B4-BE49-F238E27FC236}">
                            <a16:creationId xmlns:a16="http://schemas.microsoft.com/office/drawing/2014/main" id="{D3E6E388-0375-4248-9DDA-9B5F6E7E3114}"/>
                          </a:ext>
                        </a:extLst>
                      </p:cNvPr>
                      <p:cNvSpPr/>
                      <p:nvPr/>
                    </p:nvSpPr>
                    <p:spPr>
                      <a:xfrm>
                        <a:off x="10939756"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2"/>
                          </a:solidFill>
                        </a:endParaRPr>
                      </a:p>
                    </p:txBody>
                  </p:sp>
                </p:grpSp>
                <p:sp>
                  <p:nvSpPr>
                    <p:cNvPr id="72" name="TextBox 30">
                      <a:extLst>
                        <a:ext uri="{FF2B5EF4-FFF2-40B4-BE49-F238E27FC236}">
                          <a16:creationId xmlns:a16="http://schemas.microsoft.com/office/drawing/2014/main" id="{7B745F17-1DB1-F943-9C58-0DDDF49FB405}"/>
                        </a:ext>
                      </a:extLst>
                    </p:cNvPr>
                    <p:cNvSpPr txBox="1"/>
                    <p:nvPr/>
                  </p:nvSpPr>
                  <p:spPr>
                    <a:xfrm>
                      <a:off x="3514783" y="5704670"/>
                      <a:ext cx="339837" cy="184666"/>
                    </a:xfrm>
                    <a:prstGeom prst="rect">
                      <a:avLst/>
                    </a:prstGeom>
                    <a:noFill/>
                  </p:spPr>
                  <p:txBody>
                    <a:bodyPr wrap="none" lIns="0" tIns="0" rIns="0" bIns="0" rtlCol="0">
                      <a:spAutoFit/>
                    </a:bodyPr>
                    <a:lstStyle/>
                    <a:p>
                      <a:pPr algn="ctr"/>
                      <a:r>
                        <a:rPr lang="en-FI" sz="1200">
                          <a:solidFill>
                            <a:schemeClr val="bg1">
                              <a:alpha val="30000"/>
                            </a:schemeClr>
                          </a:solidFill>
                        </a:rPr>
                        <a:t>2025</a:t>
                      </a:r>
                    </a:p>
                  </p:txBody>
                </p:sp>
              </p:grpSp>
            </p:grpSp>
          </p:grpSp>
          <p:grpSp>
            <p:nvGrpSpPr>
              <p:cNvPr id="61" name="Ryhmä 60">
                <a:extLst>
                  <a:ext uri="{FF2B5EF4-FFF2-40B4-BE49-F238E27FC236}">
                    <a16:creationId xmlns:a16="http://schemas.microsoft.com/office/drawing/2014/main" id="{9C65A9D0-0CD7-4C4B-B5E9-4930DAC5FC78}"/>
                  </a:ext>
                </a:extLst>
              </p:cNvPr>
              <p:cNvGrpSpPr/>
              <p:nvPr/>
            </p:nvGrpSpPr>
            <p:grpSpPr>
              <a:xfrm>
                <a:off x="3905349" y="5432921"/>
                <a:ext cx="932180" cy="935909"/>
                <a:chOff x="8179993" y="347057"/>
                <a:chExt cx="932180" cy="935909"/>
              </a:xfrm>
            </p:grpSpPr>
            <p:sp>
              <p:nvSpPr>
                <p:cNvPr id="65" name="Ellipsi 64">
                  <a:extLst>
                    <a:ext uri="{FF2B5EF4-FFF2-40B4-BE49-F238E27FC236}">
                      <a16:creationId xmlns:a16="http://schemas.microsoft.com/office/drawing/2014/main" id="{48102890-606D-6B43-9050-C1F561F80AAD}"/>
                    </a:ext>
                  </a:extLst>
                </p:cNvPr>
                <p:cNvSpPr/>
                <p:nvPr/>
              </p:nvSpPr>
              <p:spPr>
                <a:xfrm>
                  <a:off x="8200813" y="386269"/>
                  <a:ext cx="863116" cy="863115"/>
                </a:xfrm>
                <a:prstGeom prst="ellipse">
                  <a:avLst/>
                </a:prstGeom>
                <a:solidFill>
                  <a:schemeClr val="accent1">
                    <a:alpha val="299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6" name="Kuva 65">
                  <a:extLst>
                    <a:ext uri="{FF2B5EF4-FFF2-40B4-BE49-F238E27FC236}">
                      <a16:creationId xmlns:a16="http://schemas.microsoft.com/office/drawing/2014/main" id="{118E53BC-5F0D-6D45-BF2E-C9D2CEFECBE2}"/>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8179993" y="347057"/>
                  <a:ext cx="932180" cy="935909"/>
                </a:xfrm>
                <a:prstGeom prst="rect">
                  <a:avLst/>
                </a:prstGeom>
                <a:ln>
                  <a:noFill/>
                </a:ln>
              </p:spPr>
            </p:pic>
          </p:grpSp>
          <p:grpSp>
            <p:nvGrpSpPr>
              <p:cNvPr id="62" name="Ryhmä 61">
                <a:extLst>
                  <a:ext uri="{FF2B5EF4-FFF2-40B4-BE49-F238E27FC236}">
                    <a16:creationId xmlns:a16="http://schemas.microsoft.com/office/drawing/2014/main" id="{E6B93538-9052-9F4D-B516-9982AD0E2561}"/>
                  </a:ext>
                </a:extLst>
              </p:cNvPr>
              <p:cNvGrpSpPr/>
              <p:nvPr/>
            </p:nvGrpSpPr>
            <p:grpSpPr>
              <a:xfrm>
                <a:off x="5747711" y="5386550"/>
                <a:ext cx="970557" cy="974439"/>
                <a:chOff x="7683412" y="292168"/>
                <a:chExt cx="970557" cy="974439"/>
              </a:xfrm>
            </p:grpSpPr>
            <p:sp>
              <p:nvSpPr>
                <p:cNvPr id="63" name="Ellipsi 62">
                  <a:extLst>
                    <a:ext uri="{FF2B5EF4-FFF2-40B4-BE49-F238E27FC236}">
                      <a16:creationId xmlns:a16="http://schemas.microsoft.com/office/drawing/2014/main" id="{08467AF3-C15C-2E48-99CD-0B589FF878D1}"/>
                    </a:ext>
                  </a:extLst>
                </p:cNvPr>
                <p:cNvSpPr/>
                <p:nvPr/>
              </p:nvSpPr>
              <p:spPr>
                <a:xfrm>
                  <a:off x="7736205" y="390376"/>
                  <a:ext cx="863116" cy="863115"/>
                </a:xfrm>
                <a:prstGeom prst="ellipse">
                  <a:avLst/>
                </a:prstGeom>
                <a:solidFill>
                  <a:srgbClr val="C66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4" name="Kuva 63">
                  <a:extLst>
                    <a:ext uri="{FF2B5EF4-FFF2-40B4-BE49-F238E27FC236}">
                      <a16:creationId xmlns:a16="http://schemas.microsoft.com/office/drawing/2014/main" id="{B1AE7F46-45D8-744C-BAE7-931BA970C22D}"/>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7683412" y="292168"/>
                  <a:ext cx="970557" cy="974439"/>
                </a:xfrm>
                <a:prstGeom prst="rect">
                  <a:avLst/>
                </a:prstGeom>
              </p:spPr>
            </p:pic>
          </p:grpSp>
        </p:grpSp>
      </p:grpSp>
      <p:pic>
        <p:nvPicPr>
          <p:cNvPr id="4" name="Kuva 3">
            <a:extLst>
              <a:ext uri="{FF2B5EF4-FFF2-40B4-BE49-F238E27FC236}">
                <a16:creationId xmlns:a16="http://schemas.microsoft.com/office/drawing/2014/main" id="{BDE6A1F0-7595-4C4F-BDDD-5CC2FC5A91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589" y="1109950"/>
            <a:ext cx="1213259" cy="1218113"/>
          </a:xfrm>
          <a:prstGeom prst="rect">
            <a:avLst/>
          </a:prstGeom>
        </p:spPr>
      </p:pic>
    </p:spTree>
    <p:extLst>
      <p:ext uri="{BB962C8B-B14F-4D97-AF65-F5344CB8AC3E}">
        <p14:creationId xmlns:p14="http://schemas.microsoft.com/office/powerpoint/2010/main" val="2974971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0637F8-829B-4857-99E2-6E8DCBF44E19}"/>
              </a:ext>
            </a:extLst>
          </p:cNvPr>
          <p:cNvSpPr>
            <a:spLocks noGrp="1"/>
          </p:cNvSpPr>
          <p:nvPr>
            <p:ph type="title"/>
          </p:nvPr>
        </p:nvSpPr>
        <p:spPr/>
        <p:txBody>
          <a:bodyPr/>
          <a:lstStyle/>
          <a:p>
            <a:r>
              <a:rPr lang="fi-FI" dirty="0"/>
              <a:t>Mikä muuttuu rakennetun ympäristön tiedonhallinnassa?</a:t>
            </a:r>
          </a:p>
        </p:txBody>
      </p:sp>
      <p:sp>
        <p:nvSpPr>
          <p:cNvPr id="3" name="Sisällön paikkamerkki 2"/>
          <p:cNvSpPr>
            <a:spLocks noGrp="1"/>
          </p:cNvSpPr>
          <p:nvPr>
            <p:ph idx="4294967295"/>
          </p:nvPr>
        </p:nvSpPr>
        <p:spPr>
          <a:xfrm>
            <a:off x="900000" y="2159000"/>
            <a:ext cx="9299688" cy="3856038"/>
          </a:xfrm>
        </p:spPr>
        <p:txBody>
          <a:bodyPr/>
          <a:lstStyle/>
          <a:p>
            <a:r>
              <a:rPr lang="fi-FI" dirty="0"/>
              <a:t>Digitalisaatio muuttaa tapaamme hyödyntää tietoa. </a:t>
            </a:r>
          </a:p>
          <a:p>
            <a:r>
              <a:rPr lang="fi-FI" dirty="0"/>
              <a:t>Rakennetun ympäristön tiedonhallinnassa on käynnissä muutos, jossa alueidenkäytön ja rakentamisen tiedot tuodaan entistä helpommin saataville ja yhtenäiseen muotoon. </a:t>
            </a:r>
          </a:p>
          <a:p>
            <a:r>
              <a:rPr lang="fi-FI" dirty="0"/>
              <a:t>Uusi toimintamalli syntyy </a:t>
            </a:r>
          </a:p>
          <a:p>
            <a:pPr marL="523875" lvl="1" indent="-342900">
              <a:buFont typeface="+mj-lt"/>
              <a:buAutoNum type="arabicPeriod"/>
            </a:pPr>
            <a:r>
              <a:rPr lang="fi-FI" dirty="0"/>
              <a:t>yhteisesti sovituista tiedonrakenteista </a:t>
            </a:r>
          </a:p>
          <a:p>
            <a:pPr marL="523875" lvl="1" indent="-342900">
              <a:buFont typeface="+mj-lt"/>
              <a:buAutoNum type="arabicPeriod"/>
            </a:pPr>
            <a:r>
              <a:rPr lang="fi-FI" dirty="0"/>
              <a:t>lainsäädännöstä</a:t>
            </a:r>
          </a:p>
          <a:p>
            <a:pPr marL="523875" lvl="1" indent="-342900">
              <a:buFont typeface="+mj-lt"/>
              <a:buAutoNum type="arabicPeriod"/>
            </a:pPr>
            <a:r>
              <a:rPr lang="fi-FI" dirty="0"/>
              <a:t>eri tahot ottavat uudet määritykset käyttöön, prosessit uudistuvat </a:t>
            </a:r>
          </a:p>
          <a:p>
            <a:pPr marL="523875" lvl="1" indent="-342900">
              <a:buFont typeface="+mj-lt"/>
              <a:buAutoNum type="arabicPeriod"/>
            </a:pPr>
            <a:r>
              <a:rPr lang="fi-FI" dirty="0"/>
              <a:t>tiedot ovat saatavilla yhdestä paikasta</a:t>
            </a:r>
          </a:p>
          <a:p>
            <a:r>
              <a:rPr lang="fi-FI" dirty="0"/>
              <a:t>Tiedon uusi yhteinen koti on </a:t>
            </a:r>
            <a:r>
              <a:rPr lang="fi-FI" i="1" dirty="0"/>
              <a:t>rakennetun ympäristön tietojärjestelmä</a:t>
            </a:r>
            <a:r>
              <a:rPr lang="fi-FI" dirty="0"/>
              <a:t>.</a:t>
            </a:r>
            <a:br>
              <a:rPr lang="fi-FI" dirty="0"/>
            </a:br>
            <a:endParaRPr lang="fi-FI" dirty="0"/>
          </a:p>
        </p:txBody>
      </p:sp>
    </p:spTree>
    <p:extLst>
      <p:ext uri="{BB962C8B-B14F-4D97-AF65-F5344CB8AC3E}">
        <p14:creationId xmlns:p14="http://schemas.microsoft.com/office/powerpoint/2010/main" val="1186124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2A6505F-E114-0046-8512-6F4C96741792}"/>
              </a:ext>
            </a:extLst>
          </p:cNvPr>
          <p:cNvSpPr>
            <a:spLocks noGrp="1"/>
          </p:cNvSpPr>
          <p:nvPr>
            <p:ph type="title"/>
          </p:nvPr>
        </p:nvSpPr>
        <p:spPr>
          <a:xfrm>
            <a:off x="900000" y="1002554"/>
            <a:ext cx="10200122" cy="738664"/>
          </a:xfrm>
        </p:spPr>
        <p:txBody>
          <a:bodyPr>
            <a:noAutofit/>
          </a:bodyPr>
          <a:lstStyle/>
          <a:p>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3600" dirty="0"/>
              <a:t/>
            </a:r>
            <a:br>
              <a:rPr lang="fi-FI" sz="3600" dirty="0"/>
            </a:br>
            <a:r>
              <a:rPr lang="fi-FI" sz="1800" dirty="0"/>
              <a:t>Esimerkki muutoksesta</a:t>
            </a:r>
            <a:r>
              <a:rPr lang="fi-FI" sz="3600" dirty="0"/>
              <a:t/>
            </a:r>
            <a:br>
              <a:rPr lang="fi-FI" sz="3600" dirty="0"/>
            </a:br>
            <a:r>
              <a:rPr lang="fi-FI" sz="3600" dirty="0"/>
              <a:t>Oikeudenmukainen kiinteistöverotus</a:t>
            </a:r>
          </a:p>
        </p:txBody>
      </p:sp>
      <p:sp>
        <p:nvSpPr>
          <p:cNvPr id="15" name="Text Placeholder 14">
            <a:extLst>
              <a:ext uri="{FF2B5EF4-FFF2-40B4-BE49-F238E27FC236}">
                <a16:creationId xmlns:a16="http://schemas.microsoft.com/office/drawing/2014/main" id="{99F83DD9-8A13-7E4D-9EC4-0946C99596C8}"/>
              </a:ext>
            </a:extLst>
          </p:cNvPr>
          <p:cNvSpPr>
            <a:spLocks noGrp="1"/>
          </p:cNvSpPr>
          <p:nvPr>
            <p:ph type="body" idx="13"/>
          </p:nvPr>
        </p:nvSpPr>
        <p:spPr>
          <a:xfrm>
            <a:off x="900000" y="2932024"/>
            <a:ext cx="4881600" cy="329911"/>
          </a:xfrm>
        </p:spPr>
        <p:txBody>
          <a:bodyPr/>
          <a:lstStyle/>
          <a:p>
            <a:r>
              <a:rPr lang="fi-FI"/>
              <a:t>Näin tänään</a:t>
            </a:r>
          </a:p>
        </p:txBody>
      </p:sp>
      <p:sp>
        <p:nvSpPr>
          <p:cNvPr id="13" name="Content Placeholder 12">
            <a:extLst>
              <a:ext uri="{FF2B5EF4-FFF2-40B4-BE49-F238E27FC236}">
                <a16:creationId xmlns:a16="http://schemas.microsoft.com/office/drawing/2014/main" id="{82CA3341-E160-8F47-B1D8-E98F34220533}"/>
              </a:ext>
            </a:extLst>
          </p:cNvPr>
          <p:cNvSpPr>
            <a:spLocks noGrp="1"/>
          </p:cNvSpPr>
          <p:nvPr>
            <p:ph idx="1"/>
          </p:nvPr>
        </p:nvSpPr>
        <p:spPr>
          <a:xfrm>
            <a:off x="900000" y="3306482"/>
            <a:ext cx="4672273" cy="3550696"/>
          </a:xfrm>
        </p:spPr>
        <p:txBody>
          <a:bodyPr/>
          <a:lstStyle/>
          <a:p>
            <a:pPr marL="0" indent="0">
              <a:buNone/>
            </a:pPr>
            <a:r>
              <a:rPr lang="fi-FI" sz="1400"/>
              <a:t>Tiedot verottajalle kulkevat väestötietojärjestelmän kautta, joka ei mahdollista tietojen toimittamista rakennelmista. Näin ollen tiedot rakennelmista eivät siirry verottajan rekisteriin. Osa kunnista on käynnistänyt kiinteistöveroselvityksiä. Tiedot tarkistetaan rekistereitä vertailemalla ja maastossa kiertämällä, mikä vaatii paljon aikaa ja työtä. </a:t>
            </a:r>
          </a:p>
        </p:txBody>
      </p:sp>
      <p:sp>
        <p:nvSpPr>
          <p:cNvPr id="14" name="Text Placeholder 13">
            <a:extLst>
              <a:ext uri="{FF2B5EF4-FFF2-40B4-BE49-F238E27FC236}">
                <a16:creationId xmlns:a16="http://schemas.microsoft.com/office/drawing/2014/main" id="{F6505E87-C732-3E45-AAF8-C141FF770C47}"/>
              </a:ext>
            </a:extLst>
          </p:cNvPr>
          <p:cNvSpPr>
            <a:spLocks noGrp="1"/>
          </p:cNvSpPr>
          <p:nvPr>
            <p:ph type="body" sz="quarter" idx="3"/>
          </p:nvPr>
        </p:nvSpPr>
        <p:spPr>
          <a:xfrm>
            <a:off x="5940132" y="2932024"/>
            <a:ext cx="4892150" cy="329911"/>
          </a:xfrm>
        </p:spPr>
        <p:txBody>
          <a:bodyPr/>
          <a:lstStyle/>
          <a:p>
            <a:r>
              <a:rPr lang="fi-FI"/>
              <a:t>Näin tulevaisuudessa</a:t>
            </a:r>
          </a:p>
        </p:txBody>
      </p:sp>
      <p:sp>
        <p:nvSpPr>
          <p:cNvPr id="16" name="Content Placeholder 15">
            <a:extLst>
              <a:ext uri="{FF2B5EF4-FFF2-40B4-BE49-F238E27FC236}">
                <a16:creationId xmlns:a16="http://schemas.microsoft.com/office/drawing/2014/main" id="{155AEBD5-AE18-3146-ACA5-6B810FF308C3}"/>
              </a:ext>
            </a:extLst>
          </p:cNvPr>
          <p:cNvSpPr>
            <a:spLocks noGrp="1"/>
          </p:cNvSpPr>
          <p:nvPr>
            <p:ph idx="17"/>
          </p:nvPr>
        </p:nvSpPr>
        <p:spPr>
          <a:xfrm>
            <a:off x="5926046" y="3307304"/>
            <a:ext cx="4906236" cy="3550696"/>
          </a:xfrm>
        </p:spPr>
        <p:txBody>
          <a:bodyPr vert="horz" lIns="0" tIns="0" rIns="0" bIns="0" rtlCol="0" anchor="t">
            <a:noAutofit/>
          </a:bodyPr>
          <a:lstStyle/>
          <a:p>
            <a:pPr marL="0" indent="0">
              <a:buNone/>
            </a:pPr>
            <a:r>
              <a:rPr lang="fi-FI" sz="1400"/>
              <a:t>Kiinteistöverotus saadaan toteutettua paremmin ja oikeudenmukaisemmin. Tietojen toimittaminen verottajalle helpottuu uuden tietojärjestelmän avulla. Tietosisältö on myös tarkempi ja laajempi: rakennukselle pystytään määrittelemään yhtä aikaa useampia käyttötarkoituksia. </a:t>
            </a:r>
          </a:p>
        </p:txBody>
      </p:sp>
      <p:sp>
        <p:nvSpPr>
          <p:cNvPr id="2" name="Rectangle 1">
            <a:extLst>
              <a:ext uri="{FF2B5EF4-FFF2-40B4-BE49-F238E27FC236}">
                <a16:creationId xmlns:a16="http://schemas.microsoft.com/office/drawing/2014/main" id="{075441A0-330E-C848-ADD8-A7FDBD7E7D77}"/>
              </a:ext>
            </a:extLst>
          </p:cNvPr>
          <p:cNvSpPr/>
          <p:nvPr/>
        </p:nvSpPr>
        <p:spPr>
          <a:xfrm>
            <a:off x="822174" y="1828275"/>
            <a:ext cx="8981583" cy="1015663"/>
          </a:xfrm>
          <a:prstGeom prst="rect">
            <a:avLst/>
          </a:prstGeom>
        </p:spPr>
        <p:txBody>
          <a:bodyPr wrap="square" anchor="t">
            <a:spAutoFit/>
          </a:bodyPr>
          <a:lstStyle/>
          <a:p>
            <a:r>
              <a:rPr lang="fi-FI" sz="1500">
                <a:solidFill>
                  <a:schemeClr val="tx2"/>
                </a:solidFill>
              </a:rPr>
              <a:t>Kunnassa on ongelma: kiinteistöverotus ei vastaa todellista tilannetta. Rakennusvalvonnassa tiedetään, että rakennuksia on todellisuudessa enemmän kuin verokannassa ja kunnalta jää merkittäviä määriä veroeuroja saamatta. Puutteita on huomattu myös käyttötarkoitustiedoissa. Osa kiinteistönomistajista saattaa maksaa liikaa veroa, koska ei ole huomannut tarkistaa tietoja.</a:t>
            </a:r>
          </a:p>
        </p:txBody>
      </p:sp>
      <p:grpSp>
        <p:nvGrpSpPr>
          <p:cNvPr id="7" name="Ryhmä 6">
            <a:extLst>
              <a:ext uri="{FF2B5EF4-FFF2-40B4-BE49-F238E27FC236}">
                <a16:creationId xmlns:a16="http://schemas.microsoft.com/office/drawing/2014/main" id="{FBFB20CB-23B8-7D4B-8D2F-CBC7D5A5192D}"/>
              </a:ext>
            </a:extLst>
          </p:cNvPr>
          <p:cNvGrpSpPr/>
          <p:nvPr/>
        </p:nvGrpSpPr>
        <p:grpSpPr>
          <a:xfrm>
            <a:off x="9843513" y="982540"/>
            <a:ext cx="1644616" cy="1644616"/>
            <a:chOff x="9803757" y="942784"/>
            <a:chExt cx="1644616" cy="1644616"/>
          </a:xfrm>
        </p:grpSpPr>
        <p:sp>
          <p:nvSpPr>
            <p:cNvPr id="75" name="Ellipsi 74">
              <a:extLst>
                <a:ext uri="{FF2B5EF4-FFF2-40B4-BE49-F238E27FC236}">
                  <a16:creationId xmlns:a16="http://schemas.microsoft.com/office/drawing/2014/main" id="{7B5EFD04-0DA3-B141-82DD-55556EE4D6C9}"/>
                </a:ext>
              </a:extLst>
            </p:cNvPr>
            <p:cNvSpPr/>
            <p:nvPr/>
          </p:nvSpPr>
          <p:spPr>
            <a:xfrm>
              <a:off x="9894913" y="1058720"/>
              <a:ext cx="1412412" cy="1412744"/>
            </a:xfrm>
            <a:prstGeom prst="ellipse">
              <a:avLst/>
            </a:prstGeom>
            <a:solidFill>
              <a:srgbClr val="C66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34D93F79-BC24-3746-BC28-191D4089D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3757" y="942784"/>
              <a:ext cx="1644616" cy="1644616"/>
            </a:xfrm>
            <a:prstGeom prst="rect">
              <a:avLst/>
            </a:prstGeom>
          </p:spPr>
        </p:pic>
      </p:grpSp>
      <p:grpSp>
        <p:nvGrpSpPr>
          <p:cNvPr id="61" name="Ryhmä 60">
            <a:extLst>
              <a:ext uri="{FF2B5EF4-FFF2-40B4-BE49-F238E27FC236}">
                <a16:creationId xmlns:a16="http://schemas.microsoft.com/office/drawing/2014/main" id="{D3114C38-5FD2-9A42-A83F-B19720B5CECC}"/>
              </a:ext>
            </a:extLst>
          </p:cNvPr>
          <p:cNvGrpSpPr/>
          <p:nvPr/>
        </p:nvGrpSpPr>
        <p:grpSpPr>
          <a:xfrm>
            <a:off x="-1" y="5386550"/>
            <a:ext cx="12203463" cy="982280"/>
            <a:chOff x="-1" y="5386550"/>
            <a:chExt cx="12203463" cy="982280"/>
          </a:xfrm>
        </p:grpSpPr>
        <p:sp>
          <p:nvSpPr>
            <p:cNvPr id="62" name="Rectangle 22">
              <a:extLst>
                <a:ext uri="{FF2B5EF4-FFF2-40B4-BE49-F238E27FC236}">
                  <a16:creationId xmlns:a16="http://schemas.microsoft.com/office/drawing/2014/main" id="{D174E2C3-E785-B045-AE09-F767372853CF}"/>
                </a:ext>
              </a:extLst>
            </p:cNvPr>
            <p:cNvSpPr/>
            <p:nvPr/>
          </p:nvSpPr>
          <p:spPr>
            <a:xfrm rot="5400000">
              <a:off x="6126932" y="4903236"/>
              <a:ext cx="223200" cy="2026800"/>
            </a:xfrm>
            <a:prstGeom prst="rect">
              <a:avLst/>
            </a:prstGeom>
            <a:solidFill>
              <a:srgbClr val="C66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63" name="Ryhmä 62">
              <a:extLst>
                <a:ext uri="{FF2B5EF4-FFF2-40B4-BE49-F238E27FC236}">
                  <a16:creationId xmlns:a16="http://schemas.microsoft.com/office/drawing/2014/main" id="{196E7E27-B102-904F-A2E8-3D5A22D75F98}"/>
                </a:ext>
              </a:extLst>
            </p:cNvPr>
            <p:cNvGrpSpPr/>
            <p:nvPr/>
          </p:nvGrpSpPr>
          <p:grpSpPr>
            <a:xfrm>
              <a:off x="-1" y="5386550"/>
              <a:ext cx="12203463" cy="982280"/>
              <a:chOff x="-1" y="5386550"/>
              <a:chExt cx="12203463" cy="982280"/>
            </a:xfrm>
          </p:grpSpPr>
          <p:grpSp>
            <p:nvGrpSpPr>
              <p:cNvPr id="64" name="Ryhmä 63">
                <a:extLst>
                  <a:ext uri="{FF2B5EF4-FFF2-40B4-BE49-F238E27FC236}">
                    <a16:creationId xmlns:a16="http://schemas.microsoft.com/office/drawing/2014/main" id="{8A7E3D9D-ADE4-7E4A-8AD3-7EE35D0A89A7}"/>
                  </a:ext>
                </a:extLst>
              </p:cNvPr>
              <p:cNvGrpSpPr/>
              <p:nvPr/>
            </p:nvGrpSpPr>
            <p:grpSpPr>
              <a:xfrm>
                <a:off x="-1" y="5430050"/>
                <a:ext cx="12203463" cy="932180"/>
                <a:chOff x="-1" y="5302728"/>
                <a:chExt cx="12203463" cy="932180"/>
              </a:xfrm>
            </p:grpSpPr>
            <p:sp>
              <p:nvSpPr>
                <p:cNvPr id="71" name="Rectangle 10">
                  <a:extLst>
                    <a:ext uri="{FF2B5EF4-FFF2-40B4-BE49-F238E27FC236}">
                      <a16:creationId xmlns:a16="http://schemas.microsoft.com/office/drawing/2014/main" id="{599ED547-8A3D-8742-BD3B-23FAF8E07993}"/>
                    </a:ext>
                  </a:extLst>
                </p:cNvPr>
                <p:cNvSpPr/>
                <p:nvPr/>
              </p:nvSpPr>
              <p:spPr>
                <a:xfrm rot="5400000">
                  <a:off x="10727923" y="4427558"/>
                  <a:ext cx="223877" cy="272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2"/>
                    </a:solidFill>
                  </a:endParaRPr>
                </a:p>
              </p:txBody>
            </p:sp>
            <p:grpSp>
              <p:nvGrpSpPr>
                <p:cNvPr id="72" name="Ryhmä 71">
                  <a:extLst>
                    <a:ext uri="{FF2B5EF4-FFF2-40B4-BE49-F238E27FC236}">
                      <a16:creationId xmlns:a16="http://schemas.microsoft.com/office/drawing/2014/main" id="{87A3BBB8-D9A7-CD47-9902-6009C52368C6}"/>
                    </a:ext>
                  </a:extLst>
                </p:cNvPr>
                <p:cNvGrpSpPr/>
                <p:nvPr/>
              </p:nvGrpSpPr>
              <p:grpSpPr>
                <a:xfrm>
                  <a:off x="-1" y="5302728"/>
                  <a:ext cx="9507564" cy="932180"/>
                  <a:chOff x="-1" y="5314303"/>
                  <a:chExt cx="9507564" cy="932180"/>
                </a:xfrm>
              </p:grpSpPr>
              <p:grpSp>
                <p:nvGrpSpPr>
                  <p:cNvPr id="73" name="Group 20">
                    <a:extLst>
                      <a:ext uri="{FF2B5EF4-FFF2-40B4-BE49-F238E27FC236}">
                        <a16:creationId xmlns:a16="http://schemas.microsoft.com/office/drawing/2014/main" id="{4305162F-B064-024C-9F7A-5298AE9ABF6C}"/>
                      </a:ext>
                    </a:extLst>
                  </p:cNvPr>
                  <p:cNvGrpSpPr/>
                  <p:nvPr/>
                </p:nvGrpSpPr>
                <p:grpSpPr>
                  <a:xfrm>
                    <a:off x="-1" y="5314303"/>
                    <a:ext cx="5689173" cy="932180"/>
                    <a:chOff x="-1668935" y="5015394"/>
                    <a:chExt cx="7640798" cy="1251957"/>
                  </a:xfrm>
                </p:grpSpPr>
                <p:sp>
                  <p:nvSpPr>
                    <p:cNvPr id="106" name="Rectangle 22">
                      <a:extLst>
                        <a:ext uri="{FF2B5EF4-FFF2-40B4-BE49-F238E27FC236}">
                          <a16:creationId xmlns:a16="http://schemas.microsoft.com/office/drawing/2014/main" id="{668BFE4E-FB59-6144-92E4-45A72F0DB4ED}"/>
                        </a:ext>
                      </a:extLst>
                    </p:cNvPr>
                    <p:cNvSpPr/>
                    <p:nvPr/>
                  </p:nvSpPr>
                  <p:spPr>
                    <a:xfrm rot="5400000">
                      <a:off x="3961551" y="4442470"/>
                      <a:ext cx="300674" cy="2457812"/>
                    </a:xfrm>
                    <a:prstGeom prst="rect">
                      <a:avLst/>
                    </a:prstGeom>
                    <a:solidFill>
                      <a:srgbClr val="253746">
                        <a:alpha val="299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7" name="Rectangle 23">
                      <a:extLst>
                        <a:ext uri="{FF2B5EF4-FFF2-40B4-BE49-F238E27FC236}">
                          <a16:creationId xmlns:a16="http://schemas.microsoft.com/office/drawing/2014/main" id="{F83F1EE6-2860-2B4E-B913-656CCD34BF0F}"/>
                        </a:ext>
                      </a:extLst>
                    </p:cNvPr>
                    <p:cNvSpPr/>
                    <p:nvPr/>
                  </p:nvSpPr>
                  <p:spPr>
                    <a:xfrm rot="5400000">
                      <a:off x="456684" y="3395419"/>
                      <a:ext cx="300674" cy="4551912"/>
                    </a:xfrm>
                    <a:prstGeom prst="rect">
                      <a:avLst/>
                    </a:prstGeom>
                    <a:solidFill>
                      <a:srgbClr val="246091">
                        <a:alpha val="296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8" name="TextBox 33">
                      <a:extLst>
                        <a:ext uri="{FF2B5EF4-FFF2-40B4-BE49-F238E27FC236}">
                          <a16:creationId xmlns:a16="http://schemas.microsoft.com/office/drawing/2014/main" id="{38AE9E02-5C43-6342-8B31-A6C3547688EC}"/>
                        </a:ext>
                      </a:extLst>
                    </p:cNvPr>
                    <p:cNvSpPr txBox="1"/>
                    <p:nvPr/>
                  </p:nvSpPr>
                  <p:spPr>
                    <a:xfrm>
                      <a:off x="5515448" y="5539319"/>
                      <a:ext cx="456415" cy="248016"/>
                    </a:xfrm>
                    <a:prstGeom prst="rect">
                      <a:avLst/>
                    </a:prstGeom>
                    <a:noFill/>
                  </p:spPr>
                  <p:txBody>
                    <a:bodyPr wrap="none" lIns="0" tIns="0" rIns="0" bIns="0" rtlCol="0">
                      <a:spAutoFit/>
                    </a:bodyPr>
                    <a:lstStyle/>
                    <a:p>
                      <a:pPr algn="ctr"/>
                      <a:r>
                        <a:rPr lang="en-FI" sz="1200">
                          <a:solidFill>
                            <a:schemeClr val="bg1"/>
                          </a:solidFill>
                        </a:rPr>
                        <a:t>2030</a:t>
                      </a:r>
                    </a:p>
                  </p:txBody>
                </p:sp>
                <p:grpSp>
                  <p:nvGrpSpPr>
                    <p:cNvPr id="109" name="Group 26">
                      <a:extLst>
                        <a:ext uri="{FF2B5EF4-FFF2-40B4-BE49-F238E27FC236}">
                          <a16:creationId xmlns:a16="http://schemas.microsoft.com/office/drawing/2014/main" id="{19F39913-65B2-A440-8AD6-04557F29556D}"/>
                        </a:ext>
                      </a:extLst>
                    </p:cNvPr>
                    <p:cNvGrpSpPr/>
                    <p:nvPr/>
                  </p:nvGrpSpPr>
                  <p:grpSpPr>
                    <a:xfrm>
                      <a:off x="573925" y="5015394"/>
                      <a:ext cx="1764657" cy="1251957"/>
                      <a:chOff x="573925" y="3307777"/>
                      <a:chExt cx="1764657" cy="1251957"/>
                    </a:xfrm>
                  </p:grpSpPr>
                  <p:sp>
                    <p:nvSpPr>
                      <p:cNvPr id="110" name="TextBox 27">
                        <a:extLst>
                          <a:ext uri="{FF2B5EF4-FFF2-40B4-BE49-F238E27FC236}">
                            <a16:creationId xmlns:a16="http://schemas.microsoft.com/office/drawing/2014/main" id="{417E57FB-5439-7644-8673-D7B9A8A5494D}"/>
                          </a:ext>
                        </a:extLst>
                      </p:cNvPr>
                      <p:cNvSpPr txBox="1"/>
                      <p:nvPr/>
                    </p:nvSpPr>
                    <p:spPr>
                      <a:xfrm>
                        <a:off x="573925" y="3827274"/>
                        <a:ext cx="456416" cy="248016"/>
                      </a:xfrm>
                      <a:prstGeom prst="rect">
                        <a:avLst/>
                      </a:prstGeom>
                      <a:noFill/>
                    </p:spPr>
                    <p:txBody>
                      <a:bodyPr wrap="none" lIns="0" tIns="0" rIns="0" bIns="0" rtlCol="0">
                        <a:spAutoFit/>
                      </a:bodyPr>
                      <a:lstStyle/>
                      <a:p>
                        <a:pPr algn="ctr"/>
                        <a:r>
                          <a:rPr lang="en-FI" sz="1200">
                            <a:solidFill>
                              <a:schemeClr val="bg1">
                                <a:alpha val="40000"/>
                              </a:schemeClr>
                            </a:solidFill>
                          </a:rPr>
                          <a:t>2020</a:t>
                        </a:r>
                      </a:p>
                    </p:txBody>
                  </p:sp>
                  <p:pic>
                    <p:nvPicPr>
                      <p:cNvPr id="111" name="Graphic 29">
                        <a:extLst>
                          <a:ext uri="{FF2B5EF4-FFF2-40B4-BE49-F238E27FC236}">
                            <a16:creationId xmlns:a16="http://schemas.microsoft.com/office/drawing/2014/main" id="{5D579224-7D42-FA4B-A623-D2C052299A3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6625" y="3307777"/>
                        <a:ext cx="1251957" cy="1251957"/>
                      </a:xfrm>
                      <a:prstGeom prst="rect">
                        <a:avLst/>
                      </a:prstGeom>
                    </p:spPr>
                  </p:pic>
                </p:grpSp>
              </p:grpSp>
              <p:grpSp>
                <p:nvGrpSpPr>
                  <p:cNvPr id="74" name="Ryhmä 73">
                    <a:extLst>
                      <a:ext uri="{FF2B5EF4-FFF2-40B4-BE49-F238E27FC236}">
                        <a16:creationId xmlns:a16="http://schemas.microsoft.com/office/drawing/2014/main" id="{41436A82-5F82-8044-9A3B-9DADDA2898F3}"/>
                      </a:ext>
                    </a:extLst>
                  </p:cNvPr>
                  <p:cNvGrpSpPr/>
                  <p:nvPr/>
                </p:nvGrpSpPr>
                <p:grpSpPr>
                  <a:xfrm>
                    <a:off x="3514783" y="5349328"/>
                    <a:ext cx="5992780" cy="870173"/>
                    <a:chOff x="3514783" y="5349328"/>
                    <a:chExt cx="5992780" cy="870173"/>
                  </a:xfrm>
                </p:grpSpPr>
                <p:grpSp>
                  <p:nvGrpSpPr>
                    <p:cNvPr id="76" name="Group 16">
                      <a:extLst>
                        <a:ext uri="{FF2B5EF4-FFF2-40B4-BE49-F238E27FC236}">
                          <a16:creationId xmlns:a16="http://schemas.microsoft.com/office/drawing/2014/main" id="{85E54426-AF2A-3E45-805D-F4D5804C7496}"/>
                        </a:ext>
                      </a:extLst>
                    </p:cNvPr>
                    <p:cNvGrpSpPr/>
                    <p:nvPr/>
                  </p:nvGrpSpPr>
                  <p:grpSpPr>
                    <a:xfrm>
                      <a:off x="7247598" y="5349328"/>
                      <a:ext cx="2259965" cy="870173"/>
                      <a:chOff x="8064894" y="3354819"/>
                      <a:chExt cx="3035228" cy="1168679"/>
                    </a:xfrm>
                  </p:grpSpPr>
                  <p:sp>
                    <p:nvSpPr>
                      <p:cNvPr id="78" name="TextBox 17">
                        <a:extLst>
                          <a:ext uri="{FF2B5EF4-FFF2-40B4-BE49-F238E27FC236}">
                            <a16:creationId xmlns:a16="http://schemas.microsoft.com/office/drawing/2014/main" id="{ED4D8162-9806-7643-BEA6-F38E83217D0D}"/>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050" b="1">
                            <a:solidFill>
                              <a:schemeClr val="accent2"/>
                            </a:solidFill>
                          </a:rPr>
                          <a:t>Suomessa on maailman</a:t>
                        </a:r>
                        <a:br>
                          <a:rPr lang="fi-FI" sz="1050" b="1">
                            <a:solidFill>
                              <a:schemeClr val="accent2"/>
                            </a:solidFill>
                          </a:rPr>
                        </a:br>
                        <a:r>
                          <a:rPr lang="fi-FI" sz="1050" b="1">
                            <a:solidFill>
                              <a:schemeClr val="accent2"/>
                            </a:solidFill>
                          </a:rPr>
                          <a:t>parhaaseen tietoon</a:t>
                        </a:r>
                        <a:br>
                          <a:rPr lang="fi-FI" sz="1050" b="1">
                            <a:solidFill>
                              <a:schemeClr val="accent2"/>
                            </a:solidFill>
                          </a:rPr>
                        </a:br>
                        <a:r>
                          <a:rPr lang="fi-FI" sz="1050" b="1">
                            <a:solidFill>
                              <a:schemeClr val="accent2"/>
                            </a:solidFill>
                          </a:rPr>
                          <a:t>perustuva, hyvinvointia luova</a:t>
                        </a:r>
                        <a:br>
                          <a:rPr lang="fi-FI" sz="1050" b="1">
                            <a:solidFill>
                              <a:schemeClr val="accent2"/>
                            </a:solidFill>
                          </a:rPr>
                        </a:br>
                        <a:r>
                          <a:rPr lang="fi-FI" sz="1050" b="1">
                            <a:solidFill>
                              <a:schemeClr val="accent2"/>
                            </a:solidFill>
                          </a:rPr>
                          <a:t>ja kestävä elinympäristö.</a:t>
                        </a:r>
                        <a:endParaRPr lang="fi-FI" sz="1050">
                          <a:solidFill>
                            <a:schemeClr val="accent2"/>
                          </a:solidFill>
                        </a:endParaRPr>
                      </a:p>
                    </p:txBody>
                  </p:sp>
                  <p:sp>
                    <p:nvSpPr>
                      <p:cNvPr id="79" name="Rectangle 18">
                        <a:extLst>
                          <a:ext uri="{FF2B5EF4-FFF2-40B4-BE49-F238E27FC236}">
                            <a16:creationId xmlns:a16="http://schemas.microsoft.com/office/drawing/2014/main" id="{910455F9-04C8-0E4B-A025-C6A2647F3F1D}"/>
                          </a:ext>
                        </a:extLst>
                      </p:cNvPr>
                      <p:cNvSpPr/>
                      <p:nvPr/>
                    </p:nvSpPr>
                    <p:spPr>
                      <a:xfrm>
                        <a:off x="8064894"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2"/>
                          </a:solidFill>
                        </a:endParaRPr>
                      </a:p>
                    </p:txBody>
                  </p:sp>
                  <p:sp>
                    <p:nvSpPr>
                      <p:cNvPr id="80" name="Rectangle 19">
                        <a:extLst>
                          <a:ext uri="{FF2B5EF4-FFF2-40B4-BE49-F238E27FC236}">
                            <a16:creationId xmlns:a16="http://schemas.microsoft.com/office/drawing/2014/main" id="{A14E4A9E-BC11-6841-B2E8-4B9DFC0FC065}"/>
                          </a:ext>
                        </a:extLst>
                      </p:cNvPr>
                      <p:cNvSpPr/>
                      <p:nvPr/>
                    </p:nvSpPr>
                    <p:spPr>
                      <a:xfrm>
                        <a:off x="10939756"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2"/>
                          </a:solidFill>
                        </a:endParaRPr>
                      </a:p>
                    </p:txBody>
                  </p:sp>
                </p:grpSp>
                <p:sp>
                  <p:nvSpPr>
                    <p:cNvPr id="77" name="TextBox 30">
                      <a:extLst>
                        <a:ext uri="{FF2B5EF4-FFF2-40B4-BE49-F238E27FC236}">
                          <a16:creationId xmlns:a16="http://schemas.microsoft.com/office/drawing/2014/main" id="{C2197624-EE34-4542-AD97-E72A5A2D8FFA}"/>
                        </a:ext>
                      </a:extLst>
                    </p:cNvPr>
                    <p:cNvSpPr txBox="1"/>
                    <p:nvPr/>
                  </p:nvSpPr>
                  <p:spPr>
                    <a:xfrm>
                      <a:off x="3514783" y="5704670"/>
                      <a:ext cx="339837" cy="184666"/>
                    </a:xfrm>
                    <a:prstGeom prst="rect">
                      <a:avLst/>
                    </a:prstGeom>
                    <a:noFill/>
                  </p:spPr>
                  <p:txBody>
                    <a:bodyPr wrap="none" lIns="0" tIns="0" rIns="0" bIns="0" rtlCol="0">
                      <a:spAutoFit/>
                    </a:bodyPr>
                    <a:lstStyle/>
                    <a:p>
                      <a:pPr algn="ctr"/>
                      <a:r>
                        <a:rPr lang="en-FI" sz="1200">
                          <a:solidFill>
                            <a:schemeClr val="bg1">
                              <a:alpha val="30000"/>
                            </a:schemeClr>
                          </a:solidFill>
                        </a:rPr>
                        <a:t>2025</a:t>
                      </a:r>
                    </a:p>
                  </p:txBody>
                </p:sp>
              </p:grpSp>
            </p:grpSp>
          </p:grpSp>
          <p:grpSp>
            <p:nvGrpSpPr>
              <p:cNvPr id="65" name="Ryhmä 64">
                <a:extLst>
                  <a:ext uri="{FF2B5EF4-FFF2-40B4-BE49-F238E27FC236}">
                    <a16:creationId xmlns:a16="http://schemas.microsoft.com/office/drawing/2014/main" id="{B5FF7343-1893-1C41-BB6F-6E8D804D1FB7}"/>
                  </a:ext>
                </a:extLst>
              </p:cNvPr>
              <p:cNvGrpSpPr/>
              <p:nvPr/>
            </p:nvGrpSpPr>
            <p:grpSpPr>
              <a:xfrm>
                <a:off x="3905349" y="5432921"/>
                <a:ext cx="932180" cy="935909"/>
                <a:chOff x="8179993" y="347057"/>
                <a:chExt cx="932180" cy="935909"/>
              </a:xfrm>
            </p:grpSpPr>
            <p:sp>
              <p:nvSpPr>
                <p:cNvPr id="69" name="Ellipsi 68">
                  <a:extLst>
                    <a:ext uri="{FF2B5EF4-FFF2-40B4-BE49-F238E27FC236}">
                      <a16:creationId xmlns:a16="http://schemas.microsoft.com/office/drawing/2014/main" id="{A71CABDD-DC87-B74A-BB2F-6FF3896A1F99}"/>
                    </a:ext>
                  </a:extLst>
                </p:cNvPr>
                <p:cNvSpPr/>
                <p:nvPr/>
              </p:nvSpPr>
              <p:spPr>
                <a:xfrm>
                  <a:off x="8200813" y="386269"/>
                  <a:ext cx="863116" cy="863115"/>
                </a:xfrm>
                <a:prstGeom prst="ellipse">
                  <a:avLst/>
                </a:prstGeom>
                <a:solidFill>
                  <a:schemeClr val="accent1">
                    <a:alpha val="299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0" name="Kuva 69">
                  <a:extLst>
                    <a:ext uri="{FF2B5EF4-FFF2-40B4-BE49-F238E27FC236}">
                      <a16:creationId xmlns:a16="http://schemas.microsoft.com/office/drawing/2014/main" id="{EBAC4791-3965-174E-AA9E-A9472857F115}"/>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8179993" y="347057"/>
                  <a:ext cx="932180" cy="935909"/>
                </a:xfrm>
                <a:prstGeom prst="rect">
                  <a:avLst/>
                </a:prstGeom>
                <a:ln>
                  <a:noFill/>
                </a:ln>
              </p:spPr>
            </p:pic>
          </p:grpSp>
          <p:grpSp>
            <p:nvGrpSpPr>
              <p:cNvPr id="66" name="Ryhmä 65">
                <a:extLst>
                  <a:ext uri="{FF2B5EF4-FFF2-40B4-BE49-F238E27FC236}">
                    <a16:creationId xmlns:a16="http://schemas.microsoft.com/office/drawing/2014/main" id="{B392D083-F402-0045-AB00-4459FB387BAA}"/>
                  </a:ext>
                </a:extLst>
              </p:cNvPr>
              <p:cNvGrpSpPr/>
              <p:nvPr/>
            </p:nvGrpSpPr>
            <p:grpSpPr>
              <a:xfrm>
                <a:off x="5747711" y="5386550"/>
                <a:ext cx="970557" cy="974439"/>
                <a:chOff x="7683412" y="292168"/>
                <a:chExt cx="970557" cy="974439"/>
              </a:xfrm>
            </p:grpSpPr>
            <p:sp>
              <p:nvSpPr>
                <p:cNvPr id="67" name="Ellipsi 66">
                  <a:extLst>
                    <a:ext uri="{FF2B5EF4-FFF2-40B4-BE49-F238E27FC236}">
                      <a16:creationId xmlns:a16="http://schemas.microsoft.com/office/drawing/2014/main" id="{F908B473-5A86-C346-933F-74D6D7AEED08}"/>
                    </a:ext>
                  </a:extLst>
                </p:cNvPr>
                <p:cNvSpPr/>
                <p:nvPr/>
              </p:nvSpPr>
              <p:spPr>
                <a:xfrm>
                  <a:off x="7736205" y="390376"/>
                  <a:ext cx="863116" cy="863115"/>
                </a:xfrm>
                <a:prstGeom prst="ellipse">
                  <a:avLst/>
                </a:prstGeom>
                <a:solidFill>
                  <a:srgbClr val="C66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8" name="Kuva 67">
                  <a:extLst>
                    <a:ext uri="{FF2B5EF4-FFF2-40B4-BE49-F238E27FC236}">
                      <a16:creationId xmlns:a16="http://schemas.microsoft.com/office/drawing/2014/main" id="{0FE7CA78-521A-BF49-A63A-C05A05323737}"/>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7683412" y="292168"/>
                  <a:ext cx="970557" cy="974439"/>
                </a:xfrm>
                <a:prstGeom prst="rect">
                  <a:avLst/>
                </a:prstGeom>
              </p:spPr>
            </p:pic>
          </p:grpSp>
        </p:grpSp>
      </p:grpSp>
    </p:spTree>
    <p:extLst>
      <p:ext uri="{BB962C8B-B14F-4D97-AF65-F5344CB8AC3E}">
        <p14:creationId xmlns:p14="http://schemas.microsoft.com/office/powerpoint/2010/main" val="1903474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2A6505F-E114-0046-8512-6F4C96741792}"/>
              </a:ext>
            </a:extLst>
          </p:cNvPr>
          <p:cNvSpPr>
            <a:spLocks noGrp="1"/>
          </p:cNvSpPr>
          <p:nvPr>
            <p:ph type="title"/>
          </p:nvPr>
        </p:nvSpPr>
        <p:spPr>
          <a:xfrm>
            <a:off x="900000" y="1002554"/>
            <a:ext cx="10200122" cy="738664"/>
          </a:xfrm>
        </p:spPr>
        <p:txBody>
          <a:bodyPr>
            <a:noAutofit/>
          </a:bodyPr>
          <a:lstStyle/>
          <a:p>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3200" dirty="0"/>
              <a:t/>
            </a:r>
            <a:br>
              <a:rPr lang="fi-FI" sz="3200" dirty="0"/>
            </a:br>
            <a:r>
              <a:rPr lang="fi-FI" sz="1600" dirty="0"/>
              <a:t>Esimerkki muutoksesta</a:t>
            </a:r>
            <a:r>
              <a:rPr lang="fi-FI" sz="3200" dirty="0"/>
              <a:t/>
            </a:r>
            <a:br>
              <a:rPr lang="fi-FI" sz="3200" dirty="0"/>
            </a:br>
            <a:r>
              <a:rPr lang="fi-FI" sz="3600" dirty="0"/>
              <a:t>Tieto lisää turvallisuutta</a:t>
            </a:r>
            <a:endParaRPr lang="fi-FI" sz="3200" dirty="0"/>
          </a:p>
        </p:txBody>
      </p:sp>
      <p:sp>
        <p:nvSpPr>
          <p:cNvPr id="15" name="Text Placeholder 14">
            <a:extLst>
              <a:ext uri="{FF2B5EF4-FFF2-40B4-BE49-F238E27FC236}">
                <a16:creationId xmlns:a16="http://schemas.microsoft.com/office/drawing/2014/main" id="{99F83DD9-8A13-7E4D-9EC4-0946C99596C8}"/>
              </a:ext>
            </a:extLst>
          </p:cNvPr>
          <p:cNvSpPr>
            <a:spLocks noGrp="1"/>
          </p:cNvSpPr>
          <p:nvPr>
            <p:ph type="body" idx="13"/>
          </p:nvPr>
        </p:nvSpPr>
        <p:spPr>
          <a:xfrm>
            <a:off x="900000" y="2827852"/>
            <a:ext cx="4881600" cy="329911"/>
          </a:xfrm>
        </p:spPr>
        <p:txBody>
          <a:bodyPr/>
          <a:lstStyle/>
          <a:p>
            <a:r>
              <a:rPr lang="fi-FI"/>
              <a:t>Näin tänään</a:t>
            </a:r>
          </a:p>
        </p:txBody>
      </p:sp>
      <p:sp>
        <p:nvSpPr>
          <p:cNvPr id="13" name="Content Placeholder 12">
            <a:extLst>
              <a:ext uri="{FF2B5EF4-FFF2-40B4-BE49-F238E27FC236}">
                <a16:creationId xmlns:a16="http://schemas.microsoft.com/office/drawing/2014/main" id="{82CA3341-E160-8F47-B1D8-E98F34220533}"/>
              </a:ext>
            </a:extLst>
          </p:cNvPr>
          <p:cNvSpPr>
            <a:spLocks noGrp="1"/>
          </p:cNvSpPr>
          <p:nvPr>
            <p:ph idx="1"/>
          </p:nvPr>
        </p:nvSpPr>
        <p:spPr>
          <a:xfrm>
            <a:off x="900000" y="3202310"/>
            <a:ext cx="4891198" cy="3550696"/>
          </a:xfrm>
          <a:ln>
            <a:noFill/>
          </a:ln>
        </p:spPr>
        <p:txBody>
          <a:bodyPr/>
          <a:lstStyle/>
          <a:p>
            <a:pPr marL="0" indent="0">
              <a:buNone/>
            </a:pPr>
            <a:r>
              <a:rPr lang="fi-FI" sz="1400"/>
              <a:t>Tarkastaja ottaa yhteyttä kuntiin sähköpostitse. Hän pyytää virka-apuna kunnan rakennusvalvontaa kartoittamaan alueensa kiinteistöistä, onko kyseistä ratkaisua käytetty. Selvitystyö kestää kauan ja saadut tiedot ovat puutteellisia. Pahimmassa tapauksessa riski ehtii realisoitua ja esimerkiksi vaarallinen rakenne aiheuttaa käytössä olevan rakennuksen sortumisen, tai rakennustuote aiheuttaa terveyshaittoja rakennusten käyttäjille.</a:t>
            </a:r>
            <a:endParaRPr lang="fi-FI" sz="1200"/>
          </a:p>
        </p:txBody>
      </p:sp>
      <p:sp>
        <p:nvSpPr>
          <p:cNvPr id="14" name="Text Placeholder 13">
            <a:extLst>
              <a:ext uri="{FF2B5EF4-FFF2-40B4-BE49-F238E27FC236}">
                <a16:creationId xmlns:a16="http://schemas.microsoft.com/office/drawing/2014/main" id="{F6505E87-C732-3E45-AAF8-C141FF770C47}"/>
              </a:ext>
            </a:extLst>
          </p:cNvPr>
          <p:cNvSpPr>
            <a:spLocks noGrp="1"/>
          </p:cNvSpPr>
          <p:nvPr>
            <p:ph type="body" sz="quarter" idx="3"/>
          </p:nvPr>
        </p:nvSpPr>
        <p:spPr>
          <a:xfrm>
            <a:off x="6204250" y="2827852"/>
            <a:ext cx="4892150" cy="329911"/>
          </a:xfrm>
        </p:spPr>
        <p:txBody>
          <a:bodyPr/>
          <a:lstStyle/>
          <a:p>
            <a:r>
              <a:rPr lang="fi-FI"/>
              <a:t>Näin tulevaisuudessa</a:t>
            </a:r>
          </a:p>
        </p:txBody>
      </p:sp>
      <p:sp>
        <p:nvSpPr>
          <p:cNvPr id="16" name="Content Placeholder 15">
            <a:extLst>
              <a:ext uri="{FF2B5EF4-FFF2-40B4-BE49-F238E27FC236}">
                <a16:creationId xmlns:a16="http://schemas.microsoft.com/office/drawing/2014/main" id="{155AEBD5-AE18-3146-ACA5-6B810FF308C3}"/>
              </a:ext>
            </a:extLst>
          </p:cNvPr>
          <p:cNvSpPr>
            <a:spLocks noGrp="1"/>
          </p:cNvSpPr>
          <p:nvPr>
            <p:ph idx="17"/>
          </p:nvPr>
        </p:nvSpPr>
        <p:spPr>
          <a:xfrm>
            <a:off x="6204250" y="3202310"/>
            <a:ext cx="4891198" cy="3550696"/>
          </a:xfrm>
        </p:spPr>
        <p:txBody>
          <a:bodyPr/>
          <a:lstStyle/>
          <a:p>
            <a:pPr marL="0" indent="0">
              <a:buNone/>
            </a:pPr>
            <a:r>
              <a:rPr lang="fi-FI" sz="1400"/>
              <a:t>Rakennuskannan uudistumisen myötä tiedot ongelmalliseksi osoittautuneen ratkaisun käytöstä ja yleisyydestä saadaan suoraan uudesta tietojärjestelmästä valtakunnallisesti. Kohteiden omistajille, alueen rakennusvalvontaan sekä pelastusviranomaisille saadaan nopeasti tietoa ja voidaan ryhtyä tarvittaviin toimenpiteisiin vahinkojen välttämiseksi. Tieto tarjoaa myös omistajalle, ostajalle tai rahoittajalle paremman käsityksen rakennuksen laadusta ja arvosta.</a:t>
            </a:r>
          </a:p>
        </p:txBody>
      </p:sp>
      <p:sp>
        <p:nvSpPr>
          <p:cNvPr id="2" name="Rectangle 1">
            <a:extLst>
              <a:ext uri="{FF2B5EF4-FFF2-40B4-BE49-F238E27FC236}">
                <a16:creationId xmlns:a16="http://schemas.microsoft.com/office/drawing/2014/main" id="{075441A0-330E-C848-ADD8-A7FDBD7E7D77}"/>
              </a:ext>
            </a:extLst>
          </p:cNvPr>
          <p:cNvSpPr/>
          <p:nvPr/>
        </p:nvSpPr>
        <p:spPr>
          <a:xfrm>
            <a:off x="822174" y="1828275"/>
            <a:ext cx="8981583" cy="784830"/>
          </a:xfrm>
          <a:prstGeom prst="rect">
            <a:avLst/>
          </a:prstGeom>
        </p:spPr>
        <p:txBody>
          <a:bodyPr wrap="square" anchor="t">
            <a:spAutoFit/>
          </a:bodyPr>
          <a:lstStyle/>
          <a:p>
            <a:r>
              <a:rPr lang="fi-FI" sz="1500">
                <a:solidFill>
                  <a:schemeClr val="tx2"/>
                </a:solidFill>
              </a:rPr>
              <a:t>Uudet tutkimukset osoittavat, että eräs rakentamisessa käytetty materiaali tai rakenne on riski käyttäjien turvallisuudelle. Tukesin tarkastaja haluaa selvittää, missä kaikkialla rakennuksissamme on käytetty kyseistä ratkaisua, jotta mahdolliset riskit voidaan ottaa huomioon ja estää niiden toteutuminen.</a:t>
            </a:r>
            <a:r>
              <a:rPr lang="fi-FI" sz="1500" b="1">
                <a:solidFill>
                  <a:schemeClr val="tx2"/>
                </a:solidFill>
              </a:rPr>
              <a:t> </a:t>
            </a:r>
            <a:endParaRPr lang="fi-FI" sz="1500">
              <a:solidFill>
                <a:schemeClr val="tx2"/>
              </a:solidFill>
            </a:endParaRPr>
          </a:p>
        </p:txBody>
      </p:sp>
      <p:grpSp>
        <p:nvGrpSpPr>
          <p:cNvPr id="37" name="Ryhmä 36">
            <a:extLst>
              <a:ext uri="{FF2B5EF4-FFF2-40B4-BE49-F238E27FC236}">
                <a16:creationId xmlns:a16="http://schemas.microsoft.com/office/drawing/2014/main" id="{60F1B512-E7E2-8646-A9CC-1CF54FE7FBF0}"/>
              </a:ext>
            </a:extLst>
          </p:cNvPr>
          <p:cNvGrpSpPr/>
          <p:nvPr/>
        </p:nvGrpSpPr>
        <p:grpSpPr>
          <a:xfrm>
            <a:off x="9843513" y="982540"/>
            <a:ext cx="1644616" cy="1644616"/>
            <a:chOff x="9803757" y="942784"/>
            <a:chExt cx="1644616" cy="1644616"/>
          </a:xfrm>
        </p:grpSpPr>
        <p:sp>
          <p:nvSpPr>
            <p:cNvPr id="38" name="Ellipsi 37">
              <a:extLst>
                <a:ext uri="{FF2B5EF4-FFF2-40B4-BE49-F238E27FC236}">
                  <a16:creationId xmlns:a16="http://schemas.microsoft.com/office/drawing/2014/main" id="{1EE45741-2F35-6045-84A6-0F60738C4A41}"/>
                </a:ext>
              </a:extLst>
            </p:cNvPr>
            <p:cNvSpPr/>
            <p:nvPr/>
          </p:nvSpPr>
          <p:spPr>
            <a:xfrm>
              <a:off x="9894913" y="1058720"/>
              <a:ext cx="1412412" cy="1412744"/>
            </a:xfrm>
            <a:prstGeom prst="ellipse">
              <a:avLst/>
            </a:prstGeom>
            <a:solidFill>
              <a:srgbClr val="C66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5" name="Kuva 64">
              <a:extLst>
                <a:ext uri="{FF2B5EF4-FFF2-40B4-BE49-F238E27FC236}">
                  <a16:creationId xmlns:a16="http://schemas.microsoft.com/office/drawing/2014/main" id="{87B6E133-4A1F-4342-BD72-32822F8D0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3757" y="942784"/>
              <a:ext cx="1644616" cy="1644616"/>
            </a:xfrm>
            <a:prstGeom prst="rect">
              <a:avLst/>
            </a:prstGeom>
          </p:spPr>
        </p:pic>
      </p:grpSp>
      <p:grpSp>
        <p:nvGrpSpPr>
          <p:cNvPr id="89" name="Ryhmä 88">
            <a:extLst>
              <a:ext uri="{FF2B5EF4-FFF2-40B4-BE49-F238E27FC236}">
                <a16:creationId xmlns:a16="http://schemas.microsoft.com/office/drawing/2014/main" id="{C2EAA3E7-ACF9-E74D-83DD-5454944CA7A8}"/>
              </a:ext>
            </a:extLst>
          </p:cNvPr>
          <p:cNvGrpSpPr/>
          <p:nvPr/>
        </p:nvGrpSpPr>
        <p:grpSpPr>
          <a:xfrm>
            <a:off x="-1" y="5386550"/>
            <a:ext cx="12203463" cy="982280"/>
            <a:chOff x="-1" y="5386550"/>
            <a:chExt cx="12203463" cy="982280"/>
          </a:xfrm>
        </p:grpSpPr>
        <p:sp>
          <p:nvSpPr>
            <p:cNvPr id="90" name="Rectangle 22">
              <a:extLst>
                <a:ext uri="{FF2B5EF4-FFF2-40B4-BE49-F238E27FC236}">
                  <a16:creationId xmlns:a16="http://schemas.microsoft.com/office/drawing/2014/main" id="{3BE64388-2ABE-4E41-8CE8-82321E5B97FA}"/>
                </a:ext>
              </a:extLst>
            </p:cNvPr>
            <p:cNvSpPr/>
            <p:nvPr/>
          </p:nvSpPr>
          <p:spPr>
            <a:xfrm rot="5400000">
              <a:off x="6126932" y="4903236"/>
              <a:ext cx="223200" cy="2026800"/>
            </a:xfrm>
            <a:prstGeom prst="rect">
              <a:avLst/>
            </a:prstGeom>
            <a:solidFill>
              <a:srgbClr val="C66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91" name="Ryhmä 90">
              <a:extLst>
                <a:ext uri="{FF2B5EF4-FFF2-40B4-BE49-F238E27FC236}">
                  <a16:creationId xmlns:a16="http://schemas.microsoft.com/office/drawing/2014/main" id="{F71EBBCD-BBD4-DA47-B968-99E2FFAE1737}"/>
                </a:ext>
              </a:extLst>
            </p:cNvPr>
            <p:cNvGrpSpPr/>
            <p:nvPr/>
          </p:nvGrpSpPr>
          <p:grpSpPr>
            <a:xfrm>
              <a:off x="-1" y="5386550"/>
              <a:ext cx="12203463" cy="982280"/>
              <a:chOff x="-1" y="5386550"/>
              <a:chExt cx="12203463" cy="982280"/>
            </a:xfrm>
          </p:grpSpPr>
          <p:grpSp>
            <p:nvGrpSpPr>
              <p:cNvPr id="92" name="Ryhmä 91">
                <a:extLst>
                  <a:ext uri="{FF2B5EF4-FFF2-40B4-BE49-F238E27FC236}">
                    <a16:creationId xmlns:a16="http://schemas.microsoft.com/office/drawing/2014/main" id="{E688461E-8AFE-344B-A1F5-3DEEDC71FE89}"/>
                  </a:ext>
                </a:extLst>
              </p:cNvPr>
              <p:cNvGrpSpPr/>
              <p:nvPr/>
            </p:nvGrpSpPr>
            <p:grpSpPr>
              <a:xfrm>
                <a:off x="-1" y="5430050"/>
                <a:ext cx="12203463" cy="932180"/>
                <a:chOff x="-1" y="5302728"/>
                <a:chExt cx="12203463" cy="932180"/>
              </a:xfrm>
            </p:grpSpPr>
            <p:sp>
              <p:nvSpPr>
                <p:cNvPr id="99" name="Rectangle 10">
                  <a:extLst>
                    <a:ext uri="{FF2B5EF4-FFF2-40B4-BE49-F238E27FC236}">
                      <a16:creationId xmlns:a16="http://schemas.microsoft.com/office/drawing/2014/main" id="{0CF2153A-78E0-524C-AD48-756BA19F5550}"/>
                    </a:ext>
                  </a:extLst>
                </p:cNvPr>
                <p:cNvSpPr/>
                <p:nvPr/>
              </p:nvSpPr>
              <p:spPr>
                <a:xfrm rot="5400000">
                  <a:off x="10727923" y="4427558"/>
                  <a:ext cx="223877" cy="272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2"/>
                    </a:solidFill>
                  </a:endParaRPr>
                </a:p>
              </p:txBody>
            </p:sp>
            <p:grpSp>
              <p:nvGrpSpPr>
                <p:cNvPr id="100" name="Ryhmä 99">
                  <a:extLst>
                    <a:ext uri="{FF2B5EF4-FFF2-40B4-BE49-F238E27FC236}">
                      <a16:creationId xmlns:a16="http://schemas.microsoft.com/office/drawing/2014/main" id="{202E6CD7-638D-CA46-88D2-6CB0B426EE38}"/>
                    </a:ext>
                  </a:extLst>
                </p:cNvPr>
                <p:cNvGrpSpPr/>
                <p:nvPr/>
              </p:nvGrpSpPr>
              <p:grpSpPr>
                <a:xfrm>
                  <a:off x="-1" y="5302728"/>
                  <a:ext cx="9507564" cy="932180"/>
                  <a:chOff x="-1" y="5314303"/>
                  <a:chExt cx="9507564" cy="932180"/>
                </a:xfrm>
              </p:grpSpPr>
              <p:grpSp>
                <p:nvGrpSpPr>
                  <p:cNvPr id="101" name="Group 20">
                    <a:extLst>
                      <a:ext uri="{FF2B5EF4-FFF2-40B4-BE49-F238E27FC236}">
                        <a16:creationId xmlns:a16="http://schemas.microsoft.com/office/drawing/2014/main" id="{D59EF6F4-5605-E544-B742-2FB45C55E8C6}"/>
                      </a:ext>
                    </a:extLst>
                  </p:cNvPr>
                  <p:cNvGrpSpPr/>
                  <p:nvPr/>
                </p:nvGrpSpPr>
                <p:grpSpPr>
                  <a:xfrm>
                    <a:off x="-1" y="5314303"/>
                    <a:ext cx="5689173" cy="932180"/>
                    <a:chOff x="-1668935" y="5015394"/>
                    <a:chExt cx="7640798" cy="1251957"/>
                  </a:xfrm>
                </p:grpSpPr>
                <p:sp>
                  <p:nvSpPr>
                    <p:cNvPr id="108" name="Rectangle 22">
                      <a:extLst>
                        <a:ext uri="{FF2B5EF4-FFF2-40B4-BE49-F238E27FC236}">
                          <a16:creationId xmlns:a16="http://schemas.microsoft.com/office/drawing/2014/main" id="{4D81A506-7318-FC46-8B22-310825C801E3}"/>
                        </a:ext>
                      </a:extLst>
                    </p:cNvPr>
                    <p:cNvSpPr/>
                    <p:nvPr/>
                  </p:nvSpPr>
                  <p:spPr>
                    <a:xfrm rot="5400000">
                      <a:off x="3961551" y="4442470"/>
                      <a:ext cx="300674" cy="2457812"/>
                    </a:xfrm>
                    <a:prstGeom prst="rect">
                      <a:avLst/>
                    </a:prstGeom>
                    <a:solidFill>
                      <a:srgbClr val="253746">
                        <a:alpha val="299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9" name="Rectangle 23">
                      <a:extLst>
                        <a:ext uri="{FF2B5EF4-FFF2-40B4-BE49-F238E27FC236}">
                          <a16:creationId xmlns:a16="http://schemas.microsoft.com/office/drawing/2014/main" id="{AD52094C-0270-1E4D-85A8-B282AAAACC53}"/>
                        </a:ext>
                      </a:extLst>
                    </p:cNvPr>
                    <p:cNvSpPr/>
                    <p:nvPr/>
                  </p:nvSpPr>
                  <p:spPr>
                    <a:xfrm rot="5400000">
                      <a:off x="456684" y="3395419"/>
                      <a:ext cx="300674" cy="4551912"/>
                    </a:xfrm>
                    <a:prstGeom prst="rect">
                      <a:avLst/>
                    </a:prstGeom>
                    <a:solidFill>
                      <a:srgbClr val="246091">
                        <a:alpha val="296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0" name="TextBox 33">
                      <a:extLst>
                        <a:ext uri="{FF2B5EF4-FFF2-40B4-BE49-F238E27FC236}">
                          <a16:creationId xmlns:a16="http://schemas.microsoft.com/office/drawing/2014/main" id="{C36DDB44-9793-2C40-A889-A9935474D7EE}"/>
                        </a:ext>
                      </a:extLst>
                    </p:cNvPr>
                    <p:cNvSpPr txBox="1"/>
                    <p:nvPr/>
                  </p:nvSpPr>
                  <p:spPr>
                    <a:xfrm>
                      <a:off x="5515448" y="5539319"/>
                      <a:ext cx="456415" cy="248016"/>
                    </a:xfrm>
                    <a:prstGeom prst="rect">
                      <a:avLst/>
                    </a:prstGeom>
                    <a:noFill/>
                  </p:spPr>
                  <p:txBody>
                    <a:bodyPr wrap="none" lIns="0" tIns="0" rIns="0" bIns="0" rtlCol="0">
                      <a:spAutoFit/>
                    </a:bodyPr>
                    <a:lstStyle/>
                    <a:p>
                      <a:pPr algn="ctr"/>
                      <a:r>
                        <a:rPr lang="en-FI" sz="1200">
                          <a:solidFill>
                            <a:schemeClr val="bg1"/>
                          </a:solidFill>
                        </a:rPr>
                        <a:t>2030</a:t>
                      </a:r>
                    </a:p>
                  </p:txBody>
                </p:sp>
                <p:grpSp>
                  <p:nvGrpSpPr>
                    <p:cNvPr id="111" name="Group 26">
                      <a:extLst>
                        <a:ext uri="{FF2B5EF4-FFF2-40B4-BE49-F238E27FC236}">
                          <a16:creationId xmlns:a16="http://schemas.microsoft.com/office/drawing/2014/main" id="{71717114-D578-3A45-8825-BE9692B9BA1A}"/>
                        </a:ext>
                      </a:extLst>
                    </p:cNvPr>
                    <p:cNvGrpSpPr/>
                    <p:nvPr/>
                  </p:nvGrpSpPr>
                  <p:grpSpPr>
                    <a:xfrm>
                      <a:off x="573925" y="5015394"/>
                      <a:ext cx="1764657" cy="1251957"/>
                      <a:chOff x="573925" y="3307777"/>
                      <a:chExt cx="1764657" cy="1251957"/>
                    </a:xfrm>
                  </p:grpSpPr>
                  <p:sp>
                    <p:nvSpPr>
                      <p:cNvPr id="112" name="TextBox 27">
                        <a:extLst>
                          <a:ext uri="{FF2B5EF4-FFF2-40B4-BE49-F238E27FC236}">
                            <a16:creationId xmlns:a16="http://schemas.microsoft.com/office/drawing/2014/main" id="{291311B6-B88F-F74A-8ABE-12170EB45FBE}"/>
                          </a:ext>
                        </a:extLst>
                      </p:cNvPr>
                      <p:cNvSpPr txBox="1"/>
                      <p:nvPr/>
                    </p:nvSpPr>
                    <p:spPr>
                      <a:xfrm>
                        <a:off x="573925" y="3827274"/>
                        <a:ext cx="456416" cy="248016"/>
                      </a:xfrm>
                      <a:prstGeom prst="rect">
                        <a:avLst/>
                      </a:prstGeom>
                      <a:noFill/>
                    </p:spPr>
                    <p:txBody>
                      <a:bodyPr wrap="none" lIns="0" tIns="0" rIns="0" bIns="0" rtlCol="0">
                        <a:spAutoFit/>
                      </a:bodyPr>
                      <a:lstStyle/>
                      <a:p>
                        <a:pPr algn="ctr"/>
                        <a:r>
                          <a:rPr lang="en-FI" sz="1200">
                            <a:solidFill>
                              <a:schemeClr val="bg1">
                                <a:alpha val="40000"/>
                              </a:schemeClr>
                            </a:solidFill>
                          </a:rPr>
                          <a:t>2020</a:t>
                        </a:r>
                      </a:p>
                    </p:txBody>
                  </p:sp>
                  <p:pic>
                    <p:nvPicPr>
                      <p:cNvPr id="113" name="Graphic 29">
                        <a:extLst>
                          <a:ext uri="{FF2B5EF4-FFF2-40B4-BE49-F238E27FC236}">
                            <a16:creationId xmlns:a16="http://schemas.microsoft.com/office/drawing/2014/main" id="{66FB2657-2C46-1C4A-93C6-578C4ED9BE6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6625" y="3307777"/>
                        <a:ext cx="1251957" cy="1251957"/>
                      </a:xfrm>
                      <a:prstGeom prst="rect">
                        <a:avLst/>
                      </a:prstGeom>
                    </p:spPr>
                  </p:pic>
                </p:grpSp>
              </p:grpSp>
              <p:grpSp>
                <p:nvGrpSpPr>
                  <p:cNvPr id="102" name="Ryhmä 101">
                    <a:extLst>
                      <a:ext uri="{FF2B5EF4-FFF2-40B4-BE49-F238E27FC236}">
                        <a16:creationId xmlns:a16="http://schemas.microsoft.com/office/drawing/2014/main" id="{D392A91C-E6C8-CF4C-99F0-46686A3EE4AA}"/>
                      </a:ext>
                    </a:extLst>
                  </p:cNvPr>
                  <p:cNvGrpSpPr/>
                  <p:nvPr/>
                </p:nvGrpSpPr>
                <p:grpSpPr>
                  <a:xfrm>
                    <a:off x="3514783" y="5349328"/>
                    <a:ext cx="5992780" cy="870173"/>
                    <a:chOff x="3514783" y="5349328"/>
                    <a:chExt cx="5992780" cy="870173"/>
                  </a:xfrm>
                </p:grpSpPr>
                <p:grpSp>
                  <p:nvGrpSpPr>
                    <p:cNvPr id="103" name="Group 16">
                      <a:extLst>
                        <a:ext uri="{FF2B5EF4-FFF2-40B4-BE49-F238E27FC236}">
                          <a16:creationId xmlns:a16="http://schemas.microsoft.com/office/drawing/2014/main" id="{372DCA79-8FA3-804E-8C6A-762A2E25C422}"/>
                        </a:ext>
                      </a:extLst>
                    </p:cNvPr>
                    <p:cNvGrpSpPr/>
                    <p:nvPr/>
                  </p:nvGrpSpPr>
                  <p:grpSpPr>
                    <a:xfrm>
                      <a:off x="7247598" y="5349328"/>
                      <a:ext cx="2259965" cy="870173"/>
                      <a:chOff x="8064894" y="3354819"/>
                      <a:chExt cx="3035228" cy="1168679"/>
                    </a:xfrm>
                  </p:grpSpPr>
                  <p:sp>
                    <p:nvSpPr>
                      <p:cNvPr id="105" name="TextBox 17">
                        <a:extLst>
                          <a:ext uri="{FF2B5EF4-FFF2-40B4-BE49-F238E27FC236}">
                            <a16:creationId xmlns:a16="http://schemas.microsoft.com/office/drawing/2014/main" id="{1975303D-A872-9740-AFFE-5A227C86EB3C}"/>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050" b="1">
                            <a:solidFill>
                              <a:schemeClr val="accent2"/>
                            </a:solidFill>
                          </a:rPr>
                          <a:t>Suomessa on maailman</a:t>
                        </a:r>
                        <a:br>
                          <a:rPr lang="fi-FI" sz="1050" b="1">
                            <a:solidFill>
                              <a:schemeClr val="accent2"/>
                            </a:solidFill>
                          </a:rPr>
                        </a:br>
                        <a:r>
                          <a:rPr lang="fi-FI" sz="1050" b="1">
                            <a:solidFill>
                              <a:schemeClr val="accent2"/>
                            </a:solidFill>
                          </a:rPr>
                          <a:t>parhaaseen tietoon</a:t>
                        </a:r>
                        <a:br>
                          <a:rPr lang="fi-FI" sz="1050" b="1">
                            <a:solidFill>
                              <a:schemeClr val="accent2"/>
                            </a:solidFill>
                          </a:rPr>
                        </a:br>
                        <a:r>
                          <a:rPr lang="fi-FI" sz="1050" b="1">
                            <a:solidFill>
                              <a:schemeClr val="accent2"/>
                            </a:solidFill>
                          </a:rPr>
                          <a:t>perustuva, hyvinvointia luova</a:t>
                        </a:r>
                        <a:br>
                          <a:rPr lang="fi-FI" sz="1050" b="1">
                            <a:solidFill>
                              <a:schemeClr val="accent2"/>
                            </a:solidFill>
                          </a:rPr>
                        </a:br>
                        <a:r>
                          <a:rPr lang="fi-FI" sz="1050" b="1">
                            <a:solidFill>
                              <a:schemeClr val="accent2"/>
                            </a:solidFill>
                          </a:rPr>
                          <a:t>ja kestävä elinympäristö.</a:t>
                        </a:r>
                        <a:endParaRPr lang="fi-FI" sz="1050">
                          <a:solidFill>
                            <a:schemeClr val="accent2"/>
                          </a:solidFill>
                        </a:endParaRPr>
                      </a:p>
                    </p:txBody>
                  </p:sp>
                  <p:sp>
                    <p:nvSpPr>
                      <p:cNvPr id="106" name="Rectangle 18">
                        <a:extLst>
                          <a:ext uri="{FF2B5EF4-FFF2-40B4-BE49-F238E27FC236}">
                            <a16:creationId xmlns:a16="http://schemas.microsoft.com/office/drawing/2014/main" id="{B69E9F05-B9F9-794C-8FEC-50EE10B15E9D}"/>
                          </a:ext>
                        </a:extLst>
                      </p:cNvPr>
                      <p:cNvSpPr/>
                      <p:nvPr/>
                    </p:nvSpPr>
                    <p:spPr>
                      <a:xfrm>
                        <a:off x="8064894"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2"/>
                          </a:solidFill>
                        </a:endParaRPr>
                      </a:p>
                    </p:txBody>
                  </p:sp>
                  <p:sp>
                    <p:nvSpPr>
                      <p:cNvPr id="107" name="Rectangle 19">
                        <a:extLst>
                          <a:ext uri="{FF2B5EF4-FFF2-40B4-BE49-F238E27FC236}">
                            <a16:creationId xmlns:a16="http://schemas.microsoft.com/office/drawing/2014/main" id="{D70F9DFA-A7CD-FA45-A25B-53D7E287ACAE}"/>
                          </a:ext>
                        </a:extLst>
                      </p:cNvPr>
                      <p:cNvSpPr/>
                      <p:nvPr/>
                    </p:nvSpPr>
                    <p:spPr>
                      <a:xfrm>
                        <a:off x="10939756"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2"/>
                          </a:solidFill>
                        </a:endParaRPr>
                      </a:p>
                    </p:txBody>
                  </p:sp>
                </p:grpSp>
                <p:sp>
                  <p:nvSpPr>
                    <p:cNvPr id="104" name="TextBox 30">
                      <a:extLst>
                        <a:ext uri="{FF2B5EF4-FFF2-40B4-BE49-F238E27FC236}">
                          <a16:creationId xmlns:a16="http://schemas.microsoft.com/office/drawing/2014/main" id="{0BC3631B-9611-814B-AD58-3D074595B647}"/>
                        </a:ext>
                      </a:extLst>
                    </p:cNvPr>
                    <p:cNvSpPr txBox="1"/>
                    <p:nvPr/>
                  </p:nvSpPr>
                  <p:spPr>
                    <a:xfrm>
                      <a:off x="3514783" y="5704670"/>
                      <a:ext cx="339837" cy="184666"/>
                    </a:xfrm>
                    <a:prstGeom prst="rect">
                      <a:avLst/>
                    </a:prstGeom>
                    <a:noFill/>
                  </p:spPr>
                  <p:txBody>
                    <a:bodyPr wrap="none" lIns="0" tIns="0" rIns="0" bIns="0" rtlCol="0">
                      <a:spAutoFit/>
                    </a:bodyPr>
                    <a:lstStyle/>
                    <a:p>
                      <a:pPr algn="ctr"/>
                      <a:r>
                        <a:rPr lang="en-FI" sz="1200">
                          <a:solidFill>
                            <a:schemeClr val="bg1">
                              <a:alpha val="30000"/>
                            </a:schemeClr>
                          </a:solidFill>
                        </a:rPr>
                        <a:t>2025</a:t>
                      </a:r>
                    </a:p>
                  </p:txBody>
                </p:sp>
              </p:grpSp>
            </p:grpSp>
          </p:grpSp>
          <p:grpSp>
            <p:nvGrpSpPr>
              <p:cNvPr id="93" name="Ryhmä 92">
                <a:extLst>
                  <a:ext uri="{FF2B5EF4-FFF2-40B4-BE49-F238E27FC236}">
                    <a16:creationId xmlns:a16="http://schemas.microsoft.com/office/drawing/2014/main" id="{68E994B1-1028-1B44-AF18-2005D515C9BC}"/>
                  </a:ext>
                </a:extLst>
              </p:cNvPr>
              <p:cNvGrpSpPr/>
              <p:nvPr/>
            </p:nvGrpSpPr>
            <p:grpSpPr>
              <a:xfrm>
                <a:off x="3905349" y="5432921"/>
                <a:ext cx="932180" cy="935909"/>
                <a:chOff x="8179993" y="347057"/>
                <a:chExt cx="932180" cy="935909"/>
              </a:xfrm>
            </p:grpSpPr>
            <p:sp>
              <p:nvSpPr>
                <p:cNvPr id="97" name="Ellipsi 96">
                  <a:extLst>
                    <a:ext uri="{FF2B5EF4-FFF2-40B4-BE49-F238E27FC236}">
                      <a16:creationId xmlns:a16="http://schemas.microsoft.com/office/drawing/2014/main" id="{3C487570-A7C1-4046-8D36-3F85C1C00F4D}"/>
                    </a:ext>
                  </a:extLst>
                </p:cNvPr>
                <p:cNvSpPr/>
                <p:nvPr/>
              </p:nvSpPr>
              <p:spPr>
                <a:xfrm>
                  <a:off x="8200813" y="386269"/>
                  <a:ext cx="863116" cy="863115"/>
                </a:xfrm>
                <a:prstGeom prst="ellipse">
                  <a:avLst/>
                </a:prstGeom>
                <a:solidFill>
                  <a:schemeClr val="accent1">
                    <a:alpha val="299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8" name="Kuva 97">
                  <a:extLst>
                    <a:ext uri="{FF2B5EF4-FFF2-40B4-BE49-F238E27FC236}">
                      <a16:creationId xmlns:a16="http://schemas.microsoft.com/office/drawing/2014/main" id="{0518A4E8-5B17-7446-911C-F88B9D341EA7}"/>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8179993" y="347057"/>
                  <a:ext cx="932180" cy="935909"/>
                </a:xfrm>
                <a:prstGeom prst="rect">
                  <a:avLst/>
                </a:prstGeom>
                <a:ln>
                  <a:noFill/>
                </a:ln>
              </p:spPr>
            </p:pic>
          </p:grpSp>
          <p:grpSp>
            <p:nvGrpSpPr>
              <p:cNvPr id="94" name="Ryhmä 93">
                <a:extLst>
                  <a:ext uri="{FF2B5EF4-FFF2-40B4-BE49-F238E27FC236}">
                    <a16:creationId xmlns:a16="http://schemas.microsoft.com/office/drawing/2014/main" id="{1669B75D-A795-E148-BF77-06A0196F9AD9}"/>
                  </a:ext>
                </a:extLst>
              </p:cNvPr>
              <p:cNvGrpSpPr/>
              <p:nvPr/>
            </p:nvGrpSpPr>
            <p:grpSpPr>
              <a:xfrm>
                <a:off x="5747711" y="5386550"/>
                <a:ext cx="970557" cy="974439"/>
                <a:chOff x="7683412" y="292168"/>
                <a:chExt cx="970557" cy="974439"/>
              </a:xfrm>
            </p:grpSpPr>
            <p:sp>
              <p:nvSpPr>
                <p:cNvPr id="95" name="Ellipsi 94">
                  <a:extLst>
                    <a:ext uri="{FF2B5EF4-FFF2-40B4-BE49-F238E27FC236}">
                      <a16:creationId xmlns:a16="http://schemas.microsoft.com/office/drawing/2014/main" id="{310483AD-F28F-3B48-AA65-E7A5E6C3CD8F}"/>
                    </a:ext>
                  </a:extLst>
                </p:cNvPr>
                <p:cNvSpPr/>
                <p:nvPr/>
              </p:nvSpPr>
              <p:spPr>
                <a:xfrm>
                  <a:off x="7736205" y="390376"/>
                  <a:ext cx="863116" cy="863115"/>
                </a:xfrm>
                <a:prstGeom prst="ellipse">
                  <a:avLst/>
                </a:prstGeom>
                <a:solidFill>
                  <a:srgbClr val="C66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6" name="Kuva 95">
                  <a:extLst>
                    <a:ext uri="{FF2B5EF4-FFF2-40B4-BE49-F238E27FC236}">
                      <a16:creationId xmlns:a16="http://schemas.microsoft.com/office/drawing/2014/main" id="{4736DDC0-47A4-E649-BDD2-B01A32AECD99}"/>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7683412" y="292168"/>
                  <a:ext cx="970557" cy="974439"/>
                </a:xfrm>
                <a:prstGeom prst="rect">
                  <a:avLst/>
                </a:prstGeom>
              </p:spPr>
            </p:pic>
          </p:grpSp>
        </p:grpSp>
      </p:grpSp>
    </p:spTree>
    <p:extLst>
      <p:ext uri="{BB962C8B-B14F-4D97-AF65-F5344CB8AC3E}">
        <p14:creationId xmlns:p14="http://schemas.microsoft.com/office/powerpoint/2010/main" val="1730343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Muutos kuvin</a:t>
            </a:r>
            <a:endParaRPr lang="fi-FI" dirty="0"/>
          </a:p>
        </p:txBody>
      </p:sp>
    </p:spTree>
    <p:extLst>
      <p:ext uri="{BB962C8B-B14F-4D97-AF65-F5344CB8AC3E}">
        <p14:creationId xmlns:p14="http://schemas.microsoft.com/office/powerpoint/2010/main" val="47230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79CC37-9EC0-DA41-B8D2-5D3A20F126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978" y="874907"/>
            <a:ext cx="9743717" cy="5281607"/>
          </a:xfrm>
          <a:prstGeom prst="rect">
            <a:avLst/>
          </a:prstGeom>
        </p:spPr>
      </p:pic>
      <p:sp>
        <p:nvSpPr>
          <p:cNvPr id="199" name="Text Placeholder 198">
            <a:extLst>
              <a:ext uri="{FF2B5EF4-FFF2-40B4-BE49-F238E27FC236}">
                <a16:creationId xmlns:a16="http://schemas.microsoft.com/office/drawing/2014/main" id="{4F2EF8CE-9B9E-054A-BE29-4A1D478FDC07}"/>
              </a:ext>
            </a:extLst>
          </p:cNvPr>
          <p:cNvSpPr>
            <a:spLocks noGrp="1"/>
          </p:cNvSpPr>
          <p:nvPr>
            <p:ph type="body" sz="quarter" idx="4294967295"/>
          </p:nvPr>
        </p:nvSpPr>
        <p:spPr>
          <a:xfrm>
            <a:off x="8129700" y="575681"/>
            <a:ext cx="3607210" cy="1499304"/>
          </a:xfrm>
        </p:spPr>
        <p:txBody>
          <a:bodyPr/>
          <a:lstStyle/>
          <a:p>
            <a:pPr marL="0" indent="0">
              <a:lnSpc>
                <a:spcPct val="100000"/>
              </a:lnSpc>
              <a:buNone/>
            </a:pPr>
            <a:r>
              <a:rPr lang="fi-FI" sz="2800" b="1" dirty="0">
                <a:latin typeface="Arial" panose="020B0604020202020204" pitchFamily="34" charset="0"/>
                <a:cs typeface="Arial" panose="020B0604020202020204" pitchFamily="34" charset="0"/>
              </a:rPr>
              <a:t>Nykytilassa tietovarannot ovat eriytyneet</a:t>
            </a:r>
          </a:p>
        </p:txBody>
      </p:sp>
      <p:sp>
        <p:nvSpPr>
          <p:cNvPr id="100" name="TextBox 99">
            <a:extLst>
              <a:ext uri="{FF2B5EF4-FFF2-40B4-BE49-F238E27FC236}">
                <a16:creationId xmlns:a16="http://schemas.microsoft.com/office/drawing/2014/main" id="{D05A3C60-821B-7D48-9194-7054F5264046}"/>
              </a:ext>
            </a:extLst>
          </p:cNvPr>
          <p:cNvSpPr txBox="1"/>
          <p:nvPr/>
        </p:nvSpPr>
        <p:spPr>
          <a:xfrm>
            <a:off x="3315368" y="3368856"/>
            <a:ext cx="662104"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Valtio</a:t>
            </a:r>
          </a:p>
        </p:txBody>
      </p:sp>
      <p:sp>
        <p:nvSpPr>
          <p:cNvPr id="101" name="TextBox 100">
            <a:extLst>
              <a:ext uri="{FF2B5EF4-FFF2-40B4-BE49-F238E27FC236}">
                <a16:creationId xmlns:a16="http://schemas.microsoft.com/office/drawing/2014/main" id="{C4565F25-482B-5348-ACF2-779641A82444}"/>
              </a:ext>
            </a:extLst>
          </p:cNvPr>
          <p:cNvSpPr txBox="1"/>
          <p:nvPr/>
        </p:nvSpPr>
        <p:spPr>
          <a:xfrm>
            <a:off x="4873692" y="4264281"/>
            <a:ext cx="691215"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Kunta</a:t>
            </a:r>
          </a:p>
        </p:txBody>
      </p:sp>
      <p:sp>
        <p:nvSpPr>
          <p:cNvPr id="102" name="TextBox 101">
            <a:extLst>
              <a:ext uri="{FF2B5EF4-FFF2-40B4-BE49-F238E27FC236}">
                <a16:creationId xmlns:a16="http://schemas.microsoft.com/office/drawing/2014/main" id="{E322449F-46BE-FC42-8366-5362598E3577}"/>
              </a:ext>
            </a:extLst>
          </p:cNvPr>
          <p:cNvSpPr txBox="1"/>
          <p:nvPr/>
        </p:nvSpPr>
        <p:spPr>
          <a:xfrm>
            <a:off x="1758220" y="4031391"/>
            <a:ext cx="1079142"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Yksityinen</a:t>
            </a:r>
          </a:p>
        </p:txBody>
      </p:sp>
      <p:sp>
        <p:nvSpPr>
          <p:cNvPr id="119" name="TextBox 118">
            <a:extLst>
              <a:ext uri="{FF2B5EF4-FFF2-40B4-BE49-F238E27FC236}">
                <a16:creationId xmlns:a16="http://schemas.microsoft.com/office/drawing/2014/main" id="{1F340CF5-3FD9-4640-A87E-0857E2A28638}"/>
              </a:ext>
            </a:extLst>
          </p:cNvPr>
          <p:cNvSpPr txBox="1"/>
          <p:nvPr/>
        </p:nvSpPr>
        <p:spPr>
          <a:xfrm>
            <a:off x="8974643" y="3035041"/>
            <a:ext cx="2165212" cy="830997"/>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Tietoa syntyy esim. rakennuslupaa haettaessa</a:t>
            </a:r>
          </a:p>
        </p:txBody>
      </p:sp>
      <p:sp>
        <p:nvSpPr>
          <p:cNvPr id="120" name="TextBox 119">
            <a:extLst>
              <a:ext uri="{FF2B5EF4-FFF2-40B4-BE49-F238E27FC236}">
                <a16:creationId xmlns:a16="http://schemas.microsoft.com/office/drawing/2014/main" id="{52F01108-B716-E64E-8A26-5C3AB2E34E54}"/>
              </a:ext>
            </a:extLst>
          </p:cNvPr>
          <p:cNvSpPr txBox="1"/>
          <p:nvPr/>
        </p:nvSpPr>
        <p:spPr>
          <a:xfrm>
            <a:off x="7284757" y="2238119"/>
            <a:ext cx="1689886" cy="307777"/>
          </a:xfrm>
          <a:prstGeom prst="rect">
            <a:avLst/>
          </a:prstGeom>
          <a:noFill/>
        </p:spPr>
        <p:txBody>
          <a:bodyPr wrap="none" rtlCol="0">
            <a:spAutoFit/>
          </a:bodyPr>
          <a:lstStyle/>
          <a:p>
            <a:r>
              <a:rPr lang="fi-FI" sz="1400" b="1" dirty="0">
                <a:solidFill>
                  <a:srgbClr val="C66E4E"/>
                </a:solidFill>
                <a:latin typeface="Arial" panose="020B0604020202020204" pitchFamily="34" charset="0"/>
                <a:cs typeface="Arial" panose="020B0604020202020204" pitchFamily="34" charset="0"/>
              </a:rPr>
              <a:t>Esim. ”kerrosala”</a:t>
            </a:r>
          </a:p>
        </p:txBody>
      </p:sp>
      <p:sp>
        <p:nvSpPr>
          <p:cNvPr id="200" name="TextBox 199">
            <a:extLst>
              <a:ext uri="{FF2B5EF4-FFF2-40B4-BE49-F238E27FC236}">
                <a16:creationId xmlns:a16="http://schemas.microsoft.com/office/drawing/2014/main" id="{D0D59F4A-7AC1-1448-B6A8-71B7F6F2AB2E}"/>
              </a:ext>
            </a:extLst>
          </p:cNvPr>
          <p:cNvSpPr txBox="1"/>
          <p:nvPr/>
        </p:nvSpPr>
        <p:spPr>
          <a:xfrm>
            <a:off x="6302893" y="4924439"/>
            <a:ext cx="1561646" cy="584775"/>
          </a:xfrm>
          <a:prstGeom prst="rect">
            <a:avLst/>
          </a:prstGeom>
          <a:noFill/>
        </p:spPr>
        <p:txBody>
          <a:bodyPr wrap="none" rtlCol="0">
            <a:spAutoFit/>
          </a:bodyPr>
          <a:lstStyle/>
          <a:p>
            <a:pPr algn="r"/>
            <a:r>
              <a:rPr lang="fi-FI" sz="1600" dirty="0">
                <a:solidFill>
                  <a:srgbClr val="253746"/>
                </a:solidFill>
                <a:latin typeface="Arial" panose="020B0604020202020204" pitchFamily="34" charset="0"/>
                <a:cs typeface="Arial" panose="020B0604020202020204" pitchFamily="34" charset="0"/>
              </a:rPr>
              <a:t>Rakennuslupa-</a:t>
            </a:r>
          </a:p>
          <a:p>
            <a:pPr algn="r"/>
            <a:r>
              <a:rPr lang="fi-FI" sz="1600" dirty="0">
                <a:solidFill>
                  <a:srgbClr val="253746"/>
                </a:solidFill>
                <a:latin typeface="Arial" panose="020B0604020202020204" pitchFamily="34" charset="0"/>
                <a:cs typeface="Arial" panose="020B0604020202020204" pitchFamily="34" charset="0"/>
              </a:rPr>
              <a:t>hakemus</a:t>
            </a:r>
          </a:p>
        </p:txBody>
      </p:sp>
      <p:sp>
        <p:nvSpPr>
          <p:cNvPr id="205" name="TextBox 204">
            <a:extLst>
              <a:ext uri="{FF2B5EF4-FFF2-40B4-BE49-F238E27FC236}">
                <a16:creationId xmlns:a16="http://schemas.microsoft.com/office/drawing/2014/main" id="{0EA3C869-6F21-E94D-865E-B5FE9A0B9F23}"/>
              </a:ext>
            </a:extLst>
          </p:cNvPr>
          <p:cNvSpPr txBox="1"/>
          <p:nvPr/>
        </p:nvSpPr>
        <p:spPr>
          <a:xfrm>
            <a:off x="5087051" y="941625"/>
            <a:ext cx="2431684" cy="307777"/>
          </a:xfrm>
          <a:prstGeom prst="rect">
            <a:avLst/>
          </a:prstGeom>
          <a:noFill/>
        </p:spPr>
        <p:txBody>
          <a:bodyPr wrap="square" rtlCol="0">
            <a:spAutoFit/>
          </a:bodyPr>
          <a:lstStyle/>
          <a:p>
            <a:r>
              <a:rPr lang="fi-FI" sz="1400" dirty="0">
                <a:solidFill>
                  <a:srgbClr val="253746"/>
                </a:solidFill>
                <a:latin typeface="Arial" panose="020B0604020202020204" pitchFamily="34" charset="0"/>
                <a:cs typeface="Arial" panose="020B0604020202020204" pitchFamily="34" charset="0"/>
              </a:rPr>
              <a:t>Kunnan rakennusrekisteri</a:t>
            </a:r>
          </a:p>
        </p:txBody>
      </p:sp>
      <p:cxnSp>
        <p:nvCxnSpPr>
          <p:cNvPr id="239" name="Straight Connector 238">
            <a:extLst>
              <a:ext uri="{FF2B5EF4-FFF2-40B4-BE49-F238E27FC236}">
                <a16:creationId xmlns:a16="http://schemas.microsoft.com/office/drawing/2014/main" id="{36BCDEB3-1CD7-CE48-974B-E54D67324056}"/>
              </a:ext>
            </a:extLst>
          </p:cNvPr>
          <p:cNvCxnSpPr>
            <a:cxnSpLocks/>
          </p:cNvCxnSpPr>
          <p:nvPr/>
        </p:nvCxnSpPr>
        <p:spPr>
          <a:xfrm>
            <a:off x="8974643" y="3083569"/>
            <a:ext cx="0" cy="1180712"/>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DF04A1-F839-D249-AFF2-56F52137E992}"/>
              </a:ext>
            </a:extLst>
          </p:cNvPr>
          <p:cNvSpPr txBox="1"/>
          <p:nvPr/>
        </p:nvSpPr>
        <p:spPr>
          <a:xfrm>
            <a:off x="1742059" y="5113863"/>
            <a:ext cx="3780011" cy="1077218"/>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Organisaatioiden omiin järjestelmiin kerättävä ja säilytettävä tieto</a:t>
            </a:r>
          </a:p>
          <a:p>
            <a:endParaRPr lang="fi-FI" sz="1600" dirty="0">
              <a:solidFill>
                <a:srgbClr val="253746"/>
              </a:solidFill>
              <a:latin typeface="Arial" panose="020B0604020202020204" pitchFamily="34" charset="0"/>
              <a:cs typeface="Arial" panose="020B0604020202020204" pitchFamily="34" charset="0"/>
            </a:endParaRPr>
          </a:p>
          <a:p>
            <a:r>
              <a:rPr lang="fi-FI" sz="1600" dirty="0">
                <a:solidFill>
                  <a:srgbClr val="253746"/>
                </a:solidFill>
                <a:latin typeface="Arial" panose="020B0604020202020204" pitchFamily="34" charset="0"/>
                <a:cs typeface="Arial" panose="020B0604020202020204" pitchFamily="34" charset="0"/>
              </a:rPr>
              <a:t>Useita tietomalleja</a:t>
            </a:r>
          </a:p>
        </p:txBody>
      </p:sp>
      <p:cxnSp>
        <p:nvCxnSpPr>
          <p:cNvPr id="20" name="Straight Connector 19">
            <a:extLst>
              <a:ext uri="{FF2B5EF4-FFF2-40B4-BE49-F238E27FC236}">
                <a16:creationId xmlns:a16="http://schemas.microsoft.com/office/drawing/2014/main" id="{48065C2C-D8EA-FD44-BF16-E2A91680CA4D}"/>
              </a:ext>
            </a:extLst>
          </p:cNvPr>
          <p:cNvCxnSpPr>
            <a:cxnSpLocks/>
          </p:cNvCxnSpPr>
          <p:nvPr/>
        </p:nvCxnSpPr>
        <p:spPr>
          <a:xfrm>
            <a:off x="1742059" y="4418169"/>
            <a:ext cx="0" cy="1738345"/>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8A497B-BBDF-C546-82A8-B1E7E2DCC957}"/>
              </a:ext>
            </a:extLst>
          </p:cNvPr>
          <p:cNvCxnSpPr>
            <a:cxnSpLocks/>
          </p:cNvCxnSpPr>
          <p:nvPr/>
        </p:nvCxnSpPr>
        <p:spPr>
          <a:xfrm>
            <a:off x="5087051" y="1049793"/>
            <a:ext cx="0" cy="543530"/>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002FB8-3AC6-EC42-83E0-E72AF4364498}"/>
              </a:ext>
            </a:extLst>
          </p:cNvPr>
          <p:cNvCxnSpPr>
            <a:cxnSpLocks/>
          </p:cNvCxnSpPr>
          <p:nvPr/>
        </p:nvCxnSpPr>
        <p:spPr>
          <a:xfrm>
            <a:off x="7864539" y="4838989"/>
            <a:ext cx="0" cy="641280"/>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52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10;&#10;Description automatically generated">
            <a:extLst>
              <a:ext uri="{FF2B5EF4-FFF2-40B4-BE49-F238E27FC236}">
                <a16:creationId xmlns:a16="http://schemas.microsoft.com/office/drawing/2014/main" id="{03AF877C-C385-2746-B17E-E7F06D148D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977" y="932920"/>
            <a:ext cx="9743717" cy="5303268"/>
          </a:xfrm>
          <a:prstGeom prst="rect">
            <a:avLst/>
          </a:prstGeom>
        </p:spPr>
      </p:pic>
      <p:sp>
        <p:nvSpPr>
          <p:cNvPr id="199" name="Text Placeholder 198">
            <a:extLst>
              <a:ext uri="{FF2B5EF4-FFF2-40B4-BE49-F238E27FC236}">
                <a16:creationId xmlns:a16="http://schemas.microsoft.com/office/drawing/2014/main" id="{4F2EF8CE-9B9E-054A-BE29-4A1D478FDC07}"/>
              </a:ext>
            </a:extLst>
          </p:cNvPr>
          <p:cNvSpPr>
            <a:spLocks noGrp="1"/>
          </p:cNvSpPr>
          <p:nvPr>
            <p:ph type="body" sz="quarter" idx="4294967295"/>
          </p:nvPr>
        </p:nvSpPr>
        <p:spPr>
          <a:xfrm>
            <a:off x="8449303" y="941625"/>
            <a:ext cx="3617912" cy="414083"/>
          </a:xfrm>
        </p:spPr>
        <p:txBody>
          <a:bodyPr/>
          <a:lstStyle/>
          <a:p>
            <a:pPr marL="0" indent="0">
              <a:lnSpc>
                <a:spcPts val="1980"/>
              </a:lnSpc>
              <a:buNone/>
            </a:pPr>
            <a:r>
              <a:rPr lang="fi-FI" sz="2800" b="1" dirty="0">
                <a:latin typeface="Arial" panose="020B0604020202020204" pitchFamily="34" charset="0"/>
                <a:cs typeface="Arial" panose="020B0604020202020204" pitchFamily="34" charset="0"/>
              </a:rPr>
              <a:t>Haasteet</a:t>
            </a:r>
          </a:p>
        </p:txBody>
      </p:sp>
      <p:sp>
        <p:nvSpPr>
          <p:cNvPr id="100" name="TextBox 99">
            <a:extLst>
              <a:ext uri="{FF2B5EF4-FFF2-40B4-BE49-F238E27FC236}">
                <a16:creationId xmlns:a16="http://schemas.microsoft.com/office/drawing/2014/main" id="{D05A3C60-821B-7D48-9194-7054F5264046}"/>
              </a:ext>
            </a:extLst>
          </p:cNvPr>
          <p:cNvSpPr txBox="1"/>
          <p:nvPr/>
        </p:nvSpPr>
        <p:spPr>
          <a:xfrm>
            <a:off x="3315368" y="3368856"/>
            <a:ext cx="662104"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Valtio</a:t>
            </a:r>
          </a:p>
        </p:txBody>
      </p:sp>
      <p:sp>
        <p:nvSpPr>
          <p:cNvPr id="101" name="TextBox 100">
            <a:extLst>
              <a:ext uri="{FF2B5EF4-FFF2-40B4-BE49-F238E27FC236}">
                <a16:creationId xmlns:a16="http://schemas.microsoft.com/office/drawing/2014/main" id="{C4565F25-482B-5348-ACF2-779641A82444}"/>
              </a:ext>
            </a:extLst>
          </p:cNvPr>
          <p:cNvSpPr txBox="1"/>
          <p:nvPr/>
        </p:nvSpPr>
        <p:spPr>
          <a:xfrm>
            <a:off x="4873692" y="4264281"/>
            <a:ext cx="691215"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Kunta</a:t>
            </a:r>
          </a:p>
        </p:txBody>
      </p:sp>
      <p:sp>
        <p:nvSpPr>
          <p:cNvPr id="102" name="TextBox 101">
            <a:extLst>
              <a:ext uri="{FF2B5EF4-FFF2-40B4-BE49-F238E27FC236}">
                <a16:creationId xmlns:a16="http://schemas.microsoft.com/office/drawing/2014/main" id="{E322449F-46BE-FC42-8366-5362598E3577}"/>
              </a:ext>
            </a:extLst>
          </p:cNvPr>
          <p:cNvSpPr txBox="1"/>
          <p:nvPr/>
        </p:nvSpPr>
        <p:spPr>
          <a:xfrm>
            <a:off x="1758220" y="4031391"/>
            <a:ext cx="1079142"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Yksityinen</a:t>
            </a:r>
          </a:p>
        </p:txBody>
      </p:sp>
      <p:sp>
        <p:nvSpPr>
          <p:cNvPr id="119" name="TextBox 118">
            <a:extLst>
              <a:ext uri="{FF2B5EF4-FFF2-40B4-BE49-F238E27FC236}">
                <a16:creationId xmlns:a16="http://schemas.microsoft.com/office/drawing/2014/main" id="{1F340CF5-3FD9-4640-A87E-0857E2A28638}"/>
              </a:ext>
            </a:extLst>
          </p:cNvPr>
          <p:cNvSpPr txBox="1"/>
          <p:nvPr/>
        </p:nvSpPr>
        <p:spPr>
          <a:xfrm>
            <a:off x="8974642" y="3347857"/>
            <a:ext cx="2506771" cy="830997"/>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Tiedon tuottaja muokkaa samaa tietoa eri järjestelmissä.</a:t>
            </a:r>
          </a:p>
        </p:txBody>
      </p:sp>
      <p:sp>
        <p:nvSpPr>
          <p:cNvPr id="120" name="TextBox 119">
            <a:extLst>
              <a:ext uri="{FF2B5EF4-FFF2-40B4-BE49-F238E27FC236}">
                <a16:creationId xmlns:a16="http://schemas.microsoft.com/office/drawing/2014/main" id="{52F01108-B716-E64E-8A26-5C3AB2E34E54}"/>
              </a:ext>
            </a:extLst>
          </p:cNvPr>
          <p:cNvSpPr txBox="1"/>
          <p:nvPr/>
        </p:nvSpPr>
        <p:spPr>
          <a:xfrm>
            <a:off x="6221767" y="2729490"/>
            <a:ext cx="1160895" cy="307777"/>
          </a:xfrm>
          <a:prstGeom prst="rect">
            <a:avLst/>
          </a:prstGeom>
          <a:noFill/>
        </p:spPr>
        <p:txBody>
          <a:bodyPr wrap="none" rtlCol="0">
            <a:spAutoFit/>
          </a:bodyPr>
          <a:lstStyle/>
          <a:p>
            <a:r>
              <a:rPr lang="fi-FI" sz="1400" b="1" dirty="0">
                <a:solidFill>
                  <a:srgbClr val="C66E4E"/>
                </a:solidFill>
                <a:latin typeface="Arial" panose="020B0604020202020204" pitchFamily="34" charset="0"/>
                <a:cs typeface="Arial" panose="020B0604020202020204" pitchFamily="34" charset="0"/>
              </a:rPr>
              <a:t>”kerrosala”</a:t>
            </a:r>
          </a:p>
        </p:txBody>
      </p:sp>
      <p:sp>
        <p:nvSpPr>
          <p:cNvPr id="205" name="TextBox 204">
            <a:extLst>
              <a:ext uri="{FF2B5EF4-FFF2-40B4-BE49-F238E27FC236}">
                <a16:creationId xmlns:a16="http://schemas.microsoft.com/office/drawing/2014/main" id="{0EA3C869-6F21-E94D-865E-B5FE9A0B9F23}"/>
              </a:ext>
            </a:extLst>
          </p:cNvPr>
          <p:cNvSpPr txBox="1"/>
          <p:nvPr/>
        </p:nvSpPr>
        <p:spPr>
          <a:xfrm>
            <a:off x="5242099" y="1194700"/>
            <a:ext cx="2431684" cy="307777"/>
          </a:xfrm>
          <a:prstGeom prst="rect">
            <a:avLst/>
          </a:prstGeom>
          <a:noFill/>
        </p:spPr>
        <p:txBody>
          <a:bodyPr wrap="square" rtlCol="0">
            <a:spAutoFit/>
          </a:bodyPr>
          <a:lstStyle/>
          <a:p>
            <a:r>
              <a:rPr lang="fi-FI" sz="1400" dirty="0">
                <a:solidFill>
                  <a:srgbClr val="253746"/>
                </a:solidFill>
                <a:latin typeface="Arial" panose="020B0604020202020204" pitchFamily="34" charset="0"/>
                <a:cs typeface="Arial" panose="020B0604020202020204" pitchFamily="34" charset="0"/>
              </a:rPr>
              <a:t>Kunnan rakennusrekisteri</a:t>
            </a:r>
          </a:p>
        </p:txBody>
      </p:sp>
      <p:cxnSp>
        <p:nvCxnSpPr>
          <p:cNvPr id="239" name="Straight Connector 238">
            <a:extLst>
              <a:ext uri="{FF2B5EF4-FFF2-40B4-BE49-F238E27FC236}">
                <a16:creationId xmlns:a16="http://schemas.microsoft.com/office/drawing/2014/main" id="{36BCDEB3-1CD7-CE48-974B-E54D67324056}"/>
              </a:ext>
            </a:extLst>
          </p:cNvPr>
          <p:cNvCxnSpPr>
            <a:cxnSpLocks/>
          </p:cNvCxnSpPr>
          <p:nvPr/>
        </p:nvCxnSpPr>
        <p:spPr>
          <a:xfrm>
            <a:off x="8974643" y="3443743"/>
            <a:ext cx="0" cy="895425"/>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DF04A1-F839-D249-AFF2-56F52137E992}"/>
              </a:ext>
            </a:extLst>
          </p:cNvPr>
          <p:cNvSpPr txBox="1"/>
          <p:nvPr/>
        </p:nvSpPr>
        <p:spPr>
          <a:xfrm>
            <a:off x="8367538" y="1149849"/>
            <a:ext cx="3156680" cy="1077218"/>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Toisen organisaation tietoa on vaikea hyödyntää. Sitä on työlästä tai mahdotonta jalostaa uusiin tarkoituksiin.</a:t>
            </a:r>
          </a:p>
        </p:txBody>
      </p:sp>
      <p:cxnSp>
        <p:nvCxnSpPr>
          <p:cNvPr id="22" name="Straight Connector 21">
            <a:extLst>
              <a:ext uri="{FF2B5EF4-FFF2-40B4-BE49-F238E27FC236}">
                <a16:creationId xmlns:a16="http://schemas.microsoft.com/office/drawing/2014/main" id="{328A497B-BBDF-C546-82A8-B1E7E2DCC957}"/>
              </a:ext>
            </a:extLst>
          </p:cNvPr>
          <p:cNvCxnSpPr>
            <a:cxnSpLocks/>
          </p:cNvCxnSpPr>
          <p:nvPr/>
        </p:nvCxnSpPr>
        <p:spPr>
          <a:xfrm>
            <a:off x="5242099" y="1269756"/>
            <a:ext cx="0" cy="343921"/>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E2C3CBE-3EA2-D047-B7B7-4D503543E4BA}"/>
              </a:ext>
            </a:extLst>
          </p:cNvPr>
          <p:cNvSpPr txBox="1"/>
          <p:nvPr/>
        </p:nvSpPr>
        <p:spPr>
          <a:xfrm>
            <a:off x="3555430" y="404415"/>
            <a:ext cx="2902511" cy="307777"/>
          </a:xfrm>
          <a:prstGeom prst="rect">
            <a:avLst/>
          </a:prstGeom>
          <a:noFill/>
        </p:spPr>
        <p:txBody>
          <a:bodyPr wrap="square" rtlCol="0">
            <a:spAutoFit/>
          </a:bodyPr>
          <a:lstStyle/>
          <a:p>
            <a:r>
              <a:rPr lang="fi-FI" sz="1400" dirty="0">
                <a:solidFill>
                  <a:srgbClr val="253746"/>
                </a:solidFill>
                <a:latin typeface="Arial" panose="020B0604020202020204" pitchFamily="34" charset="0"/>
                <a:cs typeface="Arial" panose="020B0604020202020204" pitchFamily="34" charset="0"/>
              </a:rPr>
              <a:t>Rakennus- ja huoneistorekisteri</a:t>
            </a:r>
          </a:p>
        </p:txBody>
      </p:sp>
      <p:cxnSp>
        <p:nvCxnSpPr>
          <p:cNvPr id="21" name="Straight Connector 20">
            <a:extLst>
              <a:ext uri="{FF2B5EF4-FFF2-40B4-BE49-F238E27FC236}">
                <a16:creationId xmlns:a16="http://schemas.microsoft.com/office/drawing/2014/main" id="{8EA0A334-C514-6042-8B05-2A76D4059AA6}"/>
              </a:ext>
            </a:extLst>
          </p:cNvPr>
          <p:cNvCxnSpPr>
            <a:cxnSpLocks/>
          </p:cNvCxnSpPr>
          <p:nvPr/>
        </p:nvCxnSpPr>
        <p:spPr>
          <a:xfrm>
            <a:off x="3555431" y="512583"/>
            <a:ext cx="0" cy="543530"/>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9393376-DC8C-1F4E-BBC0-E73162ABC121}"/>
              </a:ext>
            </a:extLst>
          </p:cNvPr>
          <p:cNvSpPr txBox="1"/>
          <p:nvPr/>
        </p:nvSpPr>
        <p:spPr>
          <a:xfrm>
            <a:off x="1138292" y="4901387"/>
            <a:ext cx="3780011" cy="338554"/>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Sama tieto eri järjestelmissä</a:t>
            </a:r>
          </a:p>
        </p:txBody>
      </p:sp>
      <p:sp>
        <p:nvSpPr>
          <p:cNvPr id="29" name="TextBox 28">
            <a:extLst>
              <a:ext uri="{FF2B5EF4-FFF2-40B4-BE49-F238E27FC236}">
                <a16:creationId xmlns:a16="http://schemas.microsoft.com/office/drawing/2014/main" id="{482BDBB9-83F1-024C-8D65-4E7ABCD48F7F}"/>
              </a:ext>
            </a:extLst>
          </p:cNvPr>
          <p:cNvSpPr txBox="1"/>
          <p:nvPr/>
        </p:nvSpPr>
        <p:spPr>
          <a:xfrm>
            <a:off x="4670599" y="840370"/>
            <a:ext cx="2431684" cy="307777"/>
          </a:xfrm>
          <a:prstGeom prst="rect">
            <a:avLst/>
          </a:prstGeom>
          <a:noFill/>
        </p:spPr>
        <p:txBody>
          <a:bodyPr wrap="square" rtlCol="0">
            <a:spAutoFit/>
          </a:bodyPr>
          <a:lstStyle/>
          <a:p>
            <a:r>
              <a:rPr lang="fi-FI" sz="1400" dirty="0" err="1">
                <a:solidFill>
                  <a:srgbClr val="253746"/>
                </a:solidFill>
                <a:latin typeface="Arial" panose="020B0604020202020204" pitchFamily="34" charset="0"/>
                <a:cs typeface="Arial" panose="020B0604020202020204" pitchFamily="34" charset="0"/>
              </a:rPr>
              <a:t>Palo-</a:t>
            </a:r>
            <a:r>
              <a:rPr lang="fi-FI" sz="1400" dirty="0">
                <a:solidFill>
                  <a:srgbClr val="253746"/>
                </a:solidFill>
                <a:latin typeface="Arial" panose="020B0604020202020204" pitchFamily="34" charset="0"/>
                <a:cs typeface="Arial" panose="020B0604020202020204" pitchFamily="34" charset="0"/>
              </a:rPr>
              <a:t> ja pelastustoimi</a:t>
            </a:r>
          </a:p>
        </p:txBody>
      </p:sp>
      <p:cxnSp>
        <p:nvCxnSpPr>
          <p:cNvPr id="30" name="Straight Connector 29">
            <a:extLst>
              <a:ext uri="{FF2B5EF4-FFF2-40B4-BE49-F238E27FC236}">
                <a16:creationId xmlns:a16="http://schemas.microsoft.com/office/drawing/2014/main" id="{9E27722E-860A-924A-9C9C-91C4FC1C982A}"/>
              </a:ext>
            </a:extLst>
          </p:cNvPr>
          <p:cNvCxnSpPr>
            <a:cxnSpLocks/>
          </p:cNvCxnSpPr>
          <p:nvPr/>
        </p:nvCxnSpPr>
        <p:spPr>
          <a:xfrm>
            <a:off x="4682029" y="903996"/>
            <a:ext cx="0" cy="1528930"/>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CFAE161-7A62-A84C-8FBE-3812F0720818}"/>
              </a:ext>
            </a:extLst>
          </p:cNvPr>
          <p:cNvSpPr txBox="1"/>
          <p:nvPr/>
        </p:nvSpPr>
        <p:spPr>
          <a:xfrm>
            <a:off x="389977" y="1303669"/>
            <a:ext cx="1496630" cy="307777"/>
          </a:xfrm>
          <a:prstGeom prst="rect">
            <a:avLst/>
          </a:prstGeom>
          <a:noFill/>
        </p:spPr>
        <p:txBody>
          <a:bodyPr wrap="square" rtlCol="0">
            <a:spAutoFit/>
          </a:bodyPr>
          <a:lstStyle/>
          <a:p>
            <a:pPr algn="r"/>
            <a:r>
              <a:rPr lang="fi-FI" sz="1400" dirty="0">
                <a:solidFill>
                  <a:srgbClr val="253746"/>
                </a:solidFill>
                <a:latin typeface="Arial" panose="020B0604020202020204" pitchFamily="34" charset="0"/>
                <a:cs typeface="Arial" panose="020B0604020202020204" pitchFamily="34" charset="0"/>
              </a:rPr>
              <a:t>Vakuutusyhtiö</a:t>
            </a:r>
          </a:p>
        </p:txBody>
      </p:sp>
      <p:cxnSp>
        <p:nvCxnSpPr>
          <p:cNvPr id="33" name="Straight Connector 32">
            <a:extLst>
              <a:ext uri="{FF2B5EF4-FFF2-40B4-BE49-F238E27FC236}">
                <a16:creationId xmlns:a16="http://schemas.microsoft.com/office/drawing/2014/main" id="{BF896017-C6F3-9E47-8336-9B4D8FF17165}"/>
              </a:ext>
            </a:extLst>
          </p:cNvPr>
          <p:cNvCxnSpPr>
            <a:cxnSpLocks/>
          </p:cNvCxnSpPr>
          <p:nvPr/>
        </p:nvCxnSpPr>
        <p:spPr>
          <a:xfrm>
            <a:off x="1854868" y="1355708"/>
            <a:ext cx="0" cy="598822"/>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5786E0A-EF56-8041-ACC5-8E00ADA72FB9}"/>
              </a:ext>
            </a:extLst>
          </p:cNvPr>
          <p:cNvSpPr txBox="1"/>
          <p:nvPr/>
        </p:nvSpPr>
        <p:spPr>
          <a:xfrm>
            <a:off x="859446" y="707891"/>
            <a:ext cx="1496630" cy="307777"/>
          </a:xfrm>
          <a:prstGeom prst="rect">
            <a:avLst/>
          </a:prstGeom>
          <a:noFill/>
        </p:spPr>
        <p:txBody>
          <a:bodyPr wrap="square" rtlCol="0">
            <a:spAutoFit/>
          </a:bodyPr>
          <a:lstStyle/>
          <a:p>
            <a:pPr algn="r"/>
            <a:r>
              <a:rPr lang="fi-FI" sz="1400" dirty="0">
                <a:solidFill>
                  <a:srgbClr val="253746"/>
                </a:solidFill>
                <a:latin typeface="Arial" panose="020B0604020202020204" pitchFamily="34" charset="0"/>
                <a:cs typeface="Arial" panose="020B0604020202020204" pitchFamily="34" charset="0"/>
              </a:rPr>
              <a:t>Huoltoyhtiö</a:t>
            </a:r>
          </a:p>
        </p:txBody>
      </p:sp>
      <p:cxnSp>
        <p:nvCxnSpPr>
          <p:cNvPr id="42" name="Straight Connector 41">
            <a:extLst>
              <a:ext uri="{FF2B5EF4-FFF2-40B4-BE49-F238E27FC236}">
                <a16:creationId xmlns:a16="http://schemas.microsoft.com/office/drawing/2014/main" id="{CFEE3FA1-5FDD-F341-AC35-BD25E65894FF}"/>
              </a:ext>
            </a:extLst>
          </p:cNvPr>
          <p:cNvCxnSpPr>
            <a:cxnSpLocks/>
          </p:cNvCxnSpPr>
          <p:nvPr/>
        </p:nvCxnSpPr>
        <p:spPr>
          <a:xfrm>
            <a:off x="2323498" y="784348"/>
            <a:ext cx="0" cy="495812"/>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FBB8809-FE42-4648-8860-31F138589A00}"/>
              </a:ext>
            </a:extLst>
          </p:cNvPr>
          <p:cNvSpPr txBox="1"/>
          <p:nvPr/>
        </p:nvSpPr>
        <p:spPr>
          <a:xfrm>
            <a:off x="1741286" y="406444"/>
            <a:ext cx="1496630" cy="307777"/>
          </a:xfrm>
          <a:prstGeom prst="rect">
            <a:avLst/>
          </a:prstGeom>
          <a:noFill/>
        </p:spPr>
        <p:txBody>
          <a:bodyPr wrap="square" rtlCol="0">
            <a:spAutoFit/>
          </a:bodyPr>
          <a:lstStyle/>
          <a:p>
            <a:pPr algn="r"/>
            <a:r>
              <a:rPr lang="fi-FI" sz="1400" dirty="0">
                <a:solidFill>
                  <a:srgbClr val="253746"/>
                </a:solidFill>
                <a:latin typeface="Arial" panose="020B0604020202020204" pitchFamily="34" charset="0"/>
                <a:cs typeface="Arial" panose="020B0604020202020204" pitchFamily="34" charset="0"/>
              </a:rPr>
              <a:t>Isännöitsijä</a:t>
            </a:r>
          </a:p>
        </p:txBody>
      </p:sp>
      <p:cxnSp>
        <p:nvCxnSpPr>
          <p:cNvPr id="44" name="Straight Connector 43">
            <a:extLst>
              <a:ext uri="{FF2B5EF4-FFF2-40B4-BE49-F238E27FC236}">
                <a16:creationId xmlns:a16="http://schemas.microsoft.com/office/drawing/2014/main" id="{D791E815-6BAC-2B4E-BAD6-A0DDD37B1646}"/>
              </a:ext>
            </a:extLst>
          </p:cNvPr>
          <p:cNvCxnSpPr>
            <a:cxnSpLocks/>
          </p:cNvCxnSpPr>
          <p:nvPr/>
        </p:nvCxnSpPr>
        <p:spPr>
          <a:xfrm>
            <a:off x="3203626" y="470565"/>
            <a:ext cx="0" cy="1962361"/>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559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20AA682F-364C-9145-8FF8-DD8AAFE558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810" y="917819"/>
            <a:ext cx="11292840" cy="5587370"/>
          </a:xfrm>
          <a:prstGeom prst="rect">
            <a:avLst/>
          </a:prstGeom>
        </p:spPr>
      </p:pic>
      <p:sp>
        <p:nvSpPr>
          <p:cNvPr id="8" name="Text Placeholder 198">
            <a:extLst>
              <a:ext uri="{FF2B5EF4-FFF2-40B4-BE49-F238E27FC236}">
                <a16:creationId xmlns:a16="http://schemas.microsoft.com/office/drawing/2014/main" id="{32853671-2AEC-FA4B-8AC0-C7998D2F941E}"/>
              </a:ext>
            </a:extLst>
          </p:cNvPr>
          <p:cNvSpPr txBox="1">
            <a:spLocks/>
          </p:cNvSpPr>
          <p:nvPr/>
        </p:nvSpPr>
        <p:spPr bwMode="auto">
          <a:xfrm>
            <a:off x="1976628" y="715952"/>
            <a:ext cx="5618871" cy="35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algn="l" rtl="0" eaLnBrk="1" fontAlgn="base" hangingPunct="1">
              <a:lnSpc>
                <a:spcPct val="90000"/>
              </a:lnSpc>
              <a:spcBef>
                <a:spcPts val="1000"/>
              </a:spcBef>
              <a:spcAft>
                <a:spcPct val="0"/>
              </a:spcAft>
              <a:defRPr sz="2000" b="0" i="0" kern="1200">
                <a:solidFill>
                  <a:schemeClr val="tx1"/>
                </a:solidFill>
                <a:latin typeface="+mn-lt"/>
                <a:ea typeface="DIN 2014" panose="020B0504020202020204" pitchFamily="34" charset="77"/>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b="0" i="0" kern="1200">
                <a:solidFill>
                  <a:schemeClr val="tx1"/>
                </a:solidFill>
                <a:latin typeface="+mn-lt"/>
                <a:ea typeface="DIN 2014" panose="020B0504020202020204" pitchFamily="34" charset="77"/>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b="0" i="0" kern="1200">
                <a:solidFill>
                  <a:schemeClr val="tx1"/>
                </a:solidFill>
                <a:latin typeface="+mn-lt"/>
                <a:ea typeface="DIN 2014" panose="020B0504020202020204" pitchFamily="34" charset="77"/>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b="0" i="0" kern="1200">
                <a:solidFill>
                  <a:schemeClr val="tx1"/>
                </a:solidFill>
                <a:latin typeface="+mn-lt"/>
                <a:ea typeface="DIN 2014" panose="020B0504020202020204" pitchFamily="34" charset="77"/>
                <a:cs typeface="+mn-cs"/>
              </a:defRPr>
            </a:lvl4pPr>
            <a:lvl5pPr marL="1828800" algn="l" rtl="0" eaLnBrk="1" fontAlgn="base" hangingPunct="1">
              <a:lnSpc>
                <a:spcPct val="90000"/>
              </a:lnSpc>
              <a:spcBef>
                <a:spcPts val="500"/>
              </a:spcBef>
              <a:spcAft>
                <a:spcPct val="0"/>
              </a:spcAft>
              <a:defRPr sz="1400" b="0" i="0" kern="1200">
                <a:solidFill>
                  <a:schemeClr val="tx1"/>
                </a:solidFill>
                <a:latin typeface="+mn-lt"/>
                <a:ea typeface="DIN 2014" panose="020B0504020202020204"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980"/>
              </a:lnSpc>
            </a:pPr>
            <a:r>
              <a:rPr lang="fi-FI" sz="2800" b="1" dirty="0">
                <a:solidFill>
                  <a:srgbClr val="253746"/>
                </a:solidFill>
                <a:latin typeface="Arial" panose="020B0604020202020204" pitchFamily="34" charset="0"/>
                <a:cs typeface="Arial" panose="020B0604020202020204" pitchFamily="34" charset="0"/>
              </a:rPr>
              <a:t>Muutos ja sen vaikutukset</a:t>
            </a:r>
          </a:p>
        </p:txBody>
      </p:sp>
      <p:sp>
        <p:nvSpPr>
          <p:cNvPr id="12" name="TextBox 11">
            <a:extLst>
              <a:ext uri="{FF2B5EF4-FFF2-40B4-BE49-F238E27FC236}">
                <a16:creationId xmlns:a16="http://schemas.microsoft.com/office/drawing/2014/main" id="{4245E6D3-2D4A-BE4D-A64E-F8032A2B8AEB}"/>
              </a:ext>
            </a:extLst>
          </p:cNvPr>
          <p:cNvSpPr txBox="1"/>
          <p:nvPr/>
        </p:nvSpPr>
        <p:spPr>
          <a:xfrm>
            <a:off x="1066084" y="5798319"/>
            <a:ext cx="4338701" cy="584775"/>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Yhteiskäyttöinen tieto vapautuu organisaatioiden järjestelmistä.</a:t>
            </a:r>
          </a:p>
        </p:txBody>
      </p:sp>
      <p:sp>
        <p:nvSpPr>
          <p:cNvPr id="13" name="TextBox 12">
            <a:extLst>
              <a:ext uri="{FF2B5EF4-FFF2-40B4-BE49-F238E27FC236}">
                <a16:creationId xmlns:a16="http://schemas.microsoft.com/office/drawing/2014/main" id="{4E9D3E42-2E11-1A42-90FF-4F76673F7DCE}"/>
              </a:ext>
            </a:extLst>
          </p:cNvPr>
          <p:cNvSpPr txBox="1"/>
          <p:nvPr/>
        </p:nvSpPr>
        <p:spPr>
          <a:xfrm>
            <a:off x="3892181" y="4141990"/>
            <a:ext cx="662104"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Valtio</a:t>
            </a:r>
          </a:p>
        </p:txBody>
      </p:sp>
      <p:sp>
        <p:nvSpPr>
          <p:cNvPr id="14" name="TextBox 13">
            <a:extLst>
              <a:ext uri="{FF2B5EF4-FFF2-40B4-BE49-F238E27FC236}">
                <a16:creationId xmlns:a16="http://schemas.microsoft.com/office/drawing/2014/main" id="{E4D1A24E-0F99-A143-AA73-6B23D99A5733}"/>
              </a:ext>
            </a:extLst>
          </p:cNvPr>
          <p:cNvSpPr txBox="1"/>
          <p:nvPr/>
        </p:nvSpPr>
        <p:spPr>
          <a:xfrm>
            <a:off x="5404785" y="5128829"/>
            <a:ext cx="691215"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Kunta</a:t>
            </a:r>
          </a:p>
        </p:txBody>
      </p:sp>
      <p:sp>
        <p:nvSpPr>
          <p:cNvPr id="15" name="TextBox 14">
            <a:extLst>
              <a:ext uri="{FF2B5EF4-FFF2-40B4-BE49-F238E27FC236}">
                <a16:creationId xmlns:a16="http://schemas.microsoft.com/office/drawing/2014/main" id="{3251C50E-EC1D-AD46-AECF-923596C8FF8C}"/>
              </a:ext>
            </a:extLst>
          </p:cNvPr>
          <p:cNvSpPr txBox="1"/>
          <p:nvPr/>
        </p:nvSpPr>
        <p:spPr>
          <a:xfrm>
            <a:off x="1976628" y="4821052"/>
            <a:ext cx="1079142"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Yksityinen</a:t>
            </a:r>
          </a:p>
        </p:txBody>
      </p:sp>
      <p:sp>
        <p:nvSpPr>
          <p:cNvPr id="19" name="TextBox 18">
            <a:extLst>
              <a:ext uri="{FF2B5EF4-FFF2-40B4-BE49-F238E27FC236}">
                <a16:creationId xmlns:a16="http://schemas.microsoft.com/office/drawing/2014/main" id="{89B8A4BD-FB3C-3047-BD9F-2FC45921A017}"/>
              </a:ext>
            </a:extLst>
          </p:cNvPr>
          <p:cNvSpPr txBox="1"/>
          <p:nvPr/>
        </p:nvSpPr>
        <p:spPr>
          <a:xfrm>
            <a:off x="8335525" y="5793592"/>
            <a:ext cx="2803321" cy="584775"/>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Tieto jäsentyy uudestaan </a:t>
            </a:r>
            <a:r>
              <a:rPr lang="fi-FI" sz="1600" dirty="0" err="1">
                <a:solidFill>
                  <a:srgbClr val="253746"/>
                </a:solidFill>
                <a:latin typeface="Arial" panose="020B0604020202020204" pitchFamily="34" charset="0"/>
                <a:cs typeface="Arial" panose="020B0604020202020204" pitchFamily="34" charset="0"/>
              </a:rPr>
              <a:t>yhteentoimivana</a:t>
            </a:r>
            <a:r>
              <a:rPr lang="fi-FI" sz="1600" dirty="0">
                <a:solidFill>
                  <a:srgbClr val="253746"/>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E6AB5402-EFF1-FC43-8737-1B430960D491}"/>
              </a:ext>
            </a:extLst>
          </p:cNvPr>
          <p:cNvSpPr txBox="1"/>
          <p:nvPr/>
        </p:nvSpPr>
        <p:spPr>
          <a:xfrm>
            <a:off x="7703247" y="4141990"/>
            <a:ext cx="979755" cy="307777"/>
          </a:xfrm>
          <a:prstGeom prst="rect">
            <a:avLst/>
          </a:prstGeom>
          <a:noFill/>
        </p:spPr>
        <p:txBody>
          <a:bodyPr wrap="none" rtlCol="0">
            <a:spAutoFit/>
          </a:bodyPr>
          <a:lstStyle/>
          <a:p>
            <a:pPr algn="ctr"/>
            <a:r>
              <a:rPr lang="fi-FI" sz="1400" b="1" dirty="0">
                <a:solidFill>
                  <a:srgbClr val="253746"/>
                </a:solidFill>
                <a:latin typeface="Arial" panose="020B0604020202020204" pitchFamily="34" charset="0"/>
                <a:cs typeface="Arial" panose="020B0604020202020204" pitchFamily="34" charset="0"/>
              </a:rPr>
              <a:t>Asukkaat</a:t>
            </a:r>
          </a:p>
        </p:txBody>
      </p:sp>
      <p:sp>
        <p:nvSpPr>
          <p:cNvPr id="21" name="TextBox 20">
            <a:extLst>
              <a:ext uri="{FF2B5EF4-FFF2-40B4-BE49-F238E27FC236}">
                <a16:creationId xmlns:a16="http://schemas.microsoft.com/office/drawing/2014/main" id="{81735034-B1A3-4340-AB81-DF4CD5B9FE9D}"/>
              </a:ext>
            </a:extLst>
          </p:cNvPr>
          <p:cNvSpPr txBox="1"/>
          <p:nvPr/>
        </p:nvSpPr>
        <p:spPr>
          <a:xfrm>
            <a:off x="7259653" y="2364290"/>
            <a:ext cx="1075872"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Tietomallit</a:t>
            </a:r>
          </a:p>
        </p:txBody>
      </p:sp>
      <p:sp>
        <p:nvSpPr>
          <p:cNvPr id="22" name="TextBox 21">
            <a:extLst>
              <a:ext uri="{FF2B5EF4-FFF2-40B4-BE49-F238E27FC236}">
                <a16:creationId xmlns:a16="http://schemas.microsoft.com/office/drawing/2014/main" id="{3AF06E44-F23A-7B4D-9228-65B5B44C4211}"/>
              </a:ext>
            </a:extLst>
          </p:cNvPr>
          <p:cNvSpPr txBox="1"/>
          <p:nvPr/>
        </p:nvSpPr>
        <p:spPr>
          <a:xfrm>
            <a:off x="7533941" y="4630044"/>
            <a:ext cx="2055536" cy="584775"/>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Tieto rikastuu uusista lähteistä</a:t>
            </a:r>
          </a:p>
        </p:txBody>
      </p:sp>
      <p:sp>
        <p:nvSpPr>
          <p:cNvPr id="17" name="TextBox 16">
            <a:extLst>
              <a:ext uri="{FF2B5EF4-FFF2-40B4-BE49-F238E27FC236}">
                <a16:creationId xmlns:a16="http://schemas.microsoft.com/office/drawing/2014/main" id="{C3E0D2C1-E160-794F-BCC5-3A93E08C38A5}"/>
              </a:ext>
            </a:extLst>
          </p:cNvPr>
          <p:cNvSpPr txBox="1"/>
          <p:nvPr/>
        </p:nvSpPr>
        <p:spPr>
          <a:xfrm>
            <a:off x="9053659" y="3834213"/>
            <a:ext cx="591830" cy="307777"/>
          </a:xfrm>
          <a:prstGeom prst="rect">
            <a:avLst/>
          </a:prstGeom>
          <a:noFill/>
        </p:spPr>
        <p:txBody>
          <a:bodyPr wrap="square" rtlCol="0">
            <a:spAutoFit/>
          </a:bodyPr>
          <a:lstStyle/>
          <a:p>
            <a:pPr algn="ctr"/>
            <a:r>
              <a:rPr lang="fi-FI" sz="1400" b="1" dirty="0" err="1">
                <a:solidFill>
                  <a:srgbClr val="253746"/>
                </a:solidFill>
                <a:latin typeface="Arial" panose="020B0604020202020204" pitchFamily="34" charset="0"/>
                <a:cs typeface="Arial" panose="020B0604020202020204" pitchFamily="34" charset="0"/>
              </a:rPr>
              <a:t>Botit</a:t>
            </a:r>
            <a:endParaRPr lang="fi-FI" sz="1400" b="1" dirty="0">
              <a:solidFill>
                <a:srgbClr val="253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8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10;&#10;Description automatically generated">
            <a:extLst>
              <a:ext uri="{FF2B5EF4-FFF2-40B4-BE49-F238E27FC236}">
                <a16:creationId xmlns:a16="http://schemas.microsoft.com/office/drawing/2014/main" id="{0E672E8E-0288-E740-9A6C-57C4432C2F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545" y="1626554"/>
            <a:ext cx="9742817" cy="4562772"/>
          </a:xfrm>
          <a:prstGeom prst="rect">
            <a:avLst/>
          </a:prstGeom>
        </p:spPr>
      </p:pic>
      <p:sp>
        <p:nvSpPr>
          <p:cNvPr id="199" name="Text Placeholder 198">
            <a:extLst>
              <a:ext uri="{FF2B5EF4-FFF2-40B4-BE49-F238E27FC236}">
                <a16:creationId xmlns:a16="http://schemas.microsoft.com/office/drawing/2014/main" id="{4F2EF8CE-9B9E-054A-BE29-4A1D478FDC07}"/>
              </a:ext>
            </a:extLst>
          </p:cNvPr>
          <p:cNvSpPr>
            <a:spLocks noGrp="1"/>
          </p:cNvSpPr>
          <p:nvPr>
            <p:ph type="body" sz="quarter" idx="4294967295"/>
          </p:nvPr>
        </p:nvSpPr>
        <p:spPr>
          <a:xfrm>
            <a:off x="8462174" y="638687"/>
            <a:ext cx="2838805" cy="669916"/>
          </a:xfrm>
        </p:spPr>
        <p:txBody>
          <a:bodyPr/>
          <a:lstStyle/>
          <a:p>
            <a:pPr marL="0" indent="0">
              <a:lnSpc>
                <a:spcPct val="100000"/>
              </a:lnSpc>
              <a:buNone/>
            </a:pPr>
            <a:r>
              <a:rPr lang="fi-FI" sz="2800" b="1" dirty="0">
                <a:latin typeface="Arial" panose="020B0604020202020204" pitchFamily="34" charset="0"/>
                <a:cs typeface="Arial" panose="020B0604020202020204" pitchFamily="34" charset="0"/>
              </a:rPr>
              <a:t>Tavoitetila</a:t>
            </a:r>
          </a:p>
        </p:txBody>
      </p:sp>
      <p:sp>
        <p:nvSpPr>
          <p:cNvPr id="100" name="TextBox 99">
            <a:extLst>
              <a:ext uri="{FF2B5EF4-FFF2-40B4-BE49-F238E27FC236}">
                <a16:creationId xmlns:a16="http://schemas.microsoft.com/office/drawing/2014/main" id="{D05A3C60-821B-7D48-9194-7054F5264046}"/>
              </a:ext>
            </a:extLst>
          </p:cNvPr>
          <p:cNvSpPr txBox="1"/>
          <p:nvPr/>
        </p:nvSpPr>
        <p:spPr>
          <a:xfrm>
            <a:off x="3224378" y="3455578"/>
            <a:ext cx="662104"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Valtio</a:t>
            </a:r>
          </a:p>
        </p:txBody>
      </p:sp>
      <p:sp>
        <p:nvSpPr>
          <p:cNvPr id="101" name="TextBox 100">
            <a:extLst>
              <a:ext uri="{FF2B5EF4-FFF2-40B4-BE49-F238E27FC236}">
                <a16:creationId xmlns:a16="http://schemas.microsoft.com/office/drawing/2014/main" id="{C4565F25-482B-5348-ACF2-779641A82444}"/>
              </a:ext>
            </a:extLst>
          </p:cNvPr>
          <p:cNvSpPr txBox="1"/>
          <p:nvPr/>
        </p:nvSpPr>
        <p:spPr>
          <a:xfrm>
            <a:off x="4873692" y="4264281"/>
            <a:ext cx="691215"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Kunta</a:t>
            </a:r>
          </a:p>
        </p:txBody>
      </p:sp>
      <p:sp>
        <p:nvSpPr>
          <p:cNvPr id="102" name="TextBox 101">
            <a:extLst>
              <a:ext uri="{FF2B5EF4-FFF2-40B4-BE49-F238E27FC236}">
                <a16:creationId xmlns:a16="http://schemas.microsoft.com/office/drawing/2014/main" id="{E322449F-46BE-FC42-8366-5362598E3577}"/>
              </a:ext>
            </a:extLst>
          </p:cNvPr>
          <p:cNvSpPr txBox="1"/>
          <p:nvPr/>
        </p:nvSpPr>
        <p:spPr>
          <a:xfrm>
            <a:off x="1758220" y="4031391"/>
            <a:ext cx="1079142"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Yksityinen</a:t>
            </a:r>
          </a:p>
        </p:txBody>
      </p:sp>
      <p:sp>
        <p:nvSpPr>
          <p:cNvPr id="119" name="TextBox 118">
            <a:extLst>
              <a:ext uri="{FF2B5EF4-FFF2-40B4-BE49-F238E27FC236}">
                <a16:creationId xmlns:a16="http://schemas.microsoft.com/office/drawing/2014/main" id="{1F340CF5-3FD9-4640-A87E-0857E2A28638}"/>
              </a:ext>
            </a:extLst>
          </p:cNvPr>
          <p:cNvSpPr txBox="1"/>
          <p:nvPr/>
        </p:nvSpPr>
        <p:spPr>
          <a:xfrm>
            <a:off x="8455694" y="1117685"/>
            <a:ext cx="2838812" cy="1077218"/>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Yhdenmukainen tieto on tietoalustalla käytettävissä rajapintojen kautta eri sovelluksille ja palveluille.</a:t>
            </a:r>
          </a:p>
        </p:txBody>
      </p:sp>
      <p:sp>
        <p:nvSpPr>
          <p:cNvPr id="205" name="TextBox 204">
            <a:extLst>
              <a:ext uri="{FF2B5EF4-FFF2-40B4-BE49-F238E27FC236}">
                <a16:creationId xmlns:a16="http://schemas.microsoft.com/office/drawing/2014/main" id="{0EA3C869-6F21-E94D-865E-B5FE9A0B9F23}"/>
              </a:ext>
            </a:extLst>
          </p:cNvPr>
          <p:cNvSpPr txBox="1"/>
          <p:nvPr/>
        </p:nvSpPr>
        <p:spPr>
          <a:xfrm>
            <a:off x="5230668" y="1907970"/>
            <a:ext cx="2431684" cy="307777"/>
          </a:xfrm>
          <a:prstGeom prst="rect">
            <a:avLst/>
          </a:prstGeom>
          <a:noFill/>
        </p:spPr>
        <p:txBody>
          <a:bodyPr wrap="square" rtlCol="0">
            <a:spAutoFit/>
          </a:bodyPr>
          <a:lstStyle/>
          <a:p>
            <a:r>
              <a:rPr lang="fi-FI" sz="1400" dirty="0">
                <a:solidFill>
                  <a:srgbClr val="253746"/>
                </a:solidFill>
                <a:latin typeface="Arial" panose="020B0604020202020204" pitchFamily="34" charset="0"/>
                <a:cs typeface="Arial" panose="020B0604020202020204" pitchFamily="34" charset="0"/>
              </a:rPr>
              <a:t>Kunnan rakennusrekisteri</a:t>
            </a:r>
          </a:p>
        </p:txBody>
      </p:sp>
      <p:cxnSp>
        <p:nvCxnSpPr>
          <p:cNvPr id="239" name="Straight Connector 238">
            <a:extLst>
              <a:ext uri="{FF2B5EF4-FFF2-40B4-BE49-F238E27FC236}">
                <a16:creationId xmlns:a16="http://schemas.microsoft.com/office/drawing/2014/main" id="{36BCDEB3-1CD7-CE48-974B-E54D67324056}"/>
              </a:ext>
            </a:extLst>
          </p:cNvPr>
          <p:cNvCxnSpPr>
            <a:cxnSpLocks/>
          </p:cNvCxnSpPr>
          <p:nvPr/>
        </p:nvCxnSpPr>
        <p:spPr>
          <a:xfrm>
            <a:off x="8974644" y="2648773"/>
            <a:ext cx="0" cy="895425"/>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8A497B-BBDF-C546-82A8-B1E7E2DCC957}"/>
              </a:ext>
            </a:extLst>
          </p:cNvPr>
          <p:cNvCxnSpPr>
            <a:cxnSpLocks/>
          </p:cNvCxnSpPr>
          <p:nvPr/>
        </p:nvCxnSpPr>
        <p:spPr>
          <a:xfrm>
            <a:off x="5230668" y="1983026"/>
            <a:ext cx="0" cy="805894"/>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E2C3CBE-3EA2-D047-B7B7-4D503543E4BA}"/>
              </a:ext>
            </a:extLst>
          </p:cNvPr>
          <p:cNvSpPr txBox="1"/>
          <p:nvPr/>
        </p:nvSpPr>
        <p:spPr>
          <a:xfrm>
            <a:off x="3543999" y="1117685"/>
            <a:ext cx="2902511" cy="307777"/>
          </a:xfrm>
          <a:prstGeom prst="rect">
            <a:avLst/>
          </a:prstGeom>
          <a:noFill/>
        </p:spPr>
        <p:txBody>
          <a:bodyPr wrap="square" rtlCol="0">
            <a:spAutoFit/>
          </a:bodyPr>
          <a:lstStyle/>
          <a:p>
            <a:r>
              <a:rPr lang="fi-FI" sz="1400" dirty="0">
                <a:solidFill>
                  <a:srgbClr val="253746"/>
                </a:solidFill>
                <a:latin typeface="Arial" panose="020B0604020202020204" pitchFamily="34" charset="0"/>
                <a:cs typeface="Arial" panose="020B0604020202020204" pitchFamily="34" charset="0"/>
              </a:rPr>
              <a:t>Rakennus- ja huoneistotietoja</a:t>
            </a:r>
          </a:p>
        </p:txBody>
      </p:sp>
      <p:cxnSp>
        <p:nvCxnSpPr>
          <p:cNvPr id="21" name="Straight Connector 20">
            <a:extLst>
              <a:ext uri="{FF2B5EF4-FFF2-40B4-BE49-F238E27FC236}">
                <a16:creationId xmlns:a16="http://schemas.microsoft.com/office/drawing/2014/main" id="{8EA0A334-C514-6042-8B05-2A76D4059AA6}"/>
              </a:ext>
            </a:extLst>
          </p:cNvPr>
          <p:cNvCxnSpPr>
            <a:cxnSpLocks/>
          </p:cNvCxnSpPr>
          <p:nvPr/>
        </p:nvCxnSpPr>
        <p:spPr>
          <a:xfrm>
            <a:off x="3544000" y="1225853"/>
            <a:ext cx="0" cy="843125"/>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82BDBB9-83F1-024C-8D65-4E7ABCD48F7F}"/>
              </a:ext>
            </a:extLst>
          </p:cNvPr>
          <p:cNvSpPr txBox="1"/>
          <p:nvPr/>
        </p:nvSpPr>
        <p:spPr>
          <a:xfrm>
            <a:off x="4659168" y="1553640"/>
            <a:ext cx="2431684" cy="307777"/>
          </a:xfrm>
          <a:prstGeom prst="rect">
            <a:avLst/>
          </a:prstGeom>
          <a:noFill/>
        </p:spPr>
        <p:txBody>
          <a:bodyPr wrap="square" rtlCol="0">
            <a:spAutoFit/>
          </a:bodyPr>
          <a:lstStyle/>
          <a:p>
            <a:r>
              <a:rPr lang="fi-FI" sz="1400" dirty="0" err="1">
                <a:solidFill>
                  <a:srgbClr val="253746"/>
                </a:solidFill>
                <a:latin typeface="Arial" panose="020B0604020202020204" pitchFamily="34" charset="0"/>
                <a:cs typeface="Arial" panose="020B0604020202020204" pitchFamily="34" charset="0"/>
              </a:rPr>
              <a:t>Palo-</a:t>
            </a:r>
            <a:r>
              <a:rPr lang="fi-FI" sz="1400" dirty="0">
                <a:solidFill>
                  <a:srgbClr val="253746"/>
                </a:solidFill>
                <a:latin typeface="Arial" panose="020B0604020202020204" pitchFamily="34" charset="0"/>
                <a:cs typeface="Arial" panose="020B0604020202020204" pitchFamily="34" charset="0"/>
              </a:rPr>
              <a:t> ja pelastustoimi</a:t>
            </a:r>
          </a:p>
        </p:txBody>
      </p:sp>
      <p:cxnSp>
        <p:nvCxnSpPr>
          <p:cNvPr id="30" name="Straight Connector 29">
            <a:extLst>
              <a:ext uri="{FF2B5EF4-FFF2-40B4-BE49-F238E27FC236}">
                <a16:creationId xmlns:a16="http://schemas.microsoft.com/office/drawing/2014/main" id="{9E27722E-860A-924A-9C9C-91C4FC1C982A}"/>
              </a:ext>
            </a:extLst>
          </p:cNvPr>
          <p:cNvCxnSpPr>
            <a:cxnSpLocks/>
          </p:cNvCxnSpPr>
          <p:nvPr/>
        </p:nvCxnSpPr>
        <p:spPr>
          <a:xfrm>
            <a:off x="4670598" y="1617266"/>
            <a:ext cx="0" cy="1528930"/>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CFAE161-7A62-A84C-8FBE-3812F0720818}"/>
              </a:ext>
            </a:extLst>
          </p:cNvPr>
          <p:cNvSpPr txBox="1"/>
          <p:nvPr/>
        </p:nvSpPr>
        <p:spPr>
          <a:xfrm>
            <a:off x="378546" y="2016939"/>
            <a:ext cx="1496630" cy="307777"/>
          </a:xfrm>
          <a:prstGeom prst="rect">
            <a:avLst/>
          </a:prstGeom>
          <a:noFill/>
        </p:spPr>
        <p:txBody>
          <a:bodyPr wrap="square" rtlCol="0">
            <a:spAutoFit/>
          </a:bodyPr>
          <a:lstStyle/>
          <a:p>
            <a:pPr algn="r"/>
            <a:r>
              <a:rPr lang="fi-FI" sz="1400" dirty="0">
                <a:solidFill>
                  <a:srgbClr val="253746"/>
                </a:solidFill>
                <a:latin typeface="Arial" panose="020B0604020202020204" pitchFamily="34" charset="0"/>
                <a:cs typeface="Arial" panose="020B0604020202020204" pitchFamily="34" charset="0"/>
              </a:rPr>
              <a:t>Vakuutusyhtiö</a:t>
            </a:r>
          </a:p>
        </p:txBody>
      </p:sp>
      <p:cxnSp>
        <p:nvCxnSpPr>
          <p:cNvPr id="33" name="Straight Connector 32">
            <a:extLst>
              <a:ext uri="{FF2B5EF4-FFF2-40B4-BE49-F238E27FC236}">
                <a16:creationId xmlns:a16="http://schemas.microsoft.com/office/drawing/2014/main" id="{BF896017-C6F3-9E47-8336-9B4D8FF17165}"/>
              </a:ext>
            </a:extLst>
          </p:cNvPr>
          <p:cNvCxnSpPr>
            <a:cxnSpLocks/>
          </p:cNvCxnSpPr>
          <p:nvPr/>
        </p:nvCxnSpPr>
        <p:spPr>
          <a:xfrm>
            <a:off x="1843437" y="2068978"/>
            <a:ext cx="0" cy="598822"/>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5786E0A-EF56-8041-ACC5-8E00ADA72FB9}"/>
              </a:ext>
            </a:extLst>
          </p:cNvPr>
          <p:cNvSpPr txBox="1"/>
          <p:nvPr/>
        </p:nvSpPr>
        <p:spPr>
          <a:xfrm>
            <a:off x="848015" y="1421161"/>
            <a:ext cx="1496630" cy="307777"/>
          </a:xfrm>
          <a:prstGeom prst="rect">
            <a:avLst/>
          </a:prstGeom>
          <a:noFill/>
        </p:spPr>
        <p:txBody>
          <a:bodyPr wrap="square" rtlCol="0">
            <a:spAutoFit/>
          </a:bodyPr>
          <a:lstStyle/>
          <a:p>
            <a:pPr algn="r"/>
            <a:r>
              <a:rPr lang="fi-FI" sz="1400" dirty="0">
                <a:solidFill>
                  <a:srgbClr val="253746"/>
                </a:solidFill>
                <a:latin typeface="Arial" panose="020B0604020202020204" pitchFamily="34" charset="0"/>
                <a:cs typeface="Arial" panose="020B0604020202020204" pitchFamily="34" charset="0"/>
              </a:rPr>
              <a:t>Huoltoyhtiö</a:t>
            </a:r>
          </a:p>
        </p:txBody>
      </p:sp>
      <p:cxnSp>
        <p:nvCxnSpPr>
          <p:cNvPr id="42" name="Straight Connector 41">
            <a:extLst>
              <a:ext uri="{FF2B5EF4-FFF2-40B4-BE49-F238E27FC236}">
                <a16:creationId xmlns:a16="http://schemas.microsoft.com/office/drawing/2014/main" id="{CFEE3FA1-5FDD-F341-AC35-BD25E65894FF}"/>
              </a:ext>
            </a:extLst>
          </p:cNvPr>
          <p:cNvCxnSpPr>
            <a:cxnSpLocks/>
          </p:cNvCxnSpPr>
          <p:nvPr/>
        </p:nvCxnSpPr>
        <p:spPr>
          <a:xfrm>
            <a:off x="2312067" y="1497618"/>
            <a:ext cx="0" cy="935308"/>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FBB8809-FE42-4648-8860-31F138589A00}"/>
              </a:ext>
            </a:extLst>
          </p:cNvPr>
          <p:cNvSpPr txBox="1"/>
          <p:nvPr/>
        </p:nvSpPr>
        <p:spPr>
          <a:xfrm>
            <a:off x="1587078" y="1154715"/>
            <a:ext cx="1496630" cy="307777"/>
          </a:xfrm>
          <a:prstGeom prst="rect">
            <a:avLst/>
          </a:prstGeom>
          <a:noFill/>
        </p:spPr>
        <p:txBody>
          <a:bodyPr wrap="square" rtlCol="0">
            <a:spAutoFit/>
          </a:bodyPr>
          <a:lstStyle/>
          <a:p>
            <a:pPr algn="r"/>
            <a:r>
              <a:rPr lang="fi-FI" sz="1400" dirty="0">
                <a:solidFill>
                  <a:srgbClr val="253746"/>
                </a:solidFill>
                <a:latin typeface="Arial" panose="020B0604020202020204" pitchFamily="34" charset="0"/>
                <a:cs typeface="Arial" panose="020B0604020202020204" pitchFamily="34" charset="0"/>
              </a:rPr>
              <a:t>Isännöitsijä</a:t>
            </a:r>
          </a:p>
        </p:txBody>
      </p:sp>
      <p:cxnSp>
        <p:nvCxnSpPr>
          <p:cNvPr id="44" name="Straight Connector 43">
            <a:extLst>
              <a:ext uri="{FF2B5EF4-FFF2-40B4-BE49-F238E27FC236}">
                <a16:creationId xmlns:a16="http://schemas.microsoft.com/office/drawing/2014/main" id="{D791E815-6BAC-2B4E-BAD6-A0DDD37B1646}"/>
              </a:ext>
            </a:extLst>
          </p:cNvPr>
          <p:cNvCxnSpPr>
            <a:cxnSpLocks/>
          </p:cNvCxnSpPr>
          <p:nvPr/>
        </p:nvCxnSpPr>
        <p:spPr>
          <a:xfrm>
            <a:off x="3049418" y="1218836"/>
            <a:ext cx="0" cy="2236742"/>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4B7754A-22A9-B845-B25B-6725A583DDC8}"/>
              </a:ext>
            </a:extLst>
          </p:cNvPr>
          <p:cNvSpPr txBox="1"/>
          <p:nvPr/>
        </p:nvSpPr>
        <p:spPr>
          <a:xfrm>
            <a:off x="470251" y="5196300"/>
            <a:ext cx="3780011" cy="830997"/>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Tietoa ei kerätä moneen kertaan tai säilytetä päällekkäisesti useassa paikassa.</a:t>
            </a:r>
          </a:p>
        </p:txBody>
      </p:sp>
      <p:sp>
        <p:nvSpPr>
          <p:cNvPr id="34" name="TextBox 33">
            <a:extLst>
              <a:ext uri="{FF2B5EF4-FFF2-40B4-BE49-F238E27FC236}">
                <a16:creationId xmlns:a16="http://schemas.microsoft.com/office/drawing/2014/main" id="{A7CE465A-4EB2-D34F-8384-CC880D1E8F15}"/>
              </a:ext>
            </a:extLst>
          </p:cNvPr>
          <p:cNvSpPr txBox="1"/>
          <p:nvPr/>
        </p:nvSpPr>
        <p:spPr>
          <a:xfrm>
            <a:off x="3859507" y="5692105"/>
            <a:ext cx="4183942" cy="830997"/>
          </a:xfrm>
          <a:prstGeom prst="rect">
            <a:avLst/>
          </a:prstGeom>
          <a:noFill/>
        </p:spPr>
        <p:txBody>
          <a:bodyPr wrap="square" rtlCol="0">
            <a:spAutoFit/>
          </a:bodyPr>
          <a:lstStyle/>
          <a:p>
            <a:r>
              <a:rPr lang="fi-FI" sz="1600" dirty="0">
                <a:solidFill>
                  <a:srgbClr val="253746"/>
                </a:solidFill>
                <a:latin typeface="Arial" panose="020B0604020202020204" pitchFamily="34" charset="0"/>
                <a:cs typeface="Arial" panose="020B0604020202020204" pitchFamily="34" charset="0"/>
              </a:rPr>
              <a:t>Yhteiskäyttöinen tieto tallentuu toimi- tai hallinnonalasta riippumattomaan koneluettavaan muotoon.</a:t>
            </a:r>
          </a:p>
        </p:txBody>
      </p:sp>
      <p:cxnSp>
        <p:nvCxnSpPr>
          <p:cNvPr id="35" name="Straight Connector 34">
            <a:extLst>
              <a:ext uri="{FF2B5EF4-FFF2-40B4-BE49-F238E27FC236}">
                <a16:creationId xmlns:a16="http://schemas.microsoft.com/office/drawing/2014/main" id="{3D7C08C8-B186-674B-A3EA-D3BADCA04FF6}"/>
              </a:ext>
            </a:extLst>
          </p:cNvPr>
          <p:cNvCxnSpPr>
            <a:cxnSpLocks/>
          </p:cNvCxnSpPr>
          <p:nvPr/>
        </p:nvCxnSpPr>
        <p:spPr>
          <a:xfrm>
            <a:off x="3867974" y="5070764"/>
            <a:ext cx="0" cy="1387186"/>
          </a:xfrm>
          <a:prstGeom prst="line">
            <a:avLst/>
          </a:prstGeom>
          <a:ln w="12700">
            <a:solidFill>
              <a:srgbClr val="C66E4E"/>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D6FA37C-8D6B-AC49-8518-59A7641EF7BC}"/>
              </a:ext>
            </a:extLst>
          </p:cNvPr>
          <p:cNvSpPr txBox="1"/>
          <p:nvPr/>
        </p:nvSpPr>
        <p:spPr>
          <a:xfrm>
            <a:off x="6061165" y="3166079"/>
            <a:ext cx="667106" cy="523220"/>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Tieto-</a:t>
            </a:r>
          </a:p>
          <a:p>
            <a:pPr algn="ctr"/>
            <a:r>
              <a:rPr lang="fi-FI" sz="1400" b="1" dirty="0">
                <a:solidFill>
                  <a:schemeClr val="bg1"/>
                </a:solidFill>
                <a:latin typeface="Arial" panose="020B0604020202020204" pitchFamily="34" charset="0"/>
                <a:cs typeface="Arial" panose="020B0604020202020204" pitchFamily="34" charset="0"/>
              </a:rPr>
              <a:t>mallit</a:t>
            </a:r>
          </a:p>
        </p:txBody>
      </p:sp>
      <p:sp>
        <p:nvSpPr>
          <p:cNvPr id="38" name="TextBox 37">
            <a:extLst>
              <a:ext uri="{FF2B5EF4-FFF2-40B4-BE49-F238E27FC236}">
                <a16:creationId xmlns:a16="http://schemas.microsoft.com/office/drawing/2014/main" id="{F3BC6290-7313-BB42-847A-8CBB402301FC}"/>
              </a:ext>
            </a:extLst>
          </p:cNvPr>
          <p:cNvSpPr txBox="1"/>
          <p:nvPr/>
        </p:nvSpPr>
        <p:spPr>
          <a:xfrm>
            <a:off x="6600974" y="4536813"/>
            <a:ext cx="979755" cy="307777"/>
          </a:xfrm>
          <a:prstGeom prst="rect">
            <a:avLst/>
          </a:prstGeom>
          <a:noFill/>
        </p:spPr>
        <p:txBody>
          <a:bodyPr wrap="none" rtlCol="0">
            <a:spAutoFit/>
          </a:bodyPr>
          <a:lstStyle/>
          <a:p>
            <a:pPr algn="ctr"/>
            <a:r>
              <a:rPr lang="fi-FI" sz="1400" b="1" dirty="0">
                <a:solidFill>
                  <a:schemeClr val="bg1"/>
                </a:solidFill>
                <a:latin typeface="Arial" panose="020B0604020202020204" pitchFamily="34" charset="0"/>
                <a:cs typeface="Arial" panose="020B0604020202020204" pitchFamily="34" charset="0"/>
              </a:rPr>
              <a:t>Asukkaat</a:t>
            </a:r>
          </a:p>
        </p:txBody>
      </p:sp>
      <p:sp>
        <p:nvSpPr>
          <p:cNvPr id="26" name="TextBox 25">
            <a:extLst>
              <a:ext uri="{FF2B5EF4-FFF2-40B4-BE49-F238E27FC236}">
                <a16:creationId xmlns:a16="http://schemas.microsoft.com/office/drawing/2014/main" id="{975A6D64-ED1B-3A4C-8109-BB8DA84405E6}"/>
              </a:ext>
            </a:extLst>
          </p:cNvPr>
          <p:cNvSpPr txBox="1"/>
          <p:nvPr/>
        </p:nvSpPr>
        <p:spPr>
          <a:xfrm>
            <a:off x="7167471" y="4198146"/>
            <a:ext cx="591830" cy="307777"/>
          </a:xfrm>
          <a:prstGeom prst="rect">
            <a:avLst/>
          </a:prstGeom>
          <a:noFill/>
        </p:spPr>
        <p:txBody>
          <a:bodyPr wrap="none" rtlCol="0">
            <a:spAutoFit/>
          </a:bodyPr>
          <a:lstStyle/>
          <a:p>
            <a:pPr algn="ctr"/>
            <a:r>
              <a:rPr lang="fi-FI" sz="1400" b="1" dirty="0" err="1">
                <a:solidFill>
                  <a:schemeClr val="bg1"/>
                </a:solidFill>
                <a:latin typeface="Arial" panose="020B0604020202020204" pitchFamily="34" charset="0"/>
                <a:cs typeface="Arial" panose="020B0604020202020204" pitchFamily="34" charset="0"/>
              </a:rPr>
              <a:t>Botit</a:t>
            </a:r>
            <a:endParaRPr lang="fi-FI"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432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6FBA4E-B091-4786-9367-E3A4C3A85A90}"/>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4002802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BAFCC-7F1D-7B42-A97F-EF9F10565FCB}"/>
              </a:ext>
            </a:extLst>
          </p:cNvPr>
          <p:cNvSpPr>
            <a:spLocks noGrp="1"/>
          </p:cNvSpPr>
          <p:nvPr>
            <p:ph type="title"/>
          </p:nvPr>
        </p:nvSpPr>
        <p:spPr>
          <a:xfrm>
            <a:off x="980035" y="333058"/>
            <a:ext cx="11383072" cy="1197308"/>
          </a:xfrm>
        </p:spPr>
        <p:txBody>
          <a:bodyPr/>
          <a:lstStyle/>
          <a:p>
            <a:r>
              <a:rPr lang="fi-FI" spc="-30" dirty="0"/>
              <a:t>Rakennetun ympäristön digimuutoksen osia</a:t>
            </a:r>
            <a:endParaRPr lang="fi-FI" dirty="0"/>
          </a:p>
        </p:txBody>
      </p:sp>
      <p:sp>
        <p:nvSpPr>
          <p:cNvPr id="22" name="object 10">
            <a:extLst>
              <a:ext uri="{FF2B5EF4-FFF2-40B4-BE49-F238E27FC236}">
                <a16:creationId xmlns:a16="http://schemas.microsoft.com/office/drawing/2014/main" id="{C50C99E7-E9CA-BC43-9FCC-6C818FD2CD03}"/>
              </a:ext>
            </a:extLst>
          </p:cNvPr>
          <p:cNvSpPr txBox="1"/>
          <p:nvPr/>
        </p:nvSpPr>
        <p:spPr>
          <a:xfrm>
            <a:off x="5600046" y="1850900"/>
            <a:ext cx="4754448" cy="587198"/>
          </a:xfrm>
          <a:prstGeom prst="rect">
            <a:avLst/>
          </a:prstGeom>
        </p:spPr>
        <p:txBody>
          <a:bodyPr vert="horz" wrap="square" lIns="0" tIns="22719" rIns="0" bIns="0" rtlCol="0" anchor="t">
            <a:spAutoFit/>
          </a:bodyPr>
          <a:lstStyle/>
          <a:p>
            <a:pPr marL="153035" marR="2540" indent="-146050">
              <a:lnSpc>
                <a:spcPts val="1352"/>
              </a:lnSpc>
              <a:spcBef>
                <a:spcPts val="179"/>
              </a:spcBef>
              <a:buChar char="•"/>
              <a:tabLst>
                <a:tab pos="153641" algn="l"/>
                <a:tab pos="154026" algn="l"/>
              </a:tabLst>
            </a:pPr>
            <a:r>
              <a:rPr lang="fi-FI" sz="1300" spc="3" dirty="0">
                <a:solidFill>
                  <a:srgbClr val="263844"/>
                </a:solidFill>
                <a:cs typeface="Arial"/>
              </a:rPr>
              <a:t>Säännökset digitaalisen tiedon toimittamisesta ja ylläpidosta.</a:t>
            </a:r>
          </a:p>
          <a:p>
            <a:pPr marL="153035" marR="2540" indent="-146050">
              <a:lnSpc>
                <a:spcPts val="1352"/>
              </a:lnSpc>
              <a:spcBef>
                <a:spcPts val="179"/>
              </a:spcBef>
              <a:buChar char="•"/>
              <a:tabLst>
                <a:tab pos="153641" algn="l"/>
                <a:tab pos="154026" algn="l"/>
              </a:tabLst>
            </a:pPr>
            <a:r>
              <a:rPr lang="fi-FI" sz="1300" spc="3" dirty="0">
                <a:solidFill>
                  <a:srgbClr val="263844"/>
                </a:solidFill>
                <a:latin typeface="Arial"/>
                <a:cs typeface="Arial"/>
              </a:rPr>
              <a:t>Mm. k</a:t>
            </a:r>
            <a:r>
              <a:rPr sz="1300" spc="3" dirty="0">
                <a:solidFill>
                  <a:srgbClr val="263844"/>
                </a:solidFill>
                <a:latin typeface="Arial"/>
                <a:cs typeface="Arial"/>
              </a:rPr>
              <a:t>aavat </a:t>
            </a:r>
            <a:r>
              <a:rPr sz="1300" dirty="0">
                <a:solidFill>
                  <a:srgbClr val="263844"/>
                </a:solidFill>
                <a:latin typeface="Arial"/>
                <a:cs typeface="Arial"/>
              </a:rPr>
              <a:t>ja </a:t>
            </a:r>
            <a:r>
              <a:rPr lang="fi-FI" sz="1300" dirty="0">
                <a:solidFill>
                  <a:srgbClr val="263844"/>
                </a:solidFill>
                <a:latin typeface="Arial"/>
                <a:cs typeface="Arial"/>
              </a:rPr>
              <a:t>rakentamisluvat</a:t>
            </a:r>
            <a:r>
              <a:rPr sz="1300" dirty="0">
                <a:solidFill>
                  <a:srgbClr val="263844"/>
                </a:solidFill>
                <a:latin typeface="Arial"/>
                <a:cs typeface="Arial"/>
              </a:rPr>
              <a:t> </a:t>
            </a:r>
            <a:r>
              <a:rPr sz="1300" dirty="0" err="1">
                <a:solidFill>
                  <a:srgbClr val="263844"/>
                </a:solidFill>
                <a:latin typeface="Arial"/>
                <a:cs typeface="Arial"/>
              </a:rPr>
              <a:t>sähköisinä</a:t>
            </a:r>
            <a:r>
              <a:rPr sz="1300" dirty="0">
                <a:solidFill>
                  <a:srgbClr val="263844"/>
                </a:solidFill>
                <a:latin typeface="Arial"/>
                <a:cs typeface="Arial"/>
              </a:rPr>
              <a:t> </a:t>
            </a:r>
            <a:r>
              <a:rPr lang="fi-FI" sz="1300" dirty="0" err="1">
                <a:solidFill>
                  <a:srgbClr val="263844"/>
                </a:solidFill>
                <a:latin typeface="Arial"/>
                <a:cs typeface="Arial"/>
              </a:rPr>
              <a:t>valtakunn</a:t>
            </a:r>
            <a:r>
              <a:rPr sz="1300" dirty="0" err="1">
                <a:solidFill>
                  <a:srgbClr val="263844"/>
                </a:solidFill>
                <a:latin typeface="Arial"/>
                <a:cs typeface="Arial"/>
              </a:rPr>
              <a:t>allise</a:t>
            </a:r>
            <a:r>
              <a:rPr lang="fi-FI" sz="1300" dirty="0" err="1">
                <a:solidFill>
                  <a:srgbClr val="263844"/>
                </a:solidFill>
                <a:latin typeface="Arial"/>
                <a:cs typeface="Arial"/>
              </a:rPr>
              <a:t>sta</a:t>
            </a:r>
            <a:r>
              <a:rPr sz="1300" spc="-12" dirty="0">
                <a:solidFill>
                  <a:srgbClr val="263844"/>
                </a:solidFill>
                <a:latin typeface="Arial"/>
                <a:cs typeface="Arial"/>
              </a:rPr>
              <a:t> </a:t>
            </a:r>
            <a:r>
              <a:rPr lang="fi-FI" sz="1300" spc="-12" dirty="0">
                <a:solidFill>
                  <a:srgbClr val="263844"/>
                </a:solidFill>
                <a:latin typeface="Arial"/>
                <a:cs typeface="Arial"/>
              </a:rPr>
              <a:t>rakennetun ympäristön </a:t>
            </a:r>
            <a:r>
              <a:rPr sz="1300" dirty="0" err="1">
                <a:solidFill>
                  <a:srgbClr val="263844"/>
                </a:solidFill>
                <a:latin typeface="Arial"/>
                <a:cs typeface="Arial"/>
              </a:rPr>
              <a:t>tietojärjestelmä</a:t>
            </a:r>
            <a:r>
              <a:rPr lang="fi-FI" sz="1300" dirty="0" err="1">
                <a:solidFill>
                  <a:srgbClr val="263844"/>
                </a:solidFill>
                <a:latin typeface="Arial"/>
                <a:cs typeface="Arial"/>
              </a:rPr>
              <a:t>stä</a:t>
            </a:r>
            <a:r>
              <a:rPr sz="1300" dirty="0">
                <a:solidFill>
                  <a:srgbClr val="263844"/>
                </a:solidFill>
                <a:latin typeface="Arial"/>
                <a:cs typeface="Arial"/>
              </a:rPr>
              <a:t>.</a:t>
            </a:r>
            <a:endParaRPr lang="fi-FI" sz="1300" dirty="0">
              <a:latin typeface="Arial"/>
              <a:cs typeface="Arial"/>
            </a:endParaRPr>
          </a:p>
        </p:txBody>
      </p:sp>
      <p:sp>
        <p:nvSpPr>
          <p:cNvPr id="23" name="object 11">
            <a:extLst>
              <a:ext uri="{FF2B5EF4-FFF2-40B4-BE49-F238E27FC236}">
                <a16:creationId xmlns:a16="http://schemas.microsoft.com/office/drawing/2014/main" id="{8084439B-A28D-4B44-908E-080E948607B5}"/>
              </a:ext>
            </a:extLst>
          </p:cNvPr>
          <p:cNvSpPr txBox="1"/>
          <p:nvPr/>
        </p:nvSpPr>
        <p:spPr>
          <a:xfrm>
            <a:off x="5600046" y="2970656"/>
            <a:ext cx="5130680" cy="766734"/>
          </a:xfrm>
          <a:prstGeom prst="rect">
            <a:avLst/>
          </a:prstGeom>
        </p:spPr>
        <p:txBody>
          <a:bodyPr vert="horz" wrap="square" lIns="0" tIns="22719" rIns="0" bIns="0" rtlCol="0">
            <a:spAutoFit/>
          </a:bodyPr>
          <a:lstStyle/>
          <a:p>
            <a:pPr marL="153641" marR="3081" indent="-146324">
              <a:lnSpc>
                <a:spcPts val="1352"/>
              </a:lnSpc>
              <a:spcBef>
                <a:spcPts val="179"/>
              </a:spcBef>
              <a:buFontTx/>
              <a:buChar char="•"/>
              <a:tabLst>
                <a:tab pos="153641" algn="l"/>
                <a:tab pos="154026" algn="l"/>
              </a:tabLst>
            </a:pPr>
            <a:r>
              <a:rPr sz="1300" spc="6" dirty="0">
                <a:solidFill>
                  <a:srgbClr val="263844"/>
                </a:solidFill>
                <a:latin typeface="Arial"/>
                <a:cs typeface="Arial"/>
              </a:rPr>
              <a:t>Mm. </a:t>
            </a:r>
            <a:r>
              <a:rPr sz="1300" spc="3" dirty="0">
                <a:solidFill>
                  <a:srgbClr val="263844"/>
                </a:solidFill>
                <a:latin typeface="Arial"/>
                <a:cs typeface="Arial"/>
              </a:rPr>
              <a:t>kaava- </a:t>
            </a:r>
            <a:r>
              <a:rPr sz="1300" dirty="0">
                <a:solidFill>
                  <a:srgbClr val="263844"/>
                </a:solidFill>
                <a:latin typeface="Arial"/>
                <a:cs typeface="Arial"/>
              </a:rPr>
              <a:t>ja </a:t>
            </a:r>
            <a:r>
              <a:rPr sz="1300" dirty="0" err="1">
                <a:solidFill>
                  <a:srgbClr val="263844"/>
                </a:solidFill>
                <a:latin typeface="Arial"/>
                <a:cs typeface="Arial"/>
              </a:rPr>
              <a:t>rakennustiedon</a:t>
            </a:r>
            <a:r>
              <a:rPr sz="1300" dirty="0">
                <a:solidFill>
                  <a:srgbClr val="263844"/>
                </a:solidFill>
                <a:latin typeface="Arial"/>
                <a:cs typeface="Arial"/>
              </a:rPr>
              <a:t> </a:t>
            </a:r>
            <a:r>
              <a:rPr lang="fi-FI" sz="1300" dirty="0">
                <a:solidFill>
                  <a:srgbClr val="263844"/>
                </a:solidFill>
                <a:latin typeface="Arial"/>
                <a:cs typeface="Arial"/>
              </a:rPr>
              <a:t>tietomallit</a:t>
            </a:r>
            <a:r>
              <a:rPr sz="1300" dirty="0">
                <a:solidFill>
                  <a:srgbClr val="263844"/>
                </a:solidFill>
                <a:latin typeface="Arial"/>
                <a:cs typeface="Arial"/>
              </a:rPr>
              <a:t>, </a:t>
            </a:r>
            <a:r>
              <a:rPr sz="1300" spc="-3" dirty="0">
                <a:solidFill>
                  <a:srgbClr val="263844"/>
                </a:solidFill>
                <a:latin typeface="Arial"/>
                <a:cs typeface="Arial"/>
              </a:rPr>
              <a:t>hallintamallit </a:t>
            </a:r>
            <a:r>
              <a:rPr sz="1300" dirty="0">
                <a:solidFill>
                  <a:srgbClr val="263844"/>
                </a:solidFill>
                <a:latin typeface="Arial"/>
                <a:cs typeface="Arial"/>
              </a:rPr>
              <a:t>ja sanastot  </a:t>
            </a:r>
            <a:r>
              <a:rPr sz="1300" dirty="0" err="1">
                <a:solidFill>
                  <a:srgbClr val="263844"/>
                </a:solidFill>
                <a:latin typeface="Arial"/>
                <a:cs typeface="Arial"/>
              </a:rPr>
              <a:t>sovittuna</a:t>
            </a:r>
            <a:r>
              <a:rPr sz="1300" dirty="0">
                <a:solidFill>
                  <a:srgbClr val="263844"/>
                </a:solidFill>
                <a:latin typeface="Arial"/>
                <a:cs typeface="Arial"/>
              </a:rPr>
              <a:t> </a:t>
            </a:r>
            <a:r>
              <a:rPr lang="fi-FI" sz="1300" dirty="0">
                <a:solidFill>
                  <a:srgbClr val="263844"/>
                </a:solidFill>
                <a:cs typeface="Arial"/>
              </a:rPr>
              <a:t>yhteistyössä </a:t>
            </a:r>
            <a:r>
              <a:rPr sz="1300" dirty="0" err="1">
                <a:solidFill>
                  <a:srgbClr val="263844"/>
                </a:solidFill>
                <a:latin typeface="Arial"/>
                <a:cs typeface="Arial"/>
              </a:rPr>
              <a:t>alan</a:t>
            </a:r>
            <a:r>
              <a:rPr sz="1300" dirty="0">
                <a:solidFill>
                  <a:srgbClr val="263844"/>
                </a:solidFill>
                <a:latin typeface="Arial"/>
                <a:cs typeface="Arial"/>
              </a:rPr>
              <a:t> </a:t>
            </a:r>
            <a:r>
              <a:rPr lang="fi-FI" sz="1300" dirty="0">
                <a:solidFill>
                  <a:srgbClr val="263844"/>
                </a:solidFill>
                <a:latin typeface="Arial"/>
                <a:cs typeface="Arial"/>
              </a:rPr>
              <a:t>kanssa.</a:t>
            </a:r>
          </a:p>
          <a:p>
            <a:pPr marL="153641" marR="3081" indent="-146324">
              <a:lnSpc>
                <a:spcPts val="1352"/>
              </a:lnSpc>
              <a:spcBef>
                <a:spcPts val="179"/>
              </a:spcBef>
              <a:buChar char="•"/>
              <a:tabLst>
                <a:tab pos="153641" algn="l"/>
                <a:tab pos="154026" algn="l"/>
              </a:tabLst>
            </a:pPr>
            <a:r>
              <a:rPr lang="fi-FI" sz="1300" dirty="0">
                <a:solidFill>
                  <a:srgbClr val="263844"/>
                </a:solidFill>
                <a:latin typeface="Arial"/>
                <a:cs typeface="Arial"/>
              </a:rPr>
              <a:t>Ryhmät semanttinen yhteentoimivuus, kokonaisarkkitehtuuri ja standardisointi.</a:t>
            </a:r>
          </a:p>
        </p:txBody>
      </p:sp>
      <p:sp>
        <p:nvSpPr>
          <p:cNvPr id="24" name="object 12">
            <a:extLst>
              <a:ext uri="{FF2B5EF4-FFF2-40B4-BE49-F238E27FC236}">
                <a16:creationId xmlns:a16="http://schemas.microsoft.com/office/drawing/2014/main" id="{5A5EAFDA-048C-284E-8079-0C3A3417A784}"/>
              </a:ext>
            </a:extLst>
          </p:cNvPr>
          <p:cNvSpPr txBox="1"/>
          <p:nvPr/>
        </p:nvSpPr>
        <p:spPr>
          <a:xfrm>
            <a:off x="5595796" y="4150646"/>
            <a:ext cx="6179056" cy="1609156"/>
          </a:xfrm>
          <a:prstGeom prst="rect">
            <a:avLst/>
          </a:prstGeom>
        </p:spPr>
        <p:txBody>
          <a:bodyPr vert="horz" wrap="square" lIns="0" tIns="23874" rIns="0" bIns="0" rtlCol="0" anchor="t">
            <a:spAutoFit/>
          </a:bodyPr>
          <a:lstStyle/>
          <a:p>
            <a:pPr marL="153641" indent="-146324">
              <a:spcBef>
                <a:spcPts val="188"/>
              </a:spcBef>
              <a:buFontTx/>
              <a:buChar char="•"/>
              <a:tabLst>
                <a:tab pos="153641" algn="l"/>
                <a:tab pos="154026" algn="l"/>
              </a:tabLst>
            </a:pPr>
            <a:r>
              <a:rPr lang="fi-FI" sz="1300" dirty="0">
                <a:solidFill>
                  <a:srgbClr val="263844"/>
                </a:solidFill>
                <a:cs typeface="Arial"/>
              </a:rPr>
              <a:t>Laki </a:t>
            </a:r>
            <a:r>
              <a:rPr lang="fi-FI" sz="1300" spc="3" dirty="0">
                <a:solidFill>
                  <a:srgbClr val="263844"/>
                </a:solidFill>
                <a:cs typeface="Arial"/>
              </a:rPr>
              <a:t>rakennetun ympäristön</a:t>
            </a:r>
            <a:r>
              <a:rPr lang="fi-FI" sz="1300" spc="-33" dirty="0">
                <a:solidFill>
                  <a:srgbClr val="263844"/>
                </a:solidFill>
                <a:cs typeface="Arial"/>
              </a:rPr>
              <a:t> </a:t>
            </a:r>
            <a:r>
              <a:rPr lang="fi-FI" sz="1300" dirty="0">
                <a:solidFill>
                  <a:srgbClr val="263844"/>
                </a:solidFill>
                <a:cs typeface="Arial"/>
              </a:rPr>
              <a:t>tietojärjestelmästä</a:t>
            </a:r>
            <a:endParaRPr lang="fi-FI" sz="1300" dirty="0">
              <a:cs typeface="Arial"/>
            </a:endParaRPr>
          </a:p>
          <a:p>
            <a:pPr marL="153641" marR="3081" indent="-146324">
              <a:lnSpc>
                <a:spcPts val="1352"/>
              </a:lnSpc>
              <a:spcBef>
                <a:spcPts val="230"/>
              </a:spcBef>
              <a:buChar char="•"/>
              <a:tabLst>
                <a:tab pos="153641" algn="l"/>
                <a:tab pos="154026" algn="l"/>
              </a:tabLst>
            </a:pPr>
            <a:r>
              <a:rPr lang="fi-FI" sz="1300" spc="-6" dirty="0">
                <a:solidFill>
                  <a:srgbClr val="263844"/>
                </a:solidFill>
                <a:latin typeface="Arial"/>
                <a:cs typeface="Arial"/>
              </a:rPr>
              <a:t>Rakennetun ympäristön tietojärjestelmä, Ryhti (Syke)</a:t>
            </a:r>
          </a:p>
          <a:p>
            <a:pPr marL="610841" marR="3081" lvl="1" indent="-146324">
              <a:lnSpc>
                <a:spcPts val="1352"/>
              </a:lnSpc>
              <a:spcBef>
                <a:spcPts val="230"/>
              </a:spcBef>
              <a:buChar char="•"/>
              <a:tabLst>
                <a:tab pos="153641" algn="l"/>
                <a:tab pos="154026" algn="l"/>
              </a:tabLst>
            </a:pPr>
            <a:r>
              <a:rPr lang="fi-FI" sz="1300" spc="-6" dirty="0">
                <a:solidFill>
                  <a:srgbClr val="263844"/>
                </a:solidFill>
                <a:cs typeface="Arial"/>
              </a:rPr>
              <a:t>Sisältää </a:t>
            </a:r>
            <a:r>
              <a:rPr lang="fi-FI" sz="1300" spc="-6" dirty="0" err="1">
                <a:solidFill>
                  <a:srgbClr val="263844"/>
                </a:solidFill>
                <a:cs typeface="Arial"/>
              </a:rPr>
              <a:t>rakennusluvituksessa</a:t>
            </a:r>
            <a:r>
              <a:rPr lang="fi-FI" sz="1300" spc="-6" dirty="0">
                <a:solidFill>
                  <a:srgbClr val="263844"/>
                </a:solidFill>
                <a:cs typeface="Arial"/>
              </a:rPr>
              <a:t> ja alueidenkäytön suunnittelussa syntyvää tietoa</a:t>
            </a:r>
            <a:r>
              <a:rPr lang="fi-FI" sz="1300" spc="-6" dirty="0">
                <a:solidFill>
                  <a:srgbClr val="263844"/>
                </a:solidFill>
                <a:latin typeface="Arial"/>
                <a:cs typeface="Arial"/>
              </a:rPr>
              <a:t> </a:t>
            </a:r>
            <a:r>
              <a:rPr lang="fi-FI" sz="1300" spc="-6" dirty="0" err="1">
                <a:solidFill>
                  <a:srgbClr val="263844"/>
                </a:solidFill>
                <a:latin typeface="Arial"/>
                <a:cs typeface="Arial"/>
              </a:rPr>
              <a:t>yhteentoimivassa</a:t>
            </a:r>
            <a:r>
              <a:rPr lang="fi-FI" sz="1300" spc="-6" dirty="0">
                <a:solidFill>
                  <a:srgbClr val="263844"/>
                </a:solidFill>
                <a:latin typeface="Arial"/>
                <a:cs typeface="Arial"/>
              </a:rPr>
              <a:t> ja koneluettavassa muodossa.</a:t>
            </a:r>
          </a:p>
          <a:p>
            <a:pPr marL="153641" marR="3081" indent="-146324">
              <a:lnSpc>
                <a:spcPts val="1352"/>
              </a:lnSpc>
              <a:spcBef>
                <a:spcPts val="179"/>
              </a:spcBef>
              <a:buFontTx/>
              <a:buChar char="•"/>
              <a:tabLst>
                <a:tab pos="153641" algn="l"/>
                <a:tab pos="154026" algn="l"/>
              </a:tabLst>
            </a:pPr>
            <a:r>
              <a:rPr lang="fi-FI" sz="1300" spc="-12" dirty="0">
                <a:solidFill>
                  <a:srgbClr val="263844"/>
                </a:solidFill>
                <a:cs typeface="Arial"/>
              </a:rPr>
              <a:t>Kuntia ja maakuntien liittoja tuetaan muutoksessa käytännön tuella (DigiFinland) ja avustuksin.</a:t>
            </a:r>
          </a:p>
          <a:p>
            <a:pPr marL="153641" marR="3081" indent="-146324">
              <a:lnSpc>
                <a:spcPts val="1352"/>
              </a:lnSpc>
              <a:spcBef>
                <a:spcPts val="179"/>
              </a:spcBef>
              <a:buFontTx/>
              <a:buChar char="•"/>
              <a:tabLst>
                <a:tab pos="153641" algn="l"/>
                <a:tab pos="154026" algn="l"/>
              </a:tabLst>
            </a:pPr>
            <a:r>
              <a:rPr lang="fi-FI" sz="1300" dirty="0">
                <a:solidFill>
                  <a:srgbClr val="263844"/>
                </a:solidFill>
                <a:cs typeface="Arial"/>
              </a:rPr>
              <a:t>Kehitetään olemassa olevien kaava- ja rakennustietojen saatavuutta ja laatua.</a:t>
            </a:r>
          </a:p>
          <a:p>
            <a:pPr marL="153641" marR="3081" indent="-146324">
              <a:lnSpc>
                <a:spcPts val="1352"/>
              </a:lnSpc>
              <a:spcBef>
                <a:spcPts val="179"/>
              </a:spcBef>
              <a:buChar char="•"/>
              <a:tabLst>
                <a:tab pos="153641" algn="l"/>
                <a:tab pos="154026" algn="l"/>
              </a:tabLst>
            </a:pPr>
            <a:r>
              <a:rPr lang="fi-FI" sz="1300" dirty="0">
                <a:solidFill>
                  <a:schemeClr val="tx2"/>
                </a:solidFill>
                <a:cs typeface="Arial"/>
              </a:rPr>
              <a:t>VOOKA-hanke. Voimassa olevat kaavat rakennetun ympäristön tietojärjestelmään</a:t>
            </a:r>
          </a:p>
        </p:txBody>
      </p:sp>
      <p:sp>
        <p:nvSpPr>
          <p:cNvPr id="25" name="object 13">
            <a:extLst>
              <a:ext uri="{FF2B5EF4-FFF2-40B4-BE49-F238E27FC236}">
                <a16:creationId xmlns:a16="http://schemas.microsoft.com/office/drawing/2014/main" id="{5CAF6ECC-9E43-EB47-A306-6A127B2EFE01}"/>
              </a:ext>
            </a:extLst>
          </p:cNvPr>
          <p:cNvSpPr/>
          <p:nvPr/>
        </p:nvSpPr>
        <p:spPr>
          <a:xfrm>
            <a:off x="980035" y="1746224"/>
            <a:ext cx="1219885" cy="1219885"/>
          </a:xfrm>
          <a:custGeom>
            <a:avLst/>
            <a:gdLst/>
            <a:ahLst/>
            <a:cxnLst/>
            <a:rect l="l" t="t" r="r" b="b"/>
            <a:pathLst>
              <a:path w="2011679" h="2011679">
                <a:moveTo>
                  <a:pt x="1005697" y="0"/>
                </a:moveTo>
                <a:lnTo>
                  <a:pt x="956970" y="1159"/>
                </a:lnTo>
                <a:lnTo>
                  <a:pt x="908842" y="4603"/>
                </a:lnTo>
                <a:lnTo>
                  <a:pt x="861365" y="10279"/>
                </a:lnTo>
                <a:lnTo>
                  <a:pt x="814592" y="18134"/>
                </a:lnTo>
                <a:lnTo>
                  <a:pt x="768575" y="28115"/>
                </a:lnTo>
                <a:lnTo>
                  <a:pt x="723368" y="40170"/>
                </a:lnTo>
                <a:lnTo>
                  <a:pt x="679022" y="54245"/>
                </a:lnTo>
                <a:lnTo>
                  <a:pt x="635591" y="70289"/>
                </a:lnTo>
                <a:lnTo>
                  <a:pt x="593128" y="88248"/>
                </a:lnTo>
                <a:lnTo>
                  <a:pt x="551684" y="108071"/>
                </a:lnTo>
                <a:lnTo>
                  <a:pt x="511313" y="129703"/>
                </a:lnTo>
                <a:lnTo>
                  <a:pt x="472067" y="153093"/>
                </a:lnTo>
                <a:lnTo>
                  <a:pt x="434000" y="178188"/>
                </a:lnTo>
                <a:lnTo>
                  <a:pt x="397163" y="204935"/>
                </a:lnTo>
                <a:lnTo>
                  <a:pt x="361609" y="233282"/>
                </a:lnTo>
                <a:lnTo>
                  <a:pt x="327391" y="263175"/>
                </a:lnTo>
                <a:lnTo>
                  <a:pt x="294563" y="294563"/>
                </a:lnTo>
                <a:lnTo>
                  <a:pt x="263175" y="327391"/>
                </a:lnTo>
                <a:lnTo>
                  <a:pt x="233282" y="361609"/>
                </a:lnTo>
                <a:lnTo>
                  <a:pt x="204935" y="397163"/>
                </a:lnTo>
                <a:lnTo>
                  <a:pt x="178188" y="434000"/>
                </a:lnTo>
                <a:lnTo>
                  <a:pt x="153093" y="472067"/>
                </a:lnTo>
                <a:lnTo>
                  <a:pt x="129703" y="511313"/>
                </a:lnTo>
                <a:lnTo>
                  <a:pt x="108071" y="551684"/>
                </a:lnTo>
                <a:lnTo>
                  <a:pt x="88248" y="593128"/>
                </a:lnTo>
                <a:lnTo>
                  <a:pt x="70289" y="635591"/>
                </a:lnTo>
                <a:lnTo>
                  <a:pt x="54245" y="679022"/>
                </a:lnTo>
                <a:lnTo>
                  <a:pt x="40170" y="723368"/>
                </a:lnTo>
                <a:lnTo>
                  <a:pt x="28115" y="768575"/>
                </a:lnTo>
                <a:lnTo>
                  <a:pt x="18134" y="814592"/>
                </a:lnTo>
                <a:lnTo>
                  <a:pt x="10279" y="861365"/>
                </a:lnTo>
                <a:lnTo>
                  <a:pt x="4603" y="908842"/>
                </a:lnTo>
                <a:lnTo>
                  <a:pt x="1159" y="956970"/>
                </a:lnTo>
                <a:lnTo>
                  <a:pt x="0" y="1005697"/>
                </a:lnTo>
                <a:lnTo>
                  <a:pt x="1159" y="1054425"/>
                </a:lnTo>
                <a:lnTo>
                  <a:pt x="4603" y="1102555"/>
                </a:lnTo>
                <a:lnTo>
                  <a:pt x="10279" y="1150034"/>
                </a:lnTo>
                <a:lnTo>
                  <a:pt x="18134" y="1196808"/>
                </a:lnTo>
                <a:lnTo>
                  <a:pt x="28115" y="1242826"/>
                </a:lnTo>
                <a:lnTo>
                  <a:pt x="40170" y="1288035"/>
                </a:lnTo>
                <a:lnTo>
                  <a:pt x="54245" y="1332382"/>
                </a:lnTo>
                <a:lnTo>
                  <a:pt x="70289" y="1375814"/>
                </a:lnTo>
                <a:lnTo>
                  <a:pt x="88248" y="1418278"/>
                </a:lnTo>
                <a:lnTo>
                  <a:pt x="108071" y="1459723"/>
                </a:lnTo>
                <a:lnTo>
                  <a:pt x="129703" y="1500095"/>
                </a:lnTo>
                <a:lnTo>
                  <a:pt x="153093" y="1539341"/>
                </a:lnTo>
                <a:lnTo>
                  <a:pt x="178188" y="1577410"/>
                </a:lnTo>
                <a:lnTo>
                  <a:pt x="204935" y="1614247"/>
                </a:lnTo>
                <a:lnTo>
                  <a:pt x="233282" y="1649802"/>
                </a:lnTo>
                <a:lnTo>
                  <a:pt x="263175" y="1684020"/>
                </a:lnTo>
                <a:lnTo>
                  <a:pt x="294563" y="1716849"/>
                </a:lnTo>
                <a:lnTo>
                  <a:pt x="327391" y="1748237"/>
                </a:lnTo>
                <a:lnTo>
                  <a:pt x="361609" y="1778131"/>
                </a:lnTo>
                <a:lnTo>
                  <a:pt x="397163" y="1806477"/>
                </a:lnTo>
                <a:lnTo>
                  <a:pt x="434000" y="1833225"/>
                </a:lnTo>
                <a:lnTo>
                  <a:pt x="472067" y="1858320"/>
                </a:lnTo>
                <a:lnTo>
                  <a:pt x="511313" y="1881710"/>
                </a:lnTo>
                <a:lnTo>
                  <a:pt x="551684" y="1903343"/>
                </a:lnTo>
                <a:lnTo>
                  <a:pt x="593128" y="1923165"/>
                </a:lnTo>
                <a:lnTo>
                  <a:pt x="635591" y="1941125"/>
                </a:lnTo>
                <a:lnTo>
                  <a:pt x="679022" y="1957169"/>
                </a:lnTo>
                <a:lnTo>
                  <a:pt x="723368" y="1971245"/>
                </a:lnTo>
                <a:lnTo>
                  <a:pt x="768575" y="1983299"/>
                </a:lnTo>
                <a:lnTo>
                  <a:pt x="814592" y="1993280"/>
                </a:lnTo>
                <a:lnTo>
                  <a:pt x="861365" y="2001135"/>
                </a:lnTo>
                <a:lnTo>
                  <a:pt x="908842" y="2006811"/>
                </a:lnTo>
                <a:lnTo>
                  <a:pt x="956970" y="2010255"/>
                </a:lnTo>
                <a:lnTo>
                  <a:pt x="1005697" y="2011415"/>
                </a:lnTo>
                <a:lnTo>
                  <a:pt x="1054423" y="2010255"/>
                </a:lnTo>
                <a:lnTo>
                  <a:pt x="1102551" y="2006811"/>
                </a:lnTo>
                <a:lnTo>
                  <a:pt x="1150029" y="2001135"/>
                </a:lnTo>
                <a:lnTo>
                  <a:pt x="1196802" y="1993280"/>
                </a:lnTo>
                <a:lnTo>
                  <a:pt x="1242818" y="1983299"/>
                </a:lnTo>
                <a:lnTo>
                  <a:pt x="1288026" y="1971245"/>
                </a:lnTo>
                <a:lnTo>
                  <a:pt x="1332371" y="1957169"/>
                </a:lnTo>
                <a:lnTo>
                  <a:pt x="1375802" y="1941125"/>
                </a:lnTo>
                <a:lnTo>
                  <a:pt x="1418266" y="1923165"/>
                </a:lnTo>
                <a:lnTo>
                  <a:pt x="1459709" y="1903343"/>
                </a:lnTo>
                <a:lnTo>
                  <a:pt x="1500080" y="1881710"/>
                </a:lnTo>
                <a:lnTo>
                  <a:pt x="1539326" y="1858320"/>
                </a:lnTo>
                <a:lnTo>
                  <a:pt x="1577394" y="1833225"/>
                </a:lnTo>
                <a:lnTo>
                  <a:pt x="1614231" y="1806477"/>
                </a:lnTo>
                <a:lnTo>
                  <a:pt x="1649784" y="1778131"/>
                </a:lnTo>
                <a:lnTo>
                  <a:pt x="1684002" y="1748237"/>
                </a:lnTo>
                <a:lnTo>
                  <a:pt x="1716831" y="1716849"/>
                </a:lnTo>
                <a:lnTo>
                  <a:pt x="1748218" y="1684020"/>
                </a:lnTo>
                <a:lnTo>
                  <a:pt x="1778111" y="1649802"/>
                </a:lnTo>
                <a:lnTo>
                  <a:pt x="1806458" y="1614247"/>
                </a:lnTo>
                <a:lnTo>
                  <a:pt x="1833205" y="1577410"/>
                </a:lnTo>
                <a:lnTo>
                  <a:pt x="1858300" y="1539341"/>
                </a:lnTo>
                <a:lnTo>
                  <a:pt x="1881690" y="1500095"/>
                </a:lnTo>
                <a:lnTo>
                  <a:pt x="1903322" y="1459723"/>
                </a:lnTo>
                <a:lnTo>
                  <a:pt x="1923145" y="1418278"/>
                </a:lnTo>
                <a:lnTo>
                  <a:pt x="1941104" y="1375814"/>
                </a:lnTo>
                <a:lnTo>
                  <a:pt x="1957148" y="1332382"/>
                </a:lnTo>
                <a:lnTo>
                  <a:pt x="1971224" y="1288035"/>
                </a:lnTo>
                <a:lnTo>
                  <a:pt x="1983278" y="1242826"/>
                </a:lnTo>
                <a:lnTo>
                  <a:pt x="1993259" y="1196808"/>
                </a:lnTo>
                <a:lnTo>
                  <a:pt x="2001114" y="1150034"/>
                </a:lnTo>
                <a:lnTo>
                  <a:pt x="2006790" y="1102555"/>
                </a:lnTo>
                <a:lnTo>
                  <a:pt x="2010234" y="1054425"/>
                </a:lnTo>
                <a:lnTo>
                  <a:pt x="2011394" y="1005697"/>
                </a:lnTo>
                <a:lnTo>
                  <a:pt x="2010234" y="956970"/>
                </a:lnTo>
                <a:lnTo>
                  <a:pt x="2006790" y="908842"/>
                </a:lnTo>
                <a:lnTo>
                  <a:pt x="2001114" y="861365"/>
                </a:lnTo>
                <a:lnTo>
                  <a:pt x="1993259" y="814592"/>
                </a:lnTo>
                <a:lnTo>
                  <a:pt x="1983278" y="768575"/>
                </a:lnTo>
                <a:lnTo>
                  <a:pt x="1971224" y="723368"/>
                </a:lnTo>
                <a:lnTo>
                  <a:pt x="1957148" y="679022"/>
                </a:lnTo>
                <a:lnTo>
                  <a:pt x="1941104" y="635591"/>
                </a:lnTo>
                <a:lnTo>
                  <a:pt x="1923145" y="593128"/>
                </a:lnTo>
                <a:lnTo>
                  <a:pt x="1903322" y="551684"/>
                </a:lnTo>
                <a:lnTo>
                  <a:pt x="1881690" y="511313"/>
                </a:lnTo>
                <a:lnTo>
                  <a:pt x="1858300" y="472067"/>
                </a:lnTo>
                <a:lnTo>
                  <a:pt x="1833205" y="434000"/>
                </a:lnTo>
                <a:lnTo>
                  <a:pt x="1806458" y="397163"/>
                </a:lnTo>
                <a:lnTo>
                  <a:pt x="1778111" y="361609"/>
                </a:lnTo>
                <a:lnTo>
                  <a:pt x="1748218" y="327391"/>
                </a:lnTo>
                <a:lnTo>
                  <a:pt x="1716831" y="294563"/>
                </a:lnTo>
                <a:lnTo>
                  <a:pt x="1684002" y="263175"/>
                </a:lnTo>
                <a:lnTo>
                  <a:pt x="1649784" y="233282"/>
                </a:lnTo>
                <a:lnTo>
                  <a:pt x="1614231" y="204935"/>
                </a:lnTo>
                <a:lnTo>
                  <a:pt x="1577394" y="178188"/>
                </a:lnTo>
                <a:lnTo>
                  <a:pt x="1539326" y="153093"/>
                </a:lnTo>
                <a:lnTo>
                  <a:pt x="1500080" y="129703"/>
                </a:lnTo>
                <a:lnTo>
                  <a:pt x="1459709" y="108071"/>
                </a:lnTo>
                <a:lnTo>
                  <a:pt x="1418266" y="88248"/>
                </a:lnTo>
                <a:lnTo>
                  <a:pt x="1375802" y="70289"/>
                </a:lnTo>
                <a:lnTo>
                  <a:pt x="1332371" y="54245"/>
                </a:lnTo>
                <a:lnTo>
                  <a:pt x="1288026" y="40170"/>
                </a:lnTo>
                <a:lnTo>
                  <a:pt x="1242818" y="28115"/>
                </a:lnTo>
                <a:lnTo>
                  <a:pt x="1196802" y="18134"/>
                </a:lnTo>
                <a:lnTo>
                  <a:pt x="1150029" y="10279"/>
                </a:lnTo>
                <a:lnTo>
                  <a:pt x="1102551" y="4603"/>
                </a:lnTo>
                <a:lnTo>
                  <a:pt x="1054423" y="1159"/>
                </a:lnTo>
                <a:lnTo>
                  <a:pt x="1005697" y="0"/>
                </a:lnTo>
                <a:close/>
              </a:path>
            </a:pathLst>
          </a:custGeom>
          <a:solidFill>
            <a:schemeClr val="accent1"/>
          </a:solidFill>
        </p:spPr>
        <p:txBody>
          <a:bodyPr wrap="square" lIns="0" tIns="0" rIns="0" bIns="0" rtlCol="0"/>
          <a:lstStyle/>
          <a:p>
            <a:endParaRPr sz="662"/>
          </a:p>
        </p:txBody>
      </p:sp>
      <p:sp>
        <p:nvSpPr>
          <p:cNvPr id="26" name="object 14">
            <a:extLst>
              <a:ext uri="{FF2B5EF4-FFF2-40B4-BE49-F238E27FC236}">
                <a16:creationId xmlns:a16="http://schemas.microsoft.com/office/drawing/2014/main" id="{0B7C8546-367E-E54B-8D8A-6618C2750A99}"/>
              </a:ext>
            </a:extLst>
          </p:cNvPr>
          <p:cNvSpPr/>
          <p:nvPr/>
        </p:nvSpPr>
        <p:spPr>
          <a:xfrm>
            <a:off x="980035" y="3113710"/>
            <a:ext cx="1219885" cy="1219885"/>
          </a:xfrm>
          <a:custGeom>
            <a:avLst/>
            <a:gdLst/>
            <a:ahLst/>
            <a:cxnLst/>
            <a:rect l="l" t="t" r="r" b="b"/>
            <a:pathLst>
              <a:path w="2011679" h="2011679">
                <a:moveTo>
                  <a:pt x="1005697" y="0"/>
                </a:moveTo>
                <a:lnTo>
                  <a:pt x="956970" y="1159"/>
                </a:lnTo>
                <a:lnTo>
                  <a:pt x="908842" y="4603"/>
                </a:lnTo>
                <a:lnTo>
                  <a:pt x="861365" y="10279"/>
                </a:lnTo>
                <a:lnTo>
                  <a:pt x="814592" y="18134"/>
                </a:lnTo>
                <a:lnTo>
                  <a:pt x="768575" y="28115"/>
                </a:lnTo>
                <a:lnTo>
                  <a:pt x="723368" y="40170"/>
                </a:lnTo>
                <a:lnTo>
                  <a:pt x="679022" y="54245"/>
                </a:lnTo>
                <a:lnTo>
                  <a:pt x="635591" y="70289"/>
                </a:lnTo>
                <a:lnTo>
                  <a:pt x="593128" y="88248"/>
                </a:lnTo>
                <a:lnTo>
                  <a:pt x="551684" y="108071"/>
                </a:lnTo>
                <a:lnTo>
                  <a:pt x="511313" y="129703"/>
                </a:lnTo>
                <a:lnTo>
                  <a:pt x="472067" y="153093"/>
                </a:lnTo>
                <a:lnTo>
                  <a:pt x="434000" y="178188"/>
                </a:lnTo>
                <a:lnTo>
                  <a:pt x="397163" y="204935"/>
                </a:lnTo>
                <a:lnTo>
                  <a:pt x="361609" y="233282"/>
                </a:lnTo>
                <a:lnTo>
                  <a:pt x="327391" y="263175"/>
                </a:lnTo>
                <a:lnTo>
                  <a:pt x="294563" y="294563"/>
                </a:lnTo>
                <a:lnTo>
                  <a:pt x="263175" y="327391"/>
                </a:lnTo>
                <a:lnTo>
                  <a:pt x="233282" y="361609"/>
                </a:lnTo>
                <a:lnTo>
                  <a:pt x="204935" y="397163"/>
                </a:lnTo>
                <a:lnTo>
                  <a:pt x="178188" y="434000"/>
                </a:lnTo>
                <a:lnTo>
                  <a:pt x="153093" y="472067"/>
                </a:lnTo>
                <a:lnTo>
                  <a:pt x="129703" y="511313"/>
                </a:lnTo>
                <a:lnTo>
                  <a:pt x="108071" y="551684"/>
                </a:lnTo>
                <a:lnTo>
                  <a:pt x="88248" y="593128"/>
                </a:lnTo>
                <a:lnTo>
                  <a:pt x="70289" y="635591"/>
                </a:lnTo>
                <a:lnTo>
                  <a:pt x="54245" y="679022"/>
                </a:lnTo>
                <a:lnTo>
                  <a:pt x="40170" y="723368"/>
                </a:lnTo>
                <a:lnTo>
                  <a:pt x="28115" y="768575"/>
                </a:lnTo>
                <a:lnTo>
                  <a:pt x="18134" y="814592"/>
                </a:lnTo>
                <a:lnTo>
                  <a:pt x="10279" y="861365"/>
                </a:lnTo>
                <a:lnTo>
                  <a:pt x="4603" y="908842"/>
                </a:lnTo>
                <a:lnTo>
                  <a:pt x="1159" y="956970"/>
                </a:lnTo>
                <a:lnTo>
                  <a:pt x="0" y="1005697"/>
                </a:lnTo>
                <a:lnTo>
                  <a:pt x="1159" y="1054423"/>
                </a:lnTo>
                <a:lnTo>
                  <a:pt x="4603" y="1102551"/>
                </a:lnTo>
                <a:lnTo>
                  <a:pt x="10279" y="1150029"/>
                </a:lnTo>
                <a:lnTo>
                  <a:pt x="18134" y="1196802"/>
                </a:lnTo>
                <a:lnTo>
                  <a:pt x="28115" y="1242818"/>
                </a:lnTo>
                <a:lnTo>
                  <a:pt x="40170" y="1288026"/>
                </a:lnTo>
                <a:lnTo>
                  <a:pt x="54245" y="1332371"/>
                </a:lnTo>
                <a:lnTo>
                  <a:pt x="70289" y="1375802"/>
                </a:lnTo>
                <a:lnTo>
                  <a:pt x="88248" y="1418266"/>
                </a:lnTo>
                <a:lnTo>
                  <a:pt x="108071" y="1459709"/>
                </a:lnTo>
                <a:lnTo>
                  <a:pt x="129703" y="1500080"/>
                </a:lnTo>
                <a:lnTo>
                  <a:pt x="153093" y="1539326"/>
                </a:lnTo>
                <a:lnTo>
                  <a:pt x="178188" y="1577394"/>
                </a:lnTo>
                <a:lnTo>
                  <a:pt x="204935" y="1614231"/>
                </a:lnTo>
                <a:lnTo>
                  <a:pt x="233282" y="1649784"/>
                </a:lnTo>
                <a:lnTo>
                  <a:pt x="263175" y="1684002"/>
                </a:lnTo>
                <a:lnTo>
                  <a:pt x="294563" y="1716831"/>
                </a:lnTo>
                <a:lnTo>
                  <a:pt x="327391" y="1748218"/>
                </a:lnTo>
                <a:lnTo>
                  <a:pt x="361609" y="1778111"/>
                </a:lnTo>
                <a:lnTo>
                  <a:pt x="397163" y="1806458"/>
                </a:lnTo>
                <a:lnTo>
                  <a:pt x="434000" y="1833205"/>
                </a:lnTo>
                <a:lnTo>
                  <a:pt x="472067" y="1858300"/>
                </a:lnTo>
                <a:lnTo>
                  <a:pt x="511313" y="1881690"/>
                </a:lnTo>
                <a:lnTo>
                  <a:pt x="551684" y="1903322"/>
                </a:lnTo>
                <a:lnTo>
                  <a:pt x="593128" y="1923145"/>
                </a:lnTo>
                <a:lnTo>
                  <a:pt x="635591" y="1941104"/>
                </a:lnTo>
                <a:lnTo>
                  <a:pt x="679022" y="1957148"/>
                </a:lnTo>
                <a:lnTo>
                  <a:pt x="723368" y="1971224"/>
                </a:lnTo>
                <a:lnTo>
                  <a:pt x="768575" y="1983278"/>
                </a:lnTo>
                <a:lnTo>
                  <a:pt x="814592" y="1993259"/>
                </a:lnTo>
                <a:lnTo>
                  <a:pt x="861365" y="2001114"/>
                </a:lnTo>
                <a:lnTo>
                  <a:pt x="908842" y="2006790"/>
                </a:lnTo>
                <a:lnTo>
                  <a:pt x="956970" y="2010234"/>
                </a:lnTo>
                <a:lnTo>
                  <a:pt x="1005697" y="2011394"/>
                </a:lnTo>
                <a:lnTo>
                  <a:pt x="1054423" y="2010234"/>
                </a:lnTo>
                <a:lnTo>
                  <a:pt x="1102551" y="2006790"/>
                </a:lnTo>
                <a:lnTo>
                  <a:pt x="1150029" y="2001114"/>
                </a:lnTo>
                <a:lnTo>
                  <a:pt x="1196802" y="1993259"/>
                </a:lnTo>
                <a:lnTo>
                  <a:pt x="1242818" y="1983278"/>
                </a:lnTo>
                <a:lnTo>
                  <a:pt x="1288026" y="1971224"/>
                </a:lnTo>
                <a:lnTo>
                  <a:pt x="1332371" y="1957148"/>
                </a:lnTo>
                <a:lnTo>
                  <a:pt x="1375802" y="1941104"/>
                </a:lnTo>
                <a:lnTo>
                  <a:pt x="1418266" y="1923145"/>
                </a:lnTo>
                <a:lnTo>
                  <a:pt x="1459709" y="1903322"/>
                </a:lnTo>
                <a:lnTo>
                  <a:pt x="1500080" y="1881690"/>
                </a:lnTo>
                <a:lnTo>
                  <a:pt x="1539326" y="1858300"/>
                </a:lnTo>
                <a:lnTo>
                  <a:pt x="1577394" y="1833205"/>
                </a:lnTo>
                <a:lnTo>
                  <a:pt x="1614231" y="1806458"/>
                </a:lnTo>
                <a:lnTo>
                  <a:pt x="1649784" y="1778111"/>
                </a:lnTo>
                <a:lnTo>
                  <a:pt x="1684002" y="1748218"/>
                </a:lnTo>
                <a:lnTo>
                  <a:pt x="1716831" y="1716831"/>
                </a:lnTo>
                <a:lnTo>
                  <a:pt x="1748218" y="1684002"/>
                </a:lnTo>
                <a:lnTo>
                  <a:pt x="1778111" y="1649784"/>
                </a:lnTo>
                <a:lnTo>
                  <a:pt x="1806458" y="1614231"/>
                </a:lnTo>
                <a:lnTo>
                  <a:pt x="1833205" y="1577394"/>
                </a:lnTo>
                <a:lnTo>
                  <a:pt x="1858300" y="1539326"/>
                </a:lnTo>
                <a:lnTo>
                  <a:pt x="1881690" y="1500080"/>
                </a:lnTo>
                <a:lnTo>
                  <a:pt x="1903322" y="1459709"/>
                </a:lnTo>
                <a:lnTo>
                  <a:pt x="1923145" y="1418266"/>
                </a:lnTo>
                <a:lnTo>
                  <a:pt x="1941104" y="1375802"/>
                </a:lnTo>
                <a:lnTo>
                  <a:pt x="1957148" y="1332371"/>
                </a:lnTo>
                <a:lnTo>
                  <a:pt x="1971224" y="1288026"/>
                </a:lnTo>
                <a:lnTo>
                  <a:pt x="1983278" y="1242818"/>
                </a:lnTo>
                <a:lnTo>
                  <a:pt x="1993259" y="1196802"/>
                </a:lnTo>
                <a:lnTo>
                  <a:pt x="2001114" y="1150029"/>
                </a:lnTo>
                <a:lnTo>
                  <a:pt x="2006790" y="1102551"/>
                </a:lnTo>
                <a:lnTo>
                  <a:pt x="2010234" y="1054423"/>
                </a:lnTo>
                <a:lnTo>
                  <a:pt x="2011394" y="1005697"/>
                </a:lnTo>
                <a:lnTo>
                  <a:pt x="2010234" y="956970"/>
                </a:lnTo>
                <a:lnTo>
                  <a:pt x="2006790" y="908842"/>
                </a:lnTo>
                <a:lnTo>
                  <a:pt x="2001114" y="861365"/>
                </a:lnTo>
                <a:lnTo>
                  <a:pt x="1993259" y="814592"/>
                </a:lnTo>
                <a:lnTo>
                  <a:pt x="1983278" y="768575"/>
                </a:lnTo>
                <a:lnTo>
                  <a:pt x="1971224" y="723368"/>
                </a:lnTo>
                <a:lnTo>
                  <a:pt x="1957148" y="679022"/>
                </a:lnTo>
                <a:lnTo>
                  <a:pt x="1941104" y="635591"/>
                </a:lnTo>
                <a:lnTo>
                  <a:pt x="1923145" y="593128"/>
                </a:lnTo>
                <a:lnTo>
                  <a:pt x="1903322" y="551684"/>
                </a:lnTo>
                <a:lnTo>
                  <a:pt x="1881690" y="511313"/>
                </a:lnTo>
                <a:lnTo>
                  <a:pt x="1858300" y="472067"/>
                </a:lnTo>
                <a:lnTo>
                  <a:pt x="1833205" y="434000"/>
                </a:lnTo>
                <a:lnTo>
                  <a:pt x="1806458" y="397163"/>
                </a:lnTo>
                <a:lnTo>
                  <a:pt x="1778111" y="361609"/>
                </a:lnTo>
                <a:lnTo>
                  <a:pt x="1748218" y="327391"/>
                </a:lnTo>
                <a:lnTo>
                  <a:pt x="1716831" y="294563"/>
                </a:lnTo>
                <a:lnTo>
                  <a:pt x="1684002" y="263175"/>
                </a:lnTo>
                <a:lnTo>
                  <a:pt x="1649784" y="233282"/>
                </a:lnTo>
                <a:lnTo>
                  <a:pt x="1614231" y="204935"/>
                </a:lnTo>
                <a:lnTo>
                  <a:pt x="1577394" y="178188"/>
                </a:lnTo>
                <a:lnTo>
                  <a:pt x="1539326" y="153093"/>
                </a:lnTo>
                <a:lnTo>
                  <a:pt x="1500080" y="129703"/>
                </a:lnTo>
                <a:lnTo>
                  <a:pt x="1459709" y="108071"/>
                </a:lnTo>
                <a:lnTo>
                  <a:pt x="1418266" y="88248"/>
                </a:lnTo>
                <a:lnTo>
                  <a:pt x="1375802" y="70289"/>
                </a:lnTo>
                <a:lnTo>
                  <a:pt x="1332371" y="54245"/>
                </a:lnTo>
                <a:lnTo>
                  <a:pt x="1288026" y="40170"/>
                </a:lnTo>
                <a:lnTo>
                  <a:pt x="1242818" y="28115"/>
                </a:lnTo>
                <a:lnTo>
                  <a:pt x="1196802" y="18134"/>
                </a:lnTo>
                <a:lnTo>
                  <a:pt x="1150029" y="10279"/>
                </a:lnTo>
                <a:lnTo>
                  <a:pt x="1102551" y="4603"/>
                </a:lnTo>
                <a:lnTo>
                  <a:pt x="1054423" y="1159"/>
                </a:lnTo>
                <a:lnTo>
                  <a:pt x="1005697" y="0"/>
                </a:lnTo>
                <a:close/>
              </a:path>
            </a:pathLst>
          </a:custGeom>
          <a:solidFill>
            <a:schemeClr val="accent2"/>
          </a:solidFill>
        </p:spPr>
        <p:txBody>
          <a:bodyPr wrap="square" lIns="0" tIns="0" rIns="0" bIns="0" rtlCol="0"/>
          <a:lstStyle/>
          <a:p>
            <a:endParaRPr sz="662"/>
          </a:p>
        </p:txBody>
      </p:sp>
      <p:sp>
        <p:nvSpPr>
          <p:cNvPr id="27" name="object 15">
            <a:extLst>
              <a:ext uri="{FF2B5EF4-FFF2-40B4-BE49-F238E27FC236}">
                <a16:creationId xmlns:a16="http://schemas.microsoft.com/office/drawing/2014/main" id="{77C33EE1-932F-654A-B8BE-999BB6CCAC2C}"/>
              </a:ext>
            </a:extLst>
          </p:cNvPr>
          <p:cNvSpPr/>
          <p:nvPr/>
        </p:nvSpPr>
        <p:spPr>
          <a:xfrm>
            <a:off x="980035" y="4492158"/>
            <a:ext cx="1219885" cy="1219885"/>
          </a:xfrm>
          <a:custGeom>
            <a:avLst/>
            <a:gdLst/>
            <a:ahLst/>
            <a:cxnLst/>
            <a:rect l="l" t="t" r="r" b="b"/>
            <a:pathLst>
              <a:path w="2011679" h="2011679">
                <a:moveTo>
                  <a:pt x="1005697" y="0"/>
                </a:moveTo>
                <a:lnTo>
                  <a:pt x="956970" y="1159"/>
                </a:lnTo>
                <a:lnTo>
                  <a:pt x="908842" y="4603"/>
                </a:lnTo>
                <a:lnTo>
                  <a:pt x="861365" y="10279"/>
                </a:lnTo>
                <a:lnTo>
                  <a:pt x="814592" y="18134"/>
                </a:lnTo>
                <a:lnTo>
                  <a:pt x="768575" y="28115"/>
                </a:lnTo>
                <a:lnTo>
                  <a:pt x="723368" y="40170"/>
                </a:lnTo>
                <a:lnTo>
                  <a:pt x="679022" y="54245"/>
                </a:lnTo>
                <a:lnTo>
                  <a:pt x="635591" y="70289"/>
                </a:lnTo>
                <a:lnTo>
                  <a:pt x="593128" y="88248"/>
                </a:lnTo>
                <a:lnTo>
                  <a:pt x="551684" y="108071"/>
                </a:lnTo>
                <a:lnTo>
                  <a:pt x="511313" y="129703"/>
                </a:lnTo>
                <a:lnTo>
                  <a:pt x="472067" y="153093"/>
                </a:lnTo>
                <a:lnTo>
                  <a:pt x="434000" y="178188"/>
                </a:lnTo>
                <a:lnTo>
                  <a:pt x="397163" y="204935"/>
                </a:lnTo>
                <a:lnTo>
                  <a:pt x="361609" y="233282"/>
                </a:lnTo>
                <a:lnTo>
                  <a:pt x="327391" y="263175"/>
                </a:lnTo>
                <a:lnTo>
                  <a:pt x="294563" y="294563"/>
                </a:lnTo>
                <a:lnTo>
                  <a:pt x="263175" y="327391"/>
                </a:lnTo>
                <a:lnTo>
                  <a:pt x="233282" y="361609"/>
                </a:lnTo>
                <a:lnTo>
                  <a:pt x="204935" y="397163"/>
                </a:lnTo>
                <a:lnTo>
                  <a:pt x="178188" y="434000"/>
                </a:lnTo>
                <a:lnTo>
                  <a:pt x="153093" y="472067"/>
                </a:lnTo>
                <a:lnTo>
                  <a:pt x="129703" y="511313"/>
                </a:lnTo>
                <a:lnTo>
                  <a:pt x="108071" y="551684"/>
                </a:lnTo>
                <a:lnTo>
                  <a:pt x="88248" y="593128"/>
                </a:lnTo>
                <a:lnTo>
                  <a:pt x="70289" y="635591"/>
                </a:lnTo>
                <a:lnTo>
                  <a:pt x="54245" y="679022"/>
                </a:lnTo>
                <a:lnTo>
                  <a:pt x="40170" y="723368"/>
                </a:lnTo>
                <a:lnTo>
                  <a:pt x="28115" y="768575"/>
                </a:lnTo>
                <a:lnTo>
                  <a:pt x="18134" y="814592"/>
                </a:lnTo>
                <a:lnTo>
                  <a:pt x="10279" y="861365"/>
                </a:lnTo>
                <a:lnTo>
                  <a:pt x="4603" y="908842"/>
                </a:lnTo>
                <a:lnTo>
                  <a:pt x="1159" y="956970"/>
                </a:lnTo>
                <a:lnTo>
                  <a:pt x="0" y="1005697"/>
                </a:lnTo>
                <a:lnTo>
                  <a:pt x="1159" y="1054425"/>
                </a:lnTo>
                <a:lnTo>
                  <a:pt x="4603" y="1102555"/>
                </a:lnTo>
                <a:lnTo>
                  <a:pt x="10279" y="1150033"/>
                </a:lnTo>
                <a:lnTo>
                  <a:pt x="18134" y="1196807"/>
                </a:lnTo>
                <a:lnTo>
                  <a:pt x="28115" y="1242825"/>
                </a:lnTo>
                <a:lnTo>
                  <a:pt x="40170" y="1288033"/>
                </a:lnTo>
                <a:lnTo>
                  <a:pt x="54245" y="1332379"/>
                </a:lnTo>
                <a:lnTo>
                  <a:pt x="70289" y="1375811"/>
                </a:lnTo>
                <a:lnTo>
                  <a:pt x="88248" y="1418275"/>
                </a:lnTo>
                <a:lnTo>
                  <a:pt x="108071" y="1459719"/>
                </a:lnTo>
                <a:lnTo>
                  <a:pt x="129703" y="1500090"/>
                </a:lnTo>
                <a:lnTo>
                  <a:pt x="153093" y="1539335"/>
                </a:lnTo>
                <a:lnTo>
                  <a:pt x="178188" y="1577403"/>
                </a:lnTo>
                <a:lnTo>
                  <a:pt x="204935" y="1614240"/>
                </a:lnTo>
                <a:lnTo>
                  <a:pt x="233282" y="1649793"/>
                </a:lnTo>
                <a:lnTo>
                  <a:pt x="263175" y="1684010"/>
                </a:lnTo>
                <a:lnTo>
                  <a:pt x="294563" y="1716839"/>
                </a:lnTo>
                <a:lnTo>
                  <a:pt x="327391" y="1748226"/>
                </a:lnTo>
                <a:lnTo>
                  <a:pt x="361609" y="1778118"/>
                </a:lnTo>
                <a:lnTo>
                  <a:pt x="397163" y="1806464"/>
                </a:lnTo>
                <a:lnTo>
                  <a:pt x="434000" y="1833211"/>
                </a:lnTo>
                <a:lnTo>
                  <a:pt x="472067" y="1858305"/>
                </a:lnTo>
                <a:lnTo>
                  <a:pt x="511313" y="1881694"/>
                </a:lnTo>
                <a:lnTo>
                  <a:pt x="551684" y="1903326"/>
                </a:lnTo>
                <a:lnTo>
                  <a:pt x="593128" y="1923148"/>
                </a:lnTo>
                <a:lnTo>
                  <a:pt x="635591" y="1941107"/>
                </a:lnTo>
                <a:lnTo>
                  <a:pt x="679022" y="1957150"/>
                </a:lnTo>
                <a:lnTo>
                  <a:pt x="723368" y="1971225"/>
                </a:lnTo>
                <a:lnTo>
                  <a:pt x="768575" y="1983280"/>
                </a:lnTo>
                <a:lnTo>
                  <a:pt x="814592" y="1993260"/>
                </a:lnTo>
                <a:lnTo>
                  <a:pt x="861365" y="2001115"/>
                </a:lnTo>
                <a:lnTo>
                  <a:pt x="908842" y="2006790"/>
                </a:lnTo>
                <a:lnTo>
                  <a:pt x="956970" y="2010234"/>
                </a:lnTo>
                <a:lnTo>
                  <a:pt x="1005697" y="2011394"/>
                </a:lnTo>
                <a:lnTo>
                  <a:pt x="1054423" y="2010234"/>
                </a:lnTo>
                <a:lnTo>
                  <a:pt x="1102551" y="2006790"/>
                </a:lnTo>
                <a:lnTo>
                  <a:pt x="1150029" y="2001115"/>
                </a:lnTo>
                <a:lnTo>
                  <a:pt x="1196802" y="1993260"/>
                </a:lnTo>
                <a:lnTo>
                  <a:pt x="1242818" y="1983280"/>
                </a:lnTo>
                <a:lnTo>
                  <a:pt x="1288026" y="1971225"/>
                </a:lnTo>
                <a:lnTo>
                  <a:pt x="1332371" y="1957150"/>
                </a:lnTo>
                <a:lnTo>
                  <a:pt x="1375802" y="1941107"/>
                </a:lnTo>
                <a:lnTo>
                  <a:pt x="1418266" y="1923148"/>
                </a:lnTo>
                <a:lnTo>
                  <a:pt x="1459709" y="1903326"/>
                </a:lnTo>
                <a:lnTo>
                  <a:pt x="1500080" y="1881694"/>
                </a:lnTo>
                <a:lnTo>
                  <a:pt x="1539326" y="1858305"/>
                </a:lnTo>
                <a:lnTo>
                  <a:pt x="1577394" y="1833211"/>
                </a:lnTo>
                <a:lnTo>
                  <a:pt x="1614231" y="1806464"/>
                </a:lnTo>
                <a:lnTo>
                  <a:pt x="1649784" y="1778118"/>
                </a:lnTo>
                <a:lnTo>
                  <a:pt x="1684002" y="1748226"/>
                </a:lnTo>
                <a:lnTo>
                  <a:pt x="1716831" y="1716839"/>
                </a:lnTo>
                <a:lnTo>
                  <a:pt x="1748218" y="1684010"/>
                </a:lnTo>
                <a:lnTo>
                  <a:pt x="1778111" y="1649793"/>
                </a:lnTo>
                <a:lnTo>
                  <a:pt x="1806458" y="1614240"/>
                </a:lnTo>
                <a:lnTo>
                  <a:pt x="1833205" y="1577403"/>
                </a:lnTo>
                <a:lnTo>
                  <a:pt x="1858300" y="1539335"/>
                </a:lnTo>
                <a:lnTo>
                  <a:pt x="1881690" y="1500090"/>
                </a:lnTo>
                <a:lnTo>
                  <a:pt x="1903322" y="1459719"/>
                </a:lnTo>
                <a:lnTo>
                  <a:pt x="1923145" y="1418275"/>
                </a:lnTo>
                <a:lnTo>
                  <a:pt x="1941104" y="1375811"/>
                </a:lnTo>
                <a:lnTo>
                  <a:pt x="1957148" y="1332379"/>
                </a:lnTo>
                <a:lnTo>
                  <a:pt x="1971224" y="1288033"/>
                </a:lnTo>
                <a:lnTo>
                  <a:pt x="1983278" y="1242825"/>
                </a:lnTo>
                <a:lnTo>
                  <a:pt x="1993259" y="1196807"/>
                </a:lnTo>
                <a:lnTo>
                  <a:pt x="2001114" y="1150033"/>
                </a:lnTo>
                <a:lnTo>
                  <a:pt x="2006790" y="1102555"/>
                </a:lnTo>
                <a:lnTo>
                  <a:pt x="2010234" y="1054425"/>
                </a:lnTo>
                <a:lnTo>
                  <a:pt x="2011394" y="1005697"/>
                </a:lnTo>
                <a:lnTo>
                  <a:pt x="2010234" y="956970"/>
                </a:lnTo>
                <a:lnTo>
                  <a:pt x="2006790" y="908842"/>
                </a:lnTo>
                <a:lnTo>
                  <a:pt x="2001114" y="861365"/>
                </a:lnTo>
                <a:lnTo>
                  <a:pt x="1993259" y="814592"/>
                </a:lnTo>
                <a:lnTo>
                  <a:pt x="1983278" y="768575"/>
                </a:lnTo>
                <a:lnTo>
                  <a:pt x="1971224" y="723368"/>
                </a:lnTo>
                <a:lnTo>
                  <a:pt x="1957148" y="679022"/>
                </a:lnTo>
                <a:lnTo>
                  <a:pt x="1941104" y="635591"/>
                </a:lnTo>
                <a:lnTo>
                  <a:pt x="1923145" y="593128"/>
                </a:lnTo>
                <a:lnTo>
                  <a:pt x="1903322" y="551684"/>
                </a:lnTo>
                <a:lnTo>
                  <a:pt x="1881690" y="511313"/>
                </a:lnTo>
                <a:lnTo>
                  <a:pt x="1858300" y="472067"/>
                </a:lnTo>
                <a:lnTo>
                  <a:pt x="1833205" y="434000"/>
                </a:lnTo>
                <a:lnTo>
                  <a:pt x="1806458" y="397163"/>
                </a:lnTo>
                <a:lnTo>
                  <a:pt x="1778111" y="361609"/>
                </a:lnTo>
                <a:lnTo>
                  <a:pt x="1748218" y="327391"/>
                </a:lnTo>
                <a:lnTo>
                  <a:pt x="1716831" y="294563"/>
                </a:lnTo>
                <a:lnTo>
                  <a:pt x="1684002" y="263175"/>
                </a:lnTo>
                <a:lnTo>
                  <a:pt x="1649784" y="233282"/>
                </a:lnTo>
                <a:lnTo>
                  <a:pt x="1614231" y="204935"/>
                </a:lnTo>
                <a:lnTo>
                  <a:pt x="1577394" y="178188"/>
                </a:lnTo>
                <a:lnTo>
                  <a:pt x="1539326" y="153093"/>
                </a:lnTo>
                <a:lnTo>
                  <a:pt x="1500080" y="129703"/>
                </a:lnTo>
                <a:lnTo>
                  <a:pt x="1459709" y="108071"/>
                </a:lnTo>
                <a:lnTo>
                  <a:pt x="1418266" y="88248"/>
                </a:lnTo>
                <a:lnTo>
                  <a:pt x="1375802" y="70289"/>
                </a:lnTo>
                <a:lnTo>
                  <a:pt x="1332371" y="54245"/>
                </a:lnTo>
                <a:lnTo>
                  <a:pt x="1288026" y="40170"/>
                </a:lnTo>
                <a:lnTo>
                  <a:pt x="1242818" y="28115"/>
                </a:lnTo>
                <a:lnTo>
                  <a:pt x="1196802" y="18134"/>
                </a:lnTo>
                <a:lnTo>
                  <a:pt x="1150029" y="10279"/>
                </a:lnTo>
                <a:lnTo>
                  <a:pt x="1102551" y="4603"/>
                </a:lnTo>
                <a:lnTo>
                  <a:pt x="1054423" y="1159"/>
                </a:lnTo>
                <a:lnTo>
                  <a:pt x="1005697" y="0"/>
                </a:lnTo>
                <a:close/>
              </a:path>
            </a:pathLst>
          </a:custGeom>
          <a:solidFill>
            <a:srgbClr val="2B5133"/>
          </a:solidFill>
        </p:spPr>
        <p:txBody>
          <a:bodyPr wrap="square" lIns="0" tIns="0" rIns="0" bIns="0" rtlCol="0"/>
          <a:lstStyle/>
          <a:p>
            <a:endParaRPr sz="662"/>
          </a:p>
        </p:txBody>
      </p:sp>
      <p:sp>
        <p:nvSpPr>
          <p:cNvPr id="28" name="object 16">
            <a:extLst>
              <a:ext uri="{FF2B5EF4-FFF2-40B4-BE49-F238E27FC236}">
                <a16:creationId xmlns:a16="http://schemas.microsoft.com/office/drawing/2014/main" id="{E4EB9BA6-05C3-F143-AE91-48C24EF1CCE8}"/>
              </a:ext>
            </a:extLst>
          </p:cNvPr>
          <p:cNvSpPr/>
          <p:nvPr/>
        </p:nvSpPr>
        <p:spPr>
          <a:xfrm>
            <a:off x="2644361" y="3000963"/>
            <a:ext cx="2673503" cy="788997"/>
          </a:xfrm>
          <a:custGeom>
            <a:avLst/>
            <a:gdLst/>
            <a:ahLst/>
            <a:cxnLst/>
            <a:rect l="l" t="t" r="r" b="b"/>
            <a:pathLst>
              <a:path w="4408805" h="1301115">
                <a:moveTo>
                  <a:pt x="4408242" y="0"/>
                </a:moveTo>
                <a:lnTo>
                  <a:pt x="0" y="0"/>
                </a:lnTo>
                <a:lnTo>
                  <a:pt x="0" y="1300682"/>
                </a:lnTo>
                <a:lnTo>
                  <a:pt x="4408242" y="1300682"/>
                </a:lnTo>
                <a:lnTo>
                  <a:pt x="4408242" y="0"/>
                </a:lnTo>
                <a:close/>
              </a:path>
            </a:pathLst>
          </a:custGeom>
          <a:ln w="41883">
            <a:solidFill>
              <a:srgbClr val="C66D4F"/>
            </a:solidFill>
          </a:ln>
        </p:spPr>
        <p:txBody>
          <a:bodyPr wrap="square" lIns="0" tIns="0" rIns="0" bIns="0" rtlCol="0"/>
          <a:lstStyle/>
          <a:p>
            <a:endParaRPr sz="662"/>
          </a:p>
        </p:txBody>
      </p:sp>
      <p:sp>
        <p:nvSpPr>
          <p:cNvPr id="29" name="object 17">
            <a:extLst>
              <a:ext uri="{FF2B5EF4-FFF2-40B4-BE49-F238E27FC236}">
                <a16:creationId xmlns:a16="http://schemas.microsoft.com/office/drawing/2014/main" id="{7AAF8B0A-0C2E-C146-99E9-A1EFD5795ADB}"/>
              </a:ext>
            </a:extLst>
          </p:cNvPr>
          <p:cNvSpPr/>
          <p:nvPr/>
        </p:nvSpPr>
        <p:spPr>
          <a:xfrm>
            <a:off x="2629664" y="4216149"/>
            <a:ext cx="2673503" cy="788997"/>
          </a:xfrm>
          <a:custGeom>
            <a:avLst/>
            <a:gdLst/>
            <a:ahLst/>
            <a:cxnLst/>
            <a:rect l="l" t="t" r="r" b="b"/>
            <a:pathLst>
              <a:path w="4408805" h="1301115">
                <a:moveTo>
                  <a:pt x="4408242" y="0"/>
                </a:moveTo>
                <a:lnTo>
                  <a:pt x="0" y="0"/>
                </a:lnTo>
                <a:lnTo>
                  <a:pt x="0" y="1300682"/>
                </a:lnTo>
                <a:lnTo>
                  <a:pt x="4408242" y="1300682"/>
                </a:lnTo>
                <a:lnTo>
                  <a:pt x="4408242" y="0"/>
                </a:lnTo>
                <a:close/>
              </a:path>
            </a:pathLst>
          </a:custGeom>
          <a:ln w="41883">
            <a:solidFill>
              <a:srgbClr val="2B5133"/>
            </a:solidFill>
          </a:ln>
        </p:spPr>
        <p:txBody>
          <a:bodyPr wrap="square" lIns="0" tIns="0" rIns="0" bIns="0" rtlCol="0"/>
          <a:lstStyle/>
          <a:p>
            <a:endParaRPr sz="662"/>
          </a:p>
        </p:txBody>
      </p:sp>
      <p:sp>
        <p:nvSpPr>
          <p:cNvPr id="30" name="object 18">
            <a:extLst>
              <a:ext uri="{FF2B5EF4-FFF2-40B4-BE49-F238E27FC236}">
                <a16:creationId xmlns:a16="http://schemas.microsoft.com/office/drawing/2014/main" id="{DE45B8FD-9F86-D641-9B71-239E27B4817B}"/>
              </a:ext>
            </a:extLst>
          </p:cNvPr>
          <p:cNvSpPr txBox="1"/>
          <p:nvPr/>
        </p:nvSpPr>
        <p:spPr>
          <a:xfrm>
            <a:off x="2629665" y="1781649"/>
            <a:ext cx="2673503" cy="855708"/>
          </a:xfrm>
          <a:prstGeom prst="rect">
            <a:avLst/>
          </a:prstGeom>
          <a:ln w="41883">
            <a:solidFill>
              <a:srgbClr val="263844"/>
            </a:solidFill>
          </a:ln>
        </p:spPr>
        <p:txBody>
          <a:bodyPr vert="horz" wrap="square" lIns="0" tIns="2310" rIns="0" bIns="0" rtlCol="0" anchor="ctr" anchorCtr="0">
            <a:noAutofit/>
          </a:bodyPr>
          <a:lstStyle/>
          <a:p>
            <a:pPr marL="310747" marR="84714" indent="-191762" algn="ctr">
              <a:lnSpc>
                <a:spcPts val="1401"/>
              </a:lnSpc>
            </a:pPr>
            <a:r>
              <a:rPr lang="fi-FI" sz="1300" b="1" dirty="0">
                <a:solidFill>
                  <a:schemeClr val="tx2"/>
                </a:solidFill>
                <a:cs typeface="Arial"/>
              </a:rPr>
              <a:t>Rakentamislaki ja säännökset alueidenkäytön digitaalisuudesta</a:t>
            </a:r>
            <a:endParaRPr sz="1300" b="1" dirty="0">
              <a:solidFill>
                <a:schemeClr val="tx2"/>
              </a:solidFill>
              <a:latin typeface="Arial"/>
              <a:cs typeface="Arial"/>
            </a:endParaRPr>
          </a:p>
        </p:txBody>
      </p:sp>
      <p:sp>
        <p:nvSpPr>
          <p:cNvPr id="31" name="object 19">
            <a:extLst>
              <a:ext uri="{FF2B5EF4-FFF2-40B4-BE49-F238E27FC236}">
                <a16:creationId xmlns:a16="http://schemas.microsoft.com/office/drawing/2014/main" id="{EF3CD969-6B70-7342-A685-E72272CF52A7}"/>
              </a:ext>
            </a:extLst>
          </p:cNvPr>
          <p:cNvSpPr txBox="1"/>
          <p:nvPr/>
        </p:nvSpPr>
        <p:spPr>
          <a:xfrm>
            <a:off x="2644361" y="3157311"/>
            <a:ext cx="2673503" cy="597688"/>
          </a:xfrm>
          <a:prstGeom prst="rect">
            <a:avLst/>
          </a:prstGeom>
        </p:spPr>
        <p:txBody>
          <a:bodyPr vert="horz" wrap="square" lIns="0" tIns="20408" rIns="0" bIns="0" rtlCol="0">
            <a:spAutoFit/>
          </a:bodyPr>
          <a:lstStyle/>
          <a:p>
            <a:pPr marL="7701" marR="3081" indent="195227" algn="ctr">
              <a:lnSpc>
                <a:spcPts val="1498"/>
              </a:lnSpc>
              <a:spcBef>
                <a:spcPts val="161"/>
              </a:spcBef>
            </a:pPr>
            <a:r>
              <a:rPr lang="fi-FI" sz="1304" b="1" spc="-18" dirty="0">
                <a:solidFill>
                  <a:schemeClr val="tx2"/>
                </a:solidFill>
                <a:latin typeface="Arial"/>
                <a:cs typeface="Arial"/>
              </a:rPr>
              <a:t>Tietomallit</a:t>
            </a:r>
            <a:r>
              <a:rPr sz="1304" b="1" spc="-18" dirty="0">
                <a:solidFill>
                  <a:schemeClr val="tx2"/>
                </a:solidFill>
                <a:latin typeface="Arial"/>
                <a:cs typeface="Arial"/>
              </a:rPr>
              <a:t> </a:t>
            </a:r>
            <a:r>
              <a:rPr sz="1304" b="1" spc="-12" dirty="0">
                <a:solidFill>
                  <a:schemeClr val="tx2"/>
                </a:solidFill>
                <a:latin typeface="Arial"/>
                <a:cs typeface="Arial"/>
              </a:rPr>
              <a:t>ja </a:t>
            </a:r>
            <a:r>
              <a:rPr lang="fi-FI" sz="1304" b="1" spc="-18" dirty="0">
                <a:solidFill>
                  <a:schemeClr val="tx2"/>
                </a:solidFill>
                <a:latin typeface="Arial"/>
                <a:cs typeface="Arial"/>
              </a:rPr>
              <a:t>tiedonhallinnan säännöt</a:t>
            </a:r>
            <a:r>
              <a:rPr sz="1304" b="1" spc="-18" dirty="0">
                <a:solidFill>
                  <a:schemeClr val="tx2"/>
                </a:solidFill>
                <a:latin typeface="Arial"/>
                <a:cs typeface="Arial"/>
              </a:rPr>
              <a:t> </a:t>
            </a:r>
            <a:r>
              <a:rPr sz="1304" b="1" spc="-18" dirty="0" err="1">
                <a:solidFill>
                  <a:schemeClr val="tx2"/>
                </a:solidFill>
                <a:latin typeface="Arial"/>
                <a:cs typeface="Arial"/>
              </a:rPr>
              <a:t>rakennetun</a:t>
            </a:r>
            <a:r>
              <a:rPr lang="fi-FI" sz="1304" b="1" spc="-18" dirty="0">
                <a:solidFill>
                  <a:schemeClr val="tx2"/>
                </a:solidFill>
                <a:latin typeface="Arial"/>
                <a:cs typeface="Arial"/>
              </a:rPr>
              <a:t/>
            </a:r>
            <a:br>
              <a:rPr lang="fi-FI" sz="1304" b="1" spc="-18" dirty="0">
                <a:solidFill>
                  <a:schemeClr val="tx2"/>
                </a:solidFill>
                <a:latin typeface="Arial"/>
                <a:cs typeface="Arial"/>
              </a:rPr>
            </a:br>
            <a:r>
              <a:rPr sz="1304" b="1" spc="-18" dirty="0" err="1">
                <a:solidFill>
                  <a:schemeClr val="tx2"/>
                </a:solidFill>
                <a:latin typeface="Arial"/>
                <a:cs typeface="Arial"/>
              </a:rPr>
              <a:t>ympäristön</a:t>
            </a:r>
            <a:r>
              <a:rPr sz="1304" b="1" spc="-39" dirty="0">
                <a:solidFill>
                  <a:schemeClr val="tx2"/>
                </a:solidFill>
                <a:latin typeface="Arial"/>
                <a:cs typeface="Arial"/>
              </a:rPr>
              <a:t> </a:t>
            </a:r>
            <a:r>
              <a:rPr sz="1304" b="1" spc="-18" dirty="0">
                <a:solidFill>
                  <a:schemeClr val="tx2"/>
                </a:solidFill>
                <a:latin typeface="Arial"/>
                <a:cs typeface="Arial"/>
              </a:rPr>
              <a:t>tiedolle</a:t>
            </a:r>
            <a:endParaRPr sz="1304" dirty="0">
              <a:solidFill>
                <a:schemeClr val="tx2"/>
              </a:solidFill>
              <a:latin typeface="Arial"/>
              <a:cs typeface="Arial"/>
            </a:endParaRPr>
          </a:p>
        </p:txBody>
      </p:sp>
      <p:sp>
        <p:nvSpPr>
          <p:cNvPr id="32" name="object 20">
            <a:extLst>
              <a:ext uri="{FF2B5EF4-FFF2-40B4-BE49-F238E27FC236}">
                <a16:creationId xmlns:a16="http://schemas.microsoft.com/office/drawing/2014/main" id="{119FE351-9194-9A4D-968E-B4AA703D0D4B}"/>
              </a:ext>
            </a:extLst>
          </p:cNvPr>
          <p:cNvSpPr txBox="1"/>
          <p:nvPr/>
        </p:nvSpPr>
        <p:spPr>
          <a:xfrm>
            <a:off x="3050796" y="4467431"/>
            <a:ext cx="1860632" cy="405328"/>
          </a:xfrm>
          <a:prstGeom prst="rect">
            <a:avLst/>
          </a:prstGeom>
        </p:spPr>
        <p:txBody>
          <a:bodyPr vert="horz" wrap="square" lIns="0" tIns="20408" rIns="0" bIns="0" rtlCol="0">
            <a:spAutoFit/>
          </a:bodyPr>
          <a:lstStyle/>
          <a:p>
            <a:pPr marL="58145" marR="3081" indent="-50828">
              <a:lnSpc>
                <a:spcPts val="1498"/>
              </a:lnSpc>
              <a:spcBef>
                <a:spcPts val="161"/>
              </a:spcBef>
            </a:pPr>
            <a:r>
              <a:rPr sz="1304" b="1" spc="-18" dirty="0">
                <a:solidFill>
                  <a:schemeClr val="tx2"/>
                </a:solidFill>
                <a:latin typeface="Arial"/>
                <a:cs typeface="Arial"/>
              </a:rPr>
              <a:t>Rakennetun </a:t>
            </a:r>
            <a:r>
              <a:rPr sz="1304" b="1" spc="-18" dirty="0" err="1">
                <a:solidFill>
                  <a:schemeClr val="tx2"/>
                </a:solidFill>
                <a:latin typeface="Arial"/>
                <a:cs typeface="Arial"/>
              </a:rPr>
              <a:t>ympäristön</a:t>
            </a:r>
            <a:r>
              <a:rPr sz="1304" b="1" spc="-18" dirty="0">
                <a:solidFill>
                  <a:schemeClr val="tx2"/>
                </a:solidFill>
                <a:latin typeface="Arial"/>
                <a:cs typeface="Arial"/>
              </a:rPr>
              <a:t>  </a:t>
            </a:r>
            <a:r>
              <a:rPr sz="1304" b="1" spc="-18" dirty="0" err="1">
                <a:solidFill>
                  <a:schemeClr val="tx2"/>
                </a:solidFill>
                <a:latin typeface="Arial"/>
                <a:cs typeface="Arial"/>
              </a:rPr>
              <a:t>tietojärjestelmä</a:t>
            </a:r>
            <a:r>
              <a:rPr lang="fi-FI" sz="1304" b="1" spc="-18" dirty="0">
                <a:solidFill>
                  <a:schemeClr val="tx2"/>
                </a:solidFill>
                <a:latin typeface="Arial"/>
                <a:cs typeface="Arial"/>
              </a:rPr>
              <a:t>, Ryhti</a:t>
            </a:r>
            <a:endParaRPr sz="1304" dirty="0">
              <a:solidFill>
                <a:schemeClr val="tx2"/>
              </a:solidFill>
              <a:latin typeface="Arial"/>
              <a:cs typeface="Arial"/>
            </a:endParaRPr>
          </a:p>
        </p:txBody>
      </p:sp>
      <p:sp>
        <p:nvSpPr>
          <p:cNvPr id="33" name="object 21">
            <a:extLst>
              <a:ext uri="{FF2B5EF4-FFF2-40B4-BE49-F238E27FC236}">
                <a16:creationId xmlns:a16="http://schemas.microsoft.com/office/drawing/2014/main" id="{6CF1EE82-B3AC-CC4B-B416-4D13EA73E416}"/>
              </a:ext>
            </a:extLst>
          </p:cNvPr>
          <p:cNvSpPr txBox="1"/>
          <p:nvPr/>
        </p:nvSpPr>
        <p:spPr>
          <a:xfrm>
            <a:off x="3461592" y="4104194"/>
            <a:ext cx="1009639" cy="241912"/>
          </a:xfrm>
          <a:prstGeom prst="rect">
            <a:avLst/>
          </a:prstGeom>
          <a:solidFill>
            <a:srgbClr val="2B5133"/>
          </a:solidFill>
        </p:spPr>
        <p:txBody>
          <a:bodyPr vert="horz" wrap="square" lIns="0" tIns="0" rIns="0" bIns="0" rtlCol="0" anchor="ctr" anchorCtr="0">
            <a:noAutofit/>
          </a:bodyPr>
          <a:lstStyle/>
          <a:p>
            <a:pPr marL="107433">
              <a:spcBef>
                <a:spcPts val="321"/>
              </a:spcBef>
            </a:pPr>
            <a:r>
              <a:rPr sz="1304" b="1" spc="-6" dirty="0">
                <a:solidFill>
                  <a:srgbClr val="FFFFFF"/>
                </a:solidFill>
                <a:latin typeface="Arial"/>
                <a:cs typeface="Arial"/>
              </a:rPr>
              <a:t>2020–202</a:t>
            </a:r>
            <a:r>
              <a:rPr lang="fi-FI" sz="1304" b="1" spc="-6" dirty="0">
                <a:solidFill>
                  <a:srgbClr val="FFFFFF"/>
                </a:solidFill>
                <a:latin typeface="Arial"/>
                <a:cs typeface="Arial"/>
              </a:rPr>
              <a:t>4</a:t>
            </a:r>
            <a:endParaRPr sz="1304" dirty="0">
              <a:latin typeface="Arial"/>
              <a:cs typeface="Arial"/>
            </a:endParaRPr>
          </a:p>
        </p:txBody>
      </p:sp>
      <p:sp>
        <p:nvSpPr>
          <p:cNvPr id="34" name="object 22">
            <a:extLst>
              <a:ext uri="{FF2B5EF4-FFF2-40B4-BE49-F238E27FC236}">
                <a16:creationId xmlns:a16="http://schemas.microsoft.com/office/drawing/2014/main" id="{5FCC59E0-A58E-8448-A5EC-FEB282062CC0}"/>
              </a:ext>
            </a:extLst>
          </p:cNvPr>
          <p:cNvSpPr txBox="1"/>
          <p:nvPr/>
        </p:nvSpPr>
        <p:spPr>
          <a:xfrm>
            <a:off x="3461593" y="2888604"/>
            <a:ext cx="1009639" cy="241912"/>
          </a:xfrm>
          <a:prstGeom prst="rect">
            <a:avLst/>
          </a:prstGeom>
          <a:solidFill>
            <a:srgbClr val="C66D4F"/>
          </a:solidFill>
        </p:spPr>
        <p:txBody>
          <a:bodyPr vert="horz" wrap="square" lIns="0" tIns="0" rIns="0" bIns="0" rtlCol="0" anchor="ctr" anchorCtr="0">
            <a:noAutofit/>
          </a:bodyPr>
          <a:lstStyle/>
          <a:p>
            <a:pPr marL="107433">
              <a:spcBef>
                <a:spcPts val="321"/>
              </a:spcBef>
            </a:pPr>
            <a:r>
              <a:rPr lang="fi-FI" sz="1304" b="1" spc="-6" dirty="0">
                <a:solidFill>
                  <a:srgbClr val="FFFFFF"/>
                </a:solidFill>
                <a:latin typeface="Arial"/>
                <a:cs typeface="Arial"/>
              </a:rPr>
              <a:t>    </a:t>
            </a:r>
            <a:r>
              <a:rPr sz="1304" b="1" spc="-6" dirty="0">
                <a:solidFill>
                  <a:srgbClr val="FFFFFF"/>
                </a:solidFill>
                <a:latin typeface="Arial"/>
                <a:cs typeface="Arial"/>
              </a:rPr>
              <a:t>2020–</a:t>
            </a:r>
            <a:endParaRPr sz="1304" dirty="0">
              <a:latin typeface="Arial"/>
              <a:cs typeface="Arial"/>
            </a:endParaRPr>
          </a:p>
        </p:txBody>
      </p:sp>
      <p:sp>
        <p:nvSpPr>
          <p:cNvPr id="35" name="object 23">
            <a:extLst>
              <a:ext uri="{FF2B5EF4-FFF2-40B4-BE49-F238E27FC236}">
                <a16:creationId xmlns:a16="http://schemas.microsoft.com/office/drawing/2014/main" id="{BF932E38-77F9-2848-9516-32D87A9E38A5}"/>
              </a:ext>
            </a:extLst>
          </p:cNvPr>
          <p:cNvSpPr txBox="1"/>
          <p:nvPr/>
        </p:nvSpPr>
        <p:spPr>
          <a:xfrm>
            <a:off x="3461592" y="1625268"/>
            <a:ext cx="1009639" cy="241912"/>
          </a:xfrm>
          <a:prstGeom prst="rect">
            <a:avLst/>
          </a:prstGeom>
          <a:solidFill>
            <a:srgbClr val="263844"/>
          </a:solidFill>
        </p:spPr>
        <p:txBody>
          <a:bodyPr vert="horz" wrap="square" lIns="0" tIns="0" rIns="0" bIns="0" rtlCol="0" anchor="ctr" anchorCtr="0">
            <a:noAutofit/>
          </a:bodyPr>
          <a:lstStyle/>
          <a:p>
            <a:pPr marL="336931">
              <a:spcBef>
                <a:spcPts val="321"/>
              </a:spcBef>
            </a:pPr>
            <a:r>
              <a:rPr sz="1304" b="1" spc="-6" dirty="0">
                <a:solidFill>
                  <a:srgbClr val="FFFFFF"/>
                </a:solidFill>
                <a:latin typeface="Arial"/>
                <a:cs typeface="Arial"/>
              </a:rPr>
              <a:t>202</a:t>
            </a:r>
            <a:r>
              <a:rPr lang="fi-FI" sz="1304" b="1" spc="-6" dirty="0">
                <a:solidFill>
                  <a:srgbClr val="FFFFFF"/>
                </a:solidFill>
                <a:latin typeface="Arial"/>
                <a:cs typeface="Arial"/>
              </a:rPr>
              <a:t>4</a:t>
            </a:r>
            <a:endParaRPr sz="1304" dirty="0">
              <a:latin typeface="Arial"/>
              <a:cs typeface="Arial"/>
            </a:endParaRPr>
          </a:p>
        </p:txBody>
      </p:sp>
      <p:sp>
        <p:nvSpPr>
          <p:cNvPr id="36" name="object 24">
            <a:extLst>
              <a:ext uri="{FF2B5EF4-FFF2-40B4-BE49-F238E27FC236}">
                <a16:creationId xmlns:a16="http://schemas.microsoft.com/office/drawing/2014/main" id="{ABA66178-258C-D141-80F9-73179E6B6B02}"/>
              </a:ext>
            </a:extLst>
          </p:cNvPr>
          <p:cNvSpPr txBox="1"/>
          <p:nvPr/>
        </p:nvSpPr>
        <p:spPr>
          <a:xfrm>
            <a:off x="1195754" y="2160306"/>
            <a:ext cx="817007" cy="391719"/>
          </a:xfrm>
          <a:prstGeom prst="rect">
            <a:avLst/>
          </a:prstGeom>
        </p:spPr>
        <p:txBody>
          <a:bodyPr vert="horz" wrap="square" lIns="0" tIns="6931" rIns="0" bIns="0" rtlCol="0">
            <a:spAutoFit/>
          </a:bodyPr>
          <a:lstStyle/>
          <a:p>
            <a:pPr marL="2695" algn="ctr">
              <a:lnSpc>
                <a:spcPts val="1507"/>
              </a:lnSpc>
              <a:spcBef>
                <a:spcPts val="55"/>
              </a:spcBef>
            </a:pPr>
            <a:r>
              <a:rPr lang="fi-FI" sz="1304" b="1" spc="-3" dirty="0">
                <a:solidFill>
                  <a:srgbClr val="FFFFFF"/>
                </a:solidFill>
                <a:latin typeface="Arial"/>
                <a:cs typeface="Arial"/>
              </a:rPr>
              <a:t>Uudistuva </a:t>
            </a:r>
            <a:r>
              <a:rPr sz="1400" b="1" spc="-3" dirty="0">
                <a:solidFill>
                  <a:srgbClr val="FFFFFF"/>
                </a:solidFill>
                <a:latin typeface="Arial"/>
                <a:cs typeface="Arial"/>
              </a:rPr>
              <a:t>MRL</a:t>
            </a:r>
            <a:endParaRPr sz="1400" dirty="0">
              <a:latin typeface="Arial"/>
              <a:cs typeface="Arial"/>
            </a:endParaRPr>
          </a:p>
        </p:txBody>
      </p:sp>
      <p:sp>
        <p:nvSpPr>
          <p:cNvPr id="37" name="object 25">
            <a:extLst>
              <a:ext uri="{FF2B5EF4-FFF2-40B4-BE49-F238E27FC236}">
                <a16:creationId xmlns:a16="http://schemas.microsoft.com/office/drawing/2014/main" id="{C1473FE0-B771-B64C-8C6E-48CFA9603862}"/>
              </a:ext>
            </a:extLst>
          </p:cNvPr>
          <p:cNvSpPr txBox="1"/>
          <p:nvPr/>
        </p:nvSpPr>
        <p:spPr>
          <a:xfrm>
            <a:off x="1073484" y="3528328"/>
            <a:ext cx="1042755" cy="384735"/>
          </a:xfrm>
          <a:prstGeom prst="rect">
            <a:avLst/>
          </a:prstGeom>
        </p:spPr>
        <p:txBody>
          <a:bodyPr vert="horz" wrap="square" lIns="0" tIns="25414" rIns="0" bIns="0" rtlCol="0">
            <a:spAutoFit/>
          </a:bodyPr>
          <a:lstStyle/>
          <a:p>
            <a:pPr marL="7701" marR="3081" indent="210630">
              <a:lnSpc>
                <a:spcPts val="1449"/>
              </a:lnSpc>
              <a:spcBef>
                <a:spcPts val="200"/>
              </a:spcBef>
            </a:pPr>
            <a:r>
              <a:rPr sz="1304" b="1" spc="-3" dirty="0" err="1">
                <a:solidFill>
                  <a:srgbClr val="FFFFFF"/>
                </a:solidFill>
                <a:latin typeface="Arial"/>
                <a:cs typeface="Arial"/>
              </a:rPr>
              <a:t>Yhteen</a:t>
            </a:r>
            <a:r>
              <a:rPr sz="1304" b="1" spc="-3" dirty="0">
                <a:solidFill>
                  <a:srgbClr val="FFFFFF"/>
                </a:solidFill>
                <a:latin typeface="Arial"/>
                <a:cs typeface="Arial"/>
              </a:rPr>
              <a:t>-  toimivuustyö</a:t>
            </a:r>
            <a:endParaRPr sz="1304" dirty="0">
              <a:latin typeface="Arial"/>
              <a:cs typeface="Arial"/>
            </a:endParaRPr>
          </a:p>
        </p:txBody>
      </p:sp>
      <p:sp>
        <p:nvSpPr>
          <p:cNvPr id="38" name="object 26">
            <a:extLst>
              <a:ext uri="{FF2B5EF4-FFF2-40B4-BE49-F238E27FC236}">
                <a16:creationId xmlns:a16="http://schemas.microsoft.com/office/drawing/2014/main" id="{BE2F3B23-869E-2646-AB0E-B7DCB49C0BCE}"/>
              </a:ext>
            </a:extLst>
          </p:cNvPr>
          <p:cNvSpPr txBox="1"/>
          <p:nvPr/>
        </p:nvSpPr>
        <p:spPr>
          <a:xfrm>
            <a:off x="1297119" y="4872759"/>
            <a:ext cx="668315" cy="437886"/>
          </a:xfrm>
          <a:prstGeom prst="rect">
            <a:avLst/>
          </a:prstGeom>
        </p:spPr>
        <p:txBody>
          <a:bodyPr vert="horz" wrap="square" lIns="0" tIns="6931" rIns="0" bIns="0" rtlCol="0">
            <a:spAutoFit/>
          </a:bodyPr>
          <a:lstStyle/>
          <a:p>
            <a:pPr marL="7701">
              <a:spcBef>
                <a:spcPts val="55"/>
              </a:spcBef>
            </a:pPr>
            <a:r>
              <a:rPr sz="1400" b="1" spc="-6" dirty="0" err="1">
                <a:solidFill>
                  <a:srgbClr val="FFFFFF"/>
                </a:solidFill>
                <a:latin typeface="Arial"/>
                <a:cs typeface="Arial"/>
              </a:rPr>
              <a:t>Ryhti-hanke</a:t>
            </a:r>
            <a:endParaRPr sz="1400" dirty="0">
              <a:latin typeface="Arial"/>
              <a:cs typeface="Arial"/>
            </a:endParaRPr>
          </a:p>
        </p:txBody>
      </p:sp>
      <p:sp>
        <p:nvSpPr>
          <p:cNvPr id="39" name="Päivämäärän paikkamerkki 38">
            <a:extLst>
              <a:ext uri="{FF2B5EF4-FFF2-40B4-BE49-F238E27FC236}">
                <a16:creationId xmlns:a16="http://schemas.microsoft.com/office/drawing/2014/main" id="{C81111BC-6BBF-8C48-BE8B-703A5DF3755F}"/>
              </a:ext>
            </a:extLst>
          </p:cNvPr>
          <p:cNvSpPr>
            <a:spLocks noGrp="1"/>
          </p:cNvSpPr>
          <p:nvPr>
            <p:ph type="dt" sz="half" idx="10"/>
          </p:nvPr>
        </p:nvSpPr>
        <p:spPr/>
        <p:txBody>
          <a:bodyPr/>
          <a:lstStyle/>
          <a:p>
            <a:fld id="{0F3152C4-4664-2F4D-917D-7C9A85ACFBB5}" type="datetime1">
              <a:rPr lang="fi-FI" smtClean="0"/>
              <a:t>17.5.2023</a:t>
            </a:fld>
            <a:endParaRPr lang="fi-FI" dirty="0"/>
          </a:p>
        </p:txBody>
      </p:sp>
      <p:sp>
        <p:nvSpPr>
          <p:cNvPr id="41" name="Dian numeron paikkamerkki 40">
            <a:extLst>
              <a:ext uri="{FF2B5EF4-FFF2-40B4-BE49-F238E27FC236}">
                <a16:creationId xmlns:a16="http://schemas.microsoft.com/office/drawing/2014/main" id="{4714A1FD-6D57-6649-A750-23495696B1AA}"/>
              </a:ext>
            </a:extLst>
          </p:cNvPr>
          <p:cNvSpPr>
            <a:spLocks noGrp="1"/>
          </p:cNvSpPr>
          <p:nvPr>
            <p:ph type="sldNum" sz="quarter" idx="12"/>
          </p:nvPr>
        </p:nvSpPr>
        <p:spPr/>
        <p:txBody>
          <a:bodyPr/>
          <a:lstStyle/>
          <a:p>
            <a:fld id="{91E53C16-2649-4D48-AFD3-9E32AB86C978}" type="slidenum">
              <a:rPr lang="fi-FI" smtClean="0"/>
              <a:pPr/>
              <a:t>4</a:t>
            </a:fld>
            <a:endParaRPr lang="fi-FI" dirty="0"/>
          </a:p>
        </p:txBody>
      </p:sp>
      <p:sp>
        <p:nvSpPr>
          <p:cNvPr id="43" name="object 20">
            <a:extLst>
              <a:ext uri="{FF2B5EF4-FFF2-40B4-BE49-F238E27FC236}">
                <a16:creationId xmlns:a16="http://schemas.microsoft.com/office/drawing/2014/main" id="{119FE351-9194-9A4D-968E-B4AA703D0D4B}"/>
              </a:ext>
            </a:extLst>
          </p:cNvPr>
          <p:cNvSpPr txBox="1"/>
          <p:nvPr/>
        </p:nvSpPr>
        <p:spPr>
          <a:xfrm>
            <a:off x="3036098" y="5666143"/>
            <a:ext cx="1860632" cy="597688"/>
          </a:xfrm>
          <a:prstGeom prst="rect">
            <a:avLst/>
          </a:prstGeom>
        </p:spPr>
        <p:txBody>
          <a:bodyPr vert="horz" wrap="square" lIns="0" tIns="20408" rIns="0" bIns="0" rtlCol="0">
            <a:spAutoFit/>
          </a:bodyPr>
          <a:lstStyle/>
          <a:p>
            <a:pPr marL="58145" marR="3081" indent="-50828" algn="ctr">
              <a:lnSpc>
                <a:spcPts val="1498"/>
              </a:lnSpc>
              <a:spcBef>
                <a:spcPts val="161"/>
              </a:spcBef>
            </a:pPr>
            <a:r>
              <a:rPr lang="fi-FI" sz="1304" b="1" spc="-18" dirty="0">
                <a:solidFill>
                  <a:schemeClr val="tx2"/>
                </a:solidFill>
                <a:latin typeface="Arial"/>
                <a:cs typeface="Arial"/>
              </a:rPr>
              <a:t>Jatkuva toimintatapojen ja teknologioiden kehittäminen</a:t>
            </a:r>
            <a:endParaRPr sz="1304" dirty="0">
              <a:solidFill>
                <a:schemeClr val="tx2"/>
              </a:solidFill>
              <a:latin typeface="Arial"/>
              <a:cs typeface="Arial"/>
            </a:endParaRPr>
          </a:p>
        </p:txBody>
      </p:sp>
      <p:sp>
        <p:nvSpPr>
          <p:cNvPr id="46" name="object 17">
            <a:extLst>
              <a:ext uri="{FF2B5EF4-FFF2-40B4-BE49-F238E27FC236}">
                <a16:creationId xmlns:a16="http://schemas.microsoft.com/office/drawing/2014/main" id="{7AAF8B0A-0C2E-C146-99E9-A1EFD5795ADB}"/>
              </a:ext>
            </a:extLst>
          </p:cNvPr>
          <p:cNvSpPr/>
          <p:nvPr/>
        </p:nvSpPr>
        <p:spPr>
          <a:xfrm>
            <a:off x="2644361" y="5489708"/>
            <a:ext cx="2673503" cy="788997"/>
          </a:xfrm>
          <a:custGeom>
            <a:avLst/>
            <a:gdLst/>
            <a:ahLst/>
            <a:cxnLst/>
            <a:rect l="l" t="t" r="r" b="b"/>
            <a:pathLst>
              <a:path w="4408805" h="1301115">
                <a:moveTo>
                  <a:pt x="4408242" y="0"/>
                </a:moveTo>
                <a:lnTo>
                  <a:pt x="0" y="0"/>
                </a:lnTo>
                <a:lnTo>
                  <a:pt x="0" y="1300682"/>
                </a:lnTo>
                <a:lnTo>
                  <a:pt x="4408242" y="1300682"/>
                </a:lnTo>
                <a:lnTo>
                  <a:pt x="4408242" y="0"/>
                </a:lnTo>
                <a:close/>
              </a:path>
            </a:pathLst>
          </a:custGeom>
          <a:ln w="41883">
            <a:solidFill>
              <a:schemeClr val="accent1">
                <a:lumMod val="60000"/>
                <a:lumOff val="40000"/>
              </a:schemeClr>
            </a:solidFill>
          </a:ln>
        </p:spPr>
        <p:txBody>
          <a:bodyPr wrap="square" lIns="0" tIns="0" rIns="0" bIns="0" rtlCol="0"/>
          <a:lstStyle/>
          <a:p>
            <a:endParaRPr sz="662"/>
          </a:p>
        </p:txBody>
      </p:sp>
      <p:sp>
        <p:nvSpPr>
          <p:cNvPr id="48" name="object 21">
            <a:extLst>
              <a:ext uri="{FF2B5EF4-FFF2-40B4-BE49-F238E27FC236}">
                <a16:creationId xmlns:a16="http://schemas.microsoft.com/office/drawing/2014/main" id="{6CF1EE82-B3AC-CC4B-B416-4D13EA73E416}"/>
              </a:ext>
            </a:extLst>
          </p:cNvPr>
          <p:cNvSpPr txBox="1"/>
          <p:nvPr/>
        </p:nvSpPr>
        <p:spPr>
          <a:xfrm>
            <a:off x="3461592" y="5368752"/>
            <a:ext cx="1009639" cy="241912"/>
          </a:xfrm>
          <a:prstGeom prst="rect">
            <a:avLst/>
          </a:prstGeom>
          <a:solidFill>
            <a:schemeClr val="accent1">
              <a:lumMod val="60000"/>
              <a:lumOff val="40000"/>
            </a:schemeClr>
          </a:solidFill>
          <a:ln>
            <a:solidFill>
              <a:schemeClr val="accent1">
                <a:lumMod val="60000"/>
                <a:lumOff val="40000"/>
              </a:schemeClr>
            </a:solidFill>
          </a:ln>
        </p:spPr>
        <p:txBody>
          <a:bodyPr vert="horz" wrap="square" lIns="0" tIns="0" rIns="0" bIns="0" rtlCol="0" anchor="ctr" anchorCtr="0">
            <a:noAutofit/>
          </a:bodyPr>
          <a:lstStyle/>
          <a:p>
            <a:pPr marL="107433">
              <a:spcBef>
                <a:spcPts val="321"/>
              </a:spcBef>
            </a:pPr>
            <a:r>
              <a:rPr lang="fi-FI" sz="1304" b="1" spc="-6" dirty="0">
                <a:solidFill>
                  <a:srgbClr val="FFFFFF"/>
                </a:solidFill>
                <a:latin typeface="Arial"/>
                <a:cs typeface="Arial"/>
              </a:rPr>
              <a:t>    </a:t>
            </a:r>
            <a:r>
              <a:rPr sz="1304" b="1" spc="-6" dirty="0">
                <a:solidFill>
                  <a:srgbClr val="FFFFFF"/>
                </a:solidFill>
                <a:latin typeface="Arial"/>
                <a:cs typeface="Arial"/>
              </a:rPr>
              <a:t>202</a:t>
            </a:r>
            <a:r>
              <a:rPr lang="fi-FI" sz="1304" b="1" spc="-6" dirty="0">
                <a:solidFill>
                  <a:srgbClr val="FFFFFF"/>
                </a:solidFill>
                <a:latin typeface="Arial"/>
                <a:cs typeface="Arial"/>
              </a:rPr>
              <a:t>4</a:t>
            </a:r>
            <a:r>
              <a:rPr sz="1304" b="1" spc="-6" dirty="0">
                <a:solidFill>
                  <a:srgbClr val="FFFFFF"/>
                </a:solidFill>
                <a:latin typeface="Arial"/>
                <a:cs typeface="Arial"/>
              </a:rPr>
              <a:t>–</a:t>
            </a:r>
            <a:endParaRPr sz="1304" dirty="0">
              <a:latin typeface="Arial"/>
              <a:cs typeface="Arial"/>
            </a:endParaRPr>
          </a:p>
        </p:txBody>
      </p:sp>
      <p:cxnSp>
        <p:nvCxnSpPr>
          <p:cNvPr id="4" name="Suora nuoliyhdysviiva 3"/>
          <p:cNvCxnSpPr/>
          <p:nvPr/>
        </p:nvCxnSpPr>
        <p:spPr>
          <a:xfrm>
            <a:off x="5303167" y="4962085"/>
            <a:ext cx="0" cy="490212"/>
          </a:xfrm>
          <a:prstGeom prst="straightConnector1">
            <a:avLst/>
          </a:prstGeom>
          <a:ln w="381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uora nuoliyhdysviiva 39"/>
          <p:cNvCxnSpPr/>
          <p:nvPr/>
        </p:nvCxnSpPr>
        <p:spPr>
          <a:xfrm>
            <a:off x="2639038" y="5102100"/>
            <a:ext cx="0" cy="490212"/>
          </a:xfrm>
          <a:prstGeom prst="straightConnector1">
            <a:avLst/>
          </a:prstGeom>
          <a:ln w="3810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425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2333572" y="347949"/>
            <a:ext cx="13561920" cy="406280"/>
          </a:xfrm>
        </p:spPr>
        <p:txBody>
          <a:bodyPr/>
          <a:lstStyle/>
          <a:p>
            <a:r>
              <a:rPr lang="fi-FI" dirty="0"/>
              <a:t>Rakennetun ympäristön digimuutos</a:t>
            </a:r>
          </a:p>
        </p:txBody>
      </p:sp>
      <p:sp>
        <p:nvSpPr>
          <p:cNvPr id="4" name="Päivämäärän paikkamerkki 3">
            <a:extLst>
              <a:ext uri="{FF2B5EF4-FFF2-40B4-BE49-F238E27FC236}">
                <a16:creationId xmlns:a16="http://schemas.microsoft.com/office/drawing/2014/main" id="{F9BC621B-A671-E449-A104-712838F1F409}"/>
              </a:ext>
            </a:extLst>
          </p:cNvPr>
          <p:cNvSpPr>
            <a:spLocks noGrp="1"/>
          </p:cNvSpPr>
          <p:nvPr>
            <p:ph type="dt" sz="half" idx="10"/>
          </p:nvPr>
        </p:nvSpPr>
        <p:spPr/>
        <p:txBody>
          <a:bodyPr/>
          <a:lstStyle/>
          <a:p>
            <a:fld id="{3F0C5D76-F752-4F95-BA63-C3B7D9AE33C8}" type="datetime1">
              <a:rPr lang="fi-FI" smtClean="0"/>
              <a:pPr/>
              <a:t>17.5.2023</a:t>
            </a:fld>
            <a:endParaRPr lang="fi-FI" dirty="0"/>
          </a:p>
        </p:txBody>
      </p:sp>
      <p:sp>
        <p:nvSpPr>
          <p:cNvPr id="5" name="Dian numeron paikkamerkki 4">
            <a:extLst>
              <a:ext uri="{FF2B5EF4-FFF2-40B4-BE49-F238E27FC236}">
                <a16:creationId xmlns:a16="http://schemas.microsoft.com/office/drawing/2014/main" id="{2D5ADFB4-2E17-E14B-9A15-91CADE6D6158}"/>
              </a:ext>
            </a:extLst>
          </p:cNvPr>
          <p:cNvSpPr>
            <a:spLocks noGrp="1"/>
          </p:cNvSpPr>
          <p:nvPr>
            <p:ph type="sldNum" sz="quarter" idx="12"/>
          </p:nvPr>
        </p:nvSpPr>
        <p:spPr/>
        <p:txBody>
          <a:bodyPr/>
          <a:lstStyle/>
          <a:p>
            <a:fld id="{91E53C16-2649-4D48-AFD3-9E32AB86C978}" type="slidenum">
              <a:rPr lang="fi-FI" smtClean="0"/>
              <a:pPr/>
              <a:t>5</a:t>
            </a:fld>
            <a:endParaRPr lang="fi-FI" dirty="0"/>
          </a:p>
        </p:txBody>
      </p:sp>
      <p:sp>
        <p:nvSpPr>
          <p:cNvPr id="40" name="bk object 31">
            <a:extLst>
              <a:ext uri="{FF2B5EF4-FFF2-40B4-BE49-F238E27FC236}">
                <a16:creationId xmlns:a16="http://schemas.microsoft.com/office/drawing/2014/main" id="{835B5B16-1247-9348-811C-5B6612B55628}"/>
              </a:ext>
            </a:extLst>
          </p:cNvPr>
          <p:cNvSpPr/>
          <p:nvPr/>
        </p:nvSpPr>
        <p:spPr>
          <a:xfrm>
            <a:off x="3495675" y="6487855"/>
            <a:ext cx="0" cy="0"/>
          </a:xfrm>
          <a:custGeom>
            <a:avLst/>
            <a:gdLst/>
            <a:ahLst/>
            <a:cxnLst/>
            <a:rect l="l" t="t" r="r" b="b"/>
            <a:pathLst>
              <a:path>
                <a:moveTo>
                  <a:pt x="0" y="0"/>
                </a:moveTo>
                <a:lnTo>
                  <a:pt x="0" y="0"/>
                </a:lnTo>
              </a:path>
            </a:pathLst>
          </a:custGeom>
          <a:ln w="31412">
            <a:solidFill>
              <a:srgbClr val="263844"/>
            </a:solidFill>
          </a:ln>
        </p:spPr>
        <p:txBody>
          <a:bodyPr wrap="square" lIns="0" tIns="0" rIns="0" bIns="0" rtlCol="0"/>
          <a:lstStyle/>
          <a:p>
            <a:endParaRPr sz="662"/>
          </a:p>
        </p:txBody>
      </p:sp>
      <p:sp>
        <p:nvSpPr>
          <p:cNvPr id="41" name="bk object 32">
            <a:extLst>
              <a:ext uri="{FF2B5EF4-FFF2-40B4-BE49-F238E27FC236}">
                <a16:creationId xmlns:a16="http://schemas.microsoft.com/office/drawing/2014/main" id="{34D5D543-5B5B-0B48-BF6A-CA51AA418ABB}"/>
              </a:ext>
            </a:extLst>
          </p:cNvPr>
          <p:cNvSpPr/>
          <p:nvPr/>
        </p:nvSpPr>
        <p:spPr>
          <a:xfrm>
            <a:off x="7292974" y="6487855"/>
            <a:ext cx="0" cy="0"/>
          </a:xfrm>
          <a:custGeom>
            <a:avLst/>
            <a:gdLst/>
            <a:ahLst/>
            <a:cxnLst/>
            <a:rect l="l" t="t" r="r" b="b"/>
            <a:pathLst>
              <a:path>
                <a:moveTo>
                  <a:pt x="0" y="0"/>
                </a:moveTo>
                <a:lnTo>
                  <a:pt x="0" y="0"/>
                </a:lnTo>
              </a:path>
            </a:pathLst>
          </a:custGeom>
          <a:ln w="31412">
            <a:solidFill>
              <a:srgbClr val="263844"/>
            </a:solidFill>
          </a:ln>
        </p:spPr>
        <p:txBody>
          <a:bodyPr wrap="square" lIns="0" tIns="0" rIns="0" bIns="0" rtlCol="0"/>
          <a:lstStyle/>
          <a:p>
            <a:endParaRPr sz="662"/>
          </a:p>
        </p:txBody>
      </p:sp>
      <p:sp>
        <p:nvSpPr>
          <p:cNvPr id="44" name="object 2">
            <a:extLst>
              <a:ext uri="{FF2B5EF4-FFF2-40B4-BE49-F238E27FC236}">
                <a16:creationId xmlns:a16="http://schemas.microsoft.com/office/drawing/2014/main" id="{70E80211-0AC4-8240-959D-72BDBBAE9C01}"/>
              </a:ext>
            </a:extLst>
          </p:cNvPr>
          <p:cNvSpPr txBox="1"/>
          <p:nvPr/>
        </p:nvSpPr>
        <p:spPr>
          <a:xfrm>
            <a:off x="1084031" y="1037054"/>
            <a:ext cx="2672457" cy="1980670"/>
          </a:xfrm>
          <a:prstGeom prst="rect">
            <a:avLst/>
          </a:prstGeom>
          <a:noFill/>
          <a:ln w="6350">
            <a:solidFill>
              <a:srgbClr val="263844"/>
            </a:solidFill>
            <a:prstDash val="dash"/>
          </a:ln>
        </p:spPr>
        <p:txBody>
          <a:bodyPr vert="horz" wrap="square" lIns="0" tIns="0" rIns="0" bIns="0" rtlCol="0" anchor="t">
            <a:spAutoFit/>
          </a:bodyPr>
          <a:lstStyle/>
          <a:p>
            <a:pPr marL="182520" algn="ctr"/>
            <a:endParaRPr lang="fi-FI" sz="800" b="1" spc="-6" dirty="0">
              <a:solidFill>
                <a:srgbClr val="263844"/>
              </a:solidFill>
              <a:latin typeface="Arial"/>
              <a:cs typeface="Arial"/>
            </a:endParaRPr>
          </a:p>
          <a:p>
            <a:pPr marL="182520" algn="ctr"/>
            <a:r>
              <a:rPr sz="1304" b="1" spc="-6" dirty="0">
                <a:solidFill>
                  <a:srgbClr val="263844"/>
                </a:solidFill>
                <a:latin typeface="Arial"/>
                <a:cs typeface="Arial"/>
              </a:rPr>
              <a:t>202</a:t>
            </a:r>
            <a:r>
              <a:rPr lang="fi-FI" sz="1304" b="1" spc="-6" dirty="0">
                <a:solidFill>
                  <a:srgbClr val="263844"/>
                </a:solidFill>
                <a:latin typeface="Arial"/>
                <a:cs typeface="Arial"/>
              </a:rPr>
              <a:t>3</a:t>
            </a:r>
            <a:endParaRPr sz="1304" dirty="0">
              <a:latin typeface="Arial"/>
              <a:cs typeface="Arial"/>
            </a:endParaRPr>
          </a:p>
          <a:p>
            <a:pPr marL="163195" marR="800735" indent="-88900">
              <a:spcBef>
                <a:spcPts val="722"/>
              </a:spcBef>
              <a:buChar char="•"/>
              <a:tabLst>
                <a:tab pos="271855" algn="l"/>
              </a:tabLst>
            </a:pPr>
            <a:r>
              <a:rPr lang="fi-FI" sz="1200" spc="3" dirty="0">
                <a:solidFill>
                  <a:srgbClr val="253746"/>
                </a:solidFill>
                <a:cs typeface="Arial"/>
              </a:rPr>
              <a:t>Lainsäädäntö hyväksytty (</a:t>
            </a:r>
            <a:r>
              <a:rPr lang="fi-FI" sz="1200" spc="3" dirty="0">
                <a:solidFill>
                  <a:srgbClr val="253746"/>
                </a:solidFill>
                <a:latin typeface="Arial"/>
                <a:cs typeface="Arial"/>
              </a:rPr>
              <a:t>rakentamislaki, laki rakennetun ympäristön tietojärjestelmästä.</a:t>
            </a:r>
          </a:p>
          <a:p>
            <a:pPr marL="163195" marR="800735" indent="-88900">
              <a:spcBef>
                <a:spcPts val="722"/>
              </a:spcBef>
              <a:buChar char="•"/>
              <a:tabLst>
                <a:tab pos="271855" algn="l"/>
              </a:tabLst>
            </a:pPr>
            <a:r>
              <a:rPr lang="fi-FI" sz="1200" spc="3" dirty="0">
                <a:solidFill>
                  <a:srgbClr val="253746"/>
                </a:solidFill>
                <a:latin typeface="Arial"/>
                <a:cs typeface="Arial"/>
              </a:rPr>
              <a:t>Tiedon yhteiset rakenteet, sanastot ja koodistot määritelty yhteentoimivuus-työssä</a:t>
            </a:r>
            <a:r>
              <a:rPr lang="fi-FI" sz="1200" spc="3" dirty="0">
                <a:solidFill>
                  <a:srgbClr val="263844"/>
                </a:solidFill>
                <a:latin typeface="Arial"/>
                <a:cs typeface="Arial"/>
              </a:rPr>
              <a:t>.</a:t>
            </a:r>
            <a:endParaRPr lang="fi-FI" sz="1200" spc="6" dirty="0">
              <a:solidFill>
                <a:srgbClr val="263844"/>
              </a:solidFill>
              <a:latin typeface="Arial"/>
              <a:cs typeface="Arial"/>
            </a:endParaRPr>
          </a:p>
        </p:txBody>
      </p:sp>
      <p:sp>
        <p:nvSpPr>
          <p:cNvPr id="45" name="object 3">
            <a:extLst>
              <a:ext uri="{FF2B5EF4-FFF2-40B4-BE49-F238E27FC236}">
                <a16:creationId xmlns:a16="http://schemas.microsoft.com/office/drawing/2014/main" id="{8A83ABFD-0962-3546-9898-8AFA9E29F57B}"/>
              </a:ext>
            </a:extLst>
          </p:cNvPr>
          <p:cNvSpPr txBox="1"/>
          <p:nvPr/>
        </p:nvSpPr>
        <p:spPr>
          <a:xfrm>
            <a:off x="1092769" y="3769408"/>
            <a:ext cx="9764431" cy="4319520"/>
          </a:xfrm>
          <a:prstGeom prst="rect">
            <a:avLst/>
          </a:prstGeom>
          <a:noFill/>
          <a:ln w="6350">
            <a:solidFill>
              <a:srgbClr val="263844"/>
            </a:solidFill>
            <a:prstDash val="dash"/>
          </a:ln>
        </p:spPr>
        <p:txBody>
          <a:bodyPr vert="horz" wrap="square" lIns="0" tIns="385" rIns="0" bIns="0" numCol="2" rtlCol="0" anchor="t">
            <a:spAutoFit/>
          </a:bodyPr>
          <a:lstStyle/>
          <a:p>
            <a:pPr>
              <a:spcBef>
                <a:spcPts val="3"/>
              </a:spcBef>
            </a:pPr>
            <a:endParaRPr sz="800" dirty="0">
              <a:cs typeface="Times New Roman"/>
            </a:endParaRPr>
          </a:p>
          <a:p>
            <a:pPr marL="196215" algn="ctr"/>
            <a:r>
              <a:rPr lang="fi-FI" sz="1200" b="1" spc="-6" dirty="0">
                <a:solidFill>
                  <a:srgbClr val="263844"/>
                </a:solidFill>
                <a:latin typeface="Arial"/>
                <a:cs typeface="Arial"/>
              </a:rPr>
              <a:t>Hyötyjä ~2030</a:t>
            </a:r>
          </a:p>
          <a:p>
            <a:pPr marL="180975" indent="-180975">
              <a:lnSpc>
                <a:spcPct val="105000"/>
              </a:lnSpc>
              <a:spcBef>
                <a:spcPts val="800"/>
              </a:spcBef>
              <a:buChar char="•"/>
              <a:tabLst>
                <a:tab pos="286103" algn="l"/>
              </a:tabLst>
            </a:pPr>
            <a:r>
              <a:rPr lang="fi-FI" sz="1200" spc="3" dirty="0">
                <a:solidFill>
                  <a:srgbClr val="263844"/>
                </a:solidFill>
                <a:cs typeface="Arial"/>
              </a:rPr>
              <a:t>Yhteiskunta ja valtio:</a:t>
            </a:r>
          </a:p>
          <a:p>
            <a:pPr marL="356870" lvl="1" indent="-175895">
              <a:lnSpc>
                <a:spcPct val="105000"/>
              </a:lnSpc>
              <a:spcBef>
                <a:spcPts val="800"/>
              </a:spcBef>
              <a:buChar char="•"/>
              <a:tabLst>
                <a:tab pos="286103" algn="l"/>
              </a:tabLst>
            </a:pPr>
            <a:r>
              <a:rPr lang="fi-FI" sz="1200" spc="3" dirty="0">
                <a:solidFill>
                  <a:srgbClr val="263844"/>
                </a:solidFill>
                <a:cs typeface="Arial"/>
              </a:rPr>
              <a:t>Viranomaisten yhteistyö paranee.</a:t>
            </a:r>
          </a:p>
          <a:p>
            <a:pPr marL="356870" lvl="1" indent="-175895">
              <a:lnSpc>
                <a:spcPct val="105000"/>
              </a:lnSpc>
              <a:spcBef>
                <a:spcPts val="800"/>
              </a:spcBef>
              <a:buChar char="•"/>
              <a:tabLst>
                <a:tab pos="286103" algn="l"/>
              </a:tabLst>
            </a:pPr>
            <a:r>
              <a:rPr lang="fi-FI" sz="1200" spc="3" dirty="0">
                <a:solidFill>
                  <a:srgbClr val="263844"/>
                </a:solidFill>
                <a:cs typeface="Arial"/>
              </a:rPr>
              <a:t>Tiedon digiturvallisuus paremmin hallussa.</a:t>
            </a:r>
          </a:p>
          <a:p>
            <a:pPr marL="356870" lvl="1" indent="-175895">
              <a:lnSpc>
                <a:spcPct val="105000"/>
              </a:lnSpc>
              <a:spcBef>
                <a:spcPts val="800"/>
              </a:spcBef>
              <a:buChar char="•"/>
              <a:tabLst>
                <a:tab pos="286103" algn="l"/>
              </a:tabLst>
            </a:pPr>
            <a:r>
              <a:rPr lang="fi-FI" sz="1200" spc="3" dirty="0">
                <a:solidFill>
                  <a:srgbClr val="263844"/>
                </a:solidFill>
                <a:cs typeface="Arial"/>
              </a:rPr>
              <a:t>Kokonaiskuva yhdyskuntarakenteesta.</a:t>
            </a:r>
          </a:p>
          <a:p>
            <a:pPr marL="356870" lvl="1" indent="-175895">
              <a:lnSpc>
                <a:spcPct val="105000"/>
              </a:lnSpc>
              <a:spcBef>
                <a:spcPts val="800"/>
              </a:spcBef>
              <a:buChar char="•"/>
              <a:tabLst>
                <a:tab pos="286103" algn="l"/>
              </a:tabLst>
            </a:pPr>
            <a:r>
              <a:rPr lang="fi-FI" sz="1200" spc="3" dirty="0">
                <a:solidFill>
                  <a:srgbClr val="263844"/>
                </a:solidFill>
                <a:cs typeface="Arial"/>
              </a:rPr>
              <a:t>Pelastuslaitoksen käyttöön entistä tarkempaa tietoa.</a:t>
            </a:r>
          </a:p>
          <a:p>
            <a:pPr marL="180975" indent="-180975">
              <a:lnSpc>
                <a:spcPct val="105000"/>
              </a:lnSpc>
              <a:spcBef>
                <a:spcPts val="800"/>
              </a:spcBef>
              <a:buChar char="•"/>
              <a:tabLst>
                <a:tab pos="286103" algn="l"/>
              </a:tabLst>
            </a:pPr>
            <a:r>
              <a:rPr lang="fi-FI" sz="1200" spc="3" dirty="0">
                <a:solidFill>
                  <a:srgbClr val="263844"/>
                </a:solidFill>
                <a:cs typeface="Arial"/>
              </a:rPr>
              <a:t>Kuntien työntekijät kaavoituksen ja rakennusvalvonnan parissa: </a:t>
            </a:r>
          </a:p>
          <a:p>
            <a:pPr marL="356870" lvl="1" indent="-175895">
              <a:lnSpc>
                <a:spcPct val="105000"/>
              </a:lnSpc>
              <a:spcBef>
                <a:spcPts val="800"/>
              </a:spcBef>
              <a:buChar char="•"/>
              <a:tabLst>
                <a:tab pos="286103" algn="l"/>
              </a:tabLst>
            </a:pPr>
            <a:r>
              <a:rPr lang="fi-FI" sz="1200" spc="3" dirty="0">
                <a:solidFill>
                  <a:srgbClr val="263844"/>
                </a:solidFill>
                <a:cs typeface="Arial"/>
              </a:rPr>
              <a:t>Manuaalinen tiedon käsittely vähenee, tiedot saa koottua nopeammin.</a:t>
            </a:r>
          </a:p>
          <a:p>
            <a:pPr marL="356870" lvl="1" indent="-175895">
              <a:spcBef>
                <a:spcPts val="800"/>
              </a:spcBef>
              <a:buChar char="•"/>
              <a:tabLst>
                <a:tab pos="286103" algn="l"/>
              </a:tabLst>
            </a:pPr>
            <a:r>
              <a:rPr lang="fi-FI" sz="1200" spc="3" dirty="0">
                <a:solidFill>
                  <a:srgbClr val="263844"/>
                </a:solidFill>
                <a:cs typeface="Arial"/>
              </a:rPr>
              <a:t>Tieto toimitetaan valtion viranomaiselle vain kerran.</a:t>
            </a:r>
          </a:p>
          <a:p>
            <a:pPr marL="356870" lvl="1" indent="-175895">
              <a:spcBef>
                <a:spcPts val="800"/>
              </a:spcBef>
              <a:buChar char="•"/>
              <a:tabLst>
                <a:tab pos="286103" algn="l"/>
              </a:tabLst>
            </a:pPr>
            <a:endParaRPr lang="fi-FI" sz="1200" spc="3" dirty="0">
              <a:solidFill>
                <a:srgbClr val="263844"/>
              </a:solidFill>
              <a:cs typeface="Arial"/>
            </a:endParaRPr>
          </a:p>
          <a:p>
            <a:pPr marL="180975" lvl="1">
              <a:lnSpc>
                <a:spcPct val="105000"/>
              </a:lnSpc>
              <a:spcBef>
                <a:spcPts val="800"/>
              </a:spcBef>
              <a:tabLst>
                <a:tab pos="286103" algn="l"/>
              </a:tabLst>
            </a:pPr>
            <a:endParaRPr lang="fi-FI" sz="1200" spc="3" dirty="0">
              <a:solidFill>
                <a:srgbClr val="263844"/>
              </a:solidFill>
              <a:cs typeface="Arial"/>
            </a:endParaRPr>
          </a:p>
          <a:p>
            <a:pPr marL="180975" indent="-180975">
              <a:lnSpc>
                <a:spcPct val="105000"/>
              </a:lnSpc>
              <a:spcBef>
                <a:spcPts val="800"/>
              </a:spcBef>
              <a:buChar char="•"/>
              <a:tabLst>
                <a:tab pos="286103" algn="l"/>
              </a:tabLst>
            </a:pPr>
            <a:endParaRPr lang="fi-FI" sz="1200" spc="3" dirty="0">
              <a:solidFill>
                <a:srgbClr val="263844"/>
              </a:solidFill>
              <a:cs typeface="Arial"/>
            </a:endParaRPr>
          </a:p>
          <a:p>
            <a:pPr marL="73025">
              <a:spcBef>
                <a:spcPts val="816"/>
              </a:spcBef>
              <a:tabLst>
                <a:tab pos="286103" algn="l"/>
              </a:tabLst>
            </a:pPr>
            <a:endParaRPr lang="fi-FI" sz="1200" spc="3" dirty="0">
              <a:solidFill>
                <a:srgbClr val="263844"/>
              </a:solidFill>
              <a:cs typeface="Arial"/>
            </a:endParaRPr>
          </a:p>
          <a:p>
            <a:pPr marL="73025">
              <a:spcBef>
                <a:spcPts val="816"/>
              </a:spcBef>
              <a:tabLst>
                <a:tab pos="286103" algn="l"/>
              </a:tabLst>
            </a:pPr>
            <a:endParaRPr lang="fi-FI" sz="1200" dirty="0">
              <a:solidFill>
                <a:srgbClr val="000000"/>
              </a:solidFill>
              <a:cs typeface="Arial"/>
            </a:endParaRPr>
          </a:p>
          <a:p>
            <a:pPr marL="162000" indent="-89335">
              <a:spcBef>
                <a:spcPts val="816"/>
              </a:spcBef>
              <a:buFontTx/>
              <a:buChar char="•"/>
              <a:tabLst>
                <a:tab pos="286103" algn="l"/>
              </a:tabLst>
            </a:pPr>
            <a:r>
              <a:rPr lang="fi-FI" sz="1200" spc="3" dirty="0">
                <a:solidFill>
                  <a:srgbClr val="263844"/>
                </a:solidFill>
                <a:cs typeface="Arial"/>
              </a:rPr>
              <a:t>Laadukas rakennetun ympäristön tieto tukee datataloutta.</a:t>
            </a:r>
          </a:p>
          <a:p>
            <a:pPr marL="162000" indent="-89335">
              <a:spcBef>
                <a:spcPts val="816"/>
              </a:spcBef>
              <a:buChar char="•"/>
              <a:tabLst>
                <a:tab pos="286103" algn="l"/>
              </a:tabLst>
            </a:pPr>
            <a:r>
              <a:rPr lang="fi-FI" sz="1200" spc="9" dirty="0">
                <a:solidFill>
                  <a:srgbClr val="263844"/>
                </a:solidFill>
                <a:cs typeface="Arial"/>
              </a:rPr>
              <a:t>Kiinteistö- ja rakennusalan toiminta kehittyy standardisoinnin ansiosta. </a:t>
            </a:r>
          </a:p>
          <a:p>
            <a:pPr marL="162000" indent="-89335">
              <a:spcBef>
                <a:spcPts val="816"/>
              </a:spcBef>
              <a:buChar char="•"/>
              <a:tabLst>
                <a:tab pos="286103" algn="l"/>
              </a:tabLst>
            </a:pPr>
            <a:r>
              <a:rPr lang="fi-FI" sz="1200" spc="9" dirty="0">
                <a:solidFill>
                  <a:srgbClr val="263844"/>
                </a:solidFill>
                <a:cs typeface="Arial"/>
              </a:rPr>
              <a:t>Rakennusten turvallisuus paranee. Mahdolliset riskirakenteet voidaan myöhemmin jäljittää.</a:t>
            </a:r>
          </a:p>
          <a:p>
            <a:pPr marL="180975" indent="-180975">
              <a:lnSpc>
                <a:spcPct val="105000"/>
              </a:lnSpc>
              <a:spcBef>
                <a:spcPts val="800"/>
              </a:spcBef>
              <a:buChar char="•"/>
              <a:tabLst>
                <a:tab pos="286103" algn="l"/>
              </a:tabLst>
            </a:pPr>
            <a:r>
              <a:rPr lang="fi-FI" sz="1200" spc="9" dirty="0">
                <a:solidFill>
                  <a:srgbClr val="263844"/>
                </a:solidFill>
                <a:cs typeface="Arial"/>
              </a:rPr>
              <a:t>Kuntalaiset saavat entistä helpommin tietoa kaavoituksesta ja osallistuminen helpottuu.</a:t>
            </a:r>
          </a:p>
          <a:p>
            <a:pPr marL="180975" indent="-180975">
              <a:lnSpc>
                <a:spcPct val="105000"/>
              </a:lnSpc>
              <a:spcBef>
                <a:spcPts val="800"/>
              </a:spcBef>
              <a:buChar char="•"/>
              <a:tabLst>
                <a:tab pos="286103" algn="l"/>
              </a:tabLst>
            </a:pPr>
            <a:r>
              <a:rPr lang="fi-FI" sz="1200" spc="9" dirty="0">
                <a:solidFill>
                  <a:srgbClr val="263844"/>
                </a:solidFill>
                <a:cs typeface="Arial"/>
              </a:rPr>
              <a:t>Tarjolla olevat palvelut (esimerkiksi vakuutukset, kiinteistökauppa) perustuvat ajantasaiseen ja luotettavaan tietoon.</a:t>
            </a:r>
          </a:p>
          <a:p>
            <a:pPr marL="180975" indent="-180975">
              <a:lnSpc>
                <a:spcPct val="105000"/>
              </a:lnSpc>
              <a:spcBef>
                <a:spcPts val="800"/>
              </a:spcBef>
              <a:buChar char="•"/>
              <a:tabLst>
                <a:tab pos="286103" algn="l"/>
              </a:tabLst>
            </a:pPr>
            <a:r>
              <a:rPr lang="fi-FI" sz="1200" spc="9" dirty="0">
                <a:solidFill>
                  <a:srgbClr val="263844"/>
                </a:solidFill>
                <a:cs typeface="Arial"/>
              </a:rPr>
              <a:t>Tutkijat saavat helpommin aineistot tilastoja ja ennusteita varten.</a:t>
            </a:r>
          </a:p>
          <a:p>
            <a:pPr marL="180975" indent="-180975">
              <a:lnSpc>
                <a:spcPct val="105000"/>
              </a:lnSpc>
              <a:spcBef>
                <a:spcPts val="800"/>
              </a:spcBef>
              <a:buChar char="•"/>
              <a:tabLst>
                <a:tab pos="286103" algn="l"/>
              </a:tabLst>
            </a:pPr>
            <a:r>
              <a:rPr lang="fi-FI" sz="1200" spc="9" dirty="0">
                <a:solidFill>
                  <a:srgbClr val="263844"/>
                </a:solidFill>
                <a:cs typeface="Arial"/>
              </a:rPr>
              <a:t>Yhdyskuntasuunnittelun ja rakentamisen hiilijalanjälkeä voidaan arvioida ja seurata tarkemmin. </a:t>
            </a:r>
          </a:p>
          <a:p>
            <a:pPr marL="356870" lvl="1" indent="-175895">
              <a:lnSpc>
                <a:spcPct val="105000"/>
              </a:lnSpc>
              <a:spcBef>
                <a:spcPts val="800"/>
              </a:spcBef>
              <a:buChar char="•"/>
              <a:tabLst>
                <a:tab pos="286103" algn="l"/>
              </a:tabLst>
            </a:pPr>
            <a:endParaRPr lang="fi-FI" sz="1200" spc="3" dirty="0">
              <a:solidFill>
                <a:srgbClr val="263844"/>
              </a:solidFill>
              <a:cs typeface="Arial"/>
            </a:endParaRPr>
          </a:p>
          <a:p>
            <a:pPr marL="356870" lvl="1" indent="-175895">
              <a:lnSpc>
                <a:spcPct val="105000"/>
              </a:lnSpc>
              <a:spcBef>
                <a:spcPts val="800"/>
              </a:spcBef>
              <a:buChar char="•"/>
              <a:tabLst>
                <a:tab pos="286103" algn="l"/>
              </a:tabLst>
            </a:pPr>
            <a:endParaRPr lang="fi-FI" sz="800" spc="9" dirty="0">
              <a:solidFill>
                <a:srgbClr val="263844"/>
              </a:solidFill>
              <a:cs typeface="Arial"/>
            </a:endParaRPr>
          </a:p>
        </p:txBody>
      </p:sp>
      <p:sp>
        <p:nvSpPr>
          <p:cNvPr id="47" name="object 5">
            <a:extLst>
              <a:ext uri="{FF2B5EF4-FFF2-40B4-BE49-F238E27FC236}">
                <a16:creationId xmlns:a16="http://schemas.microsoft.com/office/drawing/2014/main" id="{ADE2C181-01CC-AD4C-83E0-E9BFE07F254B}"/>
              </a:ext>
            </a:extLst>
          </p:cNvPr>
          <p:cNvSpPr txBox="1"/>
          <p:nvPr/>
        </p:nvSpPr>
        <p:spPr>
          <a:xfrm>
            <a:off x="3921105" y="1635739"/>
            <a:ext cx="3379572" cy="1381985"/>
          </a:xfrm>
          <a:prstGeom prst="rect">
            <a:avLst/>
          </a:prstGeom>
          <a:noFill/>
          <a:ln w="6350">
            <a:solidFill>
              <a:srgbClr val="263844"/>
            </a:solidFill>
            <a:prstDash val="dash"/>
          </a:ln>
        </p:spPr>
        <p:txBody>
          <a:bodyPr vert="horz" wrap="square" lIns="0" tIns="385" rIns="0" bIns="0" rtlCol="0" anchor="t">
            <a:spAutoFit/>
          </a:bodyPr>
          <a:lstStyle/>
          <a:p>
            <a:pPr marL="250676" algn="ctr">
              <a:spcBef>
                <a:spcPts val="3"/>
              </a:spcBef>
            </a:pPr>
            <a:endParaRPr lang="fi-FI" sz="800" b="1" spc="-6" dirty="0">
              <a:solidFill>
                <a:srgbClr val="263844"/>
              </a:solidFill>
              <a:latin typeface="Arial"/>
              <a:cs typeface="Arial"/>
            </a:endParaRPr>
          </a:p>
          <a:p>
            <a:pPr marL="74135" lvl="0">
              <a:lnSpc>
                <a:spcPct val="150000"/>
              </a:lnSpc>
              <a:tabLst>
                <a:tab pos="271855" algn="l"/>
              </a:tabLst>
            </a:pPr>
            <a:r>
              <a:rPr lang="fi-FI" sz="1200" b="1" spc="6" dirty="0">
                <a:solidFill>
                  <a:srgbClr val="263844"/>
                </a:solidFill>
                <a:cs typeface="Arial"/>
              </a:rPr>
              <a:t>2024</a:t>
            </a:r>
          </a:p>
          <a:p>
            <a:pPr marL="163195" indent="-88900">
              <a:buFontTx/>
              <a:buChar char="•"/>
              <a:tabLst>
                <a:tab pos="271855" algn="l"/>
              </a:tabLst>
            </a:pPr>
            <a:r>
              <a:rPr lang="fi-FI" sz="1200" spc="6" dirty="0" err="1">
                <a:solidFill>
                  <a:srgbClr val="263844"/>
                </a:solidFill>
                <a:cs typeface="Arial"/>
              </a:rPr>
              <a:t>Syken</a:t>
            </a:r>
            <a:r>
              <a:rPr lang="fi-FI" sz="1200" spc="6" dirty="0">
                <a:solidFill>
                  <a:srgbClr val="263844"/>
                </a:solidFill>
                <a:cs typeface="Arial"/>
              </a:rPr>
              <a:t> ylläpitämä rakennetun ympäristön tietojärjestelmä avautuu käyttöön vaiheittain.</a:t>
            </a:r>
          </a:p>
          <a:p>
            <a:pPr marL="163470" lvl="0" indent="-89335">
              <a:buFontTx/>
              <a:buChar char="•"/>
              <a:tabLst>
                <a:tab pos="271855" algn="l"/>
              </a:tabLst>
            </a:pPr>
            <a:r>
              <a:rPr lang="fi-FI" sz="1200" spc="6" dirty="0">
                <a:solidFill>
                  <a:srgbClr val="263844"/>
                </a:solidFill>
                <a:cs typeface="Arial"/>
              </a:rPr>
              <a:t>Eri tahot ottavat uudet määritykset käyttöön, prosessit uudistuvat.</a:t>
            </a:r>
          </a:p>
          <a:p>
            <a:pPr marL="163470" lvl="0" indent="-89335">
              <a:lnSpc>
                <a:spcPct val="150000"/>
              </a:lnSpc>
              <a:buFontTx/>
              <a:buChar char="•"/>
              <a:tabLst>
                <a:tab pos="271855" algn="l"/>
              </a:tabLst>
            </a:pPr>
            <a:endParaRPr lang="fi-FI" sz="1200" spc="6" dirty="0">
              <a:solidFill>
                <a:srgbClr val="263844"/>
              </a:solidFill>
              <a:cs typeface="Arial"/>
            </a:endParaRPr>
          </a:p>
        </p:txBody>
      </p:sp>
      <p:cxnSp>
        <p:nvCxnSpPr>
          <p:cNvPr id="50" name="Suora yhdysviiva 49">
            <a:extLst>
              <a:ext uri="{FF2B5EF4-FFF2-40B4-BE49-F238E27FC236}">
                <a16:creationId xmlns:a16="http://schemas.microsoft.com/office/drawing/2014/main" id="{775F8EED-BA78-8D44-9C69-011863A94F7C}"/>
              </a:ext>
            </a:extLst>
          </p:cNvPr>
          <p:cNvCxnSpPr>
            <a:cxnSpLocks/>
          </p:cNvCxnSpPr>
          <p:nvPr/>
        </p:nvCxnSpPr>
        <p:spPr>
          <a:xfrm flipH="1">
            <a:off x="1235008" y="3030569"/>
            <a:ext cx="17476" cy="52044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object 5">
            <a:extLst>
              <a:ext uri="{FF2B5EF4-FFF2-40B4-BE49-F238E27FC236}">
                <a16:creationId xmlns:a16="http://schemas.microsoft.com/office/drawing/2014/main" id="{D195549E-F1FD-1C4F-A6CD-1B9E8B483F1C}"/>
              </a:ext>
            </a:extLst>
          </p:cNvPr>
          <p:cNvSpPr txBox="1"/>
          <p:nvPr/>
        </p:nvSpPr>
        <p:spPr>
          <a:xfrm>
            <a:off x="7783961" y="1723988"/>
            <a:ext cx="3073239" cy="1294204"/>
          </a:xfrm>
          <a:prstGeom prst="rect">
            <a:avLst/>
          </a:prstGeom>
          <a:noFill/>
          <a:ln w="6350">
            <a:solidFill>
              <a:srgbClr val="263844"/>
            </a:solidFill>
            <a:prstDash val="dash"/>
          </a:ln>
        </p:spPr>
        <p:txBody>
          <a:bodyPr vert="horz" wrap="square" lIns="0" tIns="385" rIns="0" bIns="0" rtlCol="0" anchor="t">
            <a:spAutoFit/>
          </a:bodyPr>
          <a:lstStyle/>
          <a:p>
            <a:pPr marL="250676" algn="ctr">
              <a:spcBef>
                <a:spcPts val="3"/>
              </a:spcBef>
            </a:pPr>
            <a:endParaRPr lang="fi-FI" sz="800" b="1" spc="-6" dirty="0">
              <a:solidFill>
                <a:srgbClr val="263844"/>
              </a:solidFill>
              <a:latin typeface="Arial"/>
              <a:cs typeface="Arial"/>
            </a:endParaRPr>
          </a:p>
          <a:p>
            <a:pPr marL="250676" algn="ctr">
              <a:spcBef>
                <a:spcPts val="3"/>
              </a:spcBef>
            </a:pPr>
            <a:r>
              <a:rPr sz="1304" b="1" spc="-6" dirty="0">
                <a:solidFill>
                  <a:srgbClr val="263844"/>
                </a:solidFill>
                <a:latin typeface="Arial"/>
                <a:cs typeface="Arial"/>
              </a:rPr>
              <a:t>202</a:t>
            </a:r>
            <a:r>
              <a:rPr lang="fi-FI" sz="1304" b="1" spc="-6" dirty="0">
                <a:solidFill>
                  <a:srgbClr val="263844"/>
                </a:solidFill>
                <a:latin typeface="Arial"/>
                <a:cs typeface="Arial"/>
              </a:rPr>
              <a:t>8 ja 2029</a:t>
            </a:r>
            <a:endParaRPr sz="1304" b="1" spc="-6" dirty="0">
              <a:solidFill>
                <a:srgbClr val="263844"/>
              </a:solidFill>
              <a:latin typeface="Arial"/>
              <a:cs typeface="Arial"/>
            </a:endParaRPr>
          </a:p>
          <a:p>
            <a:pPr marL="161925" marR="282575" indent="-88900">
              <a:lnSpc>
                <a:spcPct val="107100"/>
              </a:lnSpc>
              <a:spcBef>
                <a:spcPts val="719"/>
              </a:spcBef>
              <a:buChar char="•"/>
              <a:tabLst>
                <a:tab pos="340012" algn="l"/>
              </a:tabLst>
            </a:pPr>
            <a:r>
              <a:rPr lang="fi-FI" sz="1200" spc="6" dirty="0">
                <a:solidFill>
                  <a:srgbClr val="263844"/>
                </a:solidFill>
                <a:cs typeface="Arial"/>
              </a:rPr>
              <a:t>Lainsäädännön siirtymäaika loppuu.</a:t>
            </a:r>
          </a:p>
          <a:p>
            <a:pPr marL="162000" marR="282637" indent="-89335">
              <a:lnSpc>
                <a:spcPct val="107100"/>
              </a:lnSpc>
              <a:spcBef>
                <a:spcPts val="719"/>
              </a:spcBef>
              <a:buChar char="•"/>
              <a:tabLst>
                <a:tab pos="340012" algn="l"/>
              </a:tabLst>
            </a:pPr>
            <a:r>
              <a:rPr lang="fi-FI" sz="1200" spc="6" dirty="0">
                <a:solidFill>
                  <a:srgbClr val="263844"/>
                </a:solidFill>
                <a:cs typeface="Arial"/>
              </a:rPr>
              <a:t>Kunnat toimittavat alueidenkäytön ja rakentamisen lupien tiedot Ryhti-järjestelmään.</a:t>
            </a:r>
          </a:p>
        </p:txBody>
      </p:sp>
      <p:sp>
        <p:nvSpPr>
          <p:cNvPr id="42" name="bk object 33">
            <a:extLst>
              <a:ext uri="{FF2B5EF4-FFF2-40B4-BE49-F238E27FC236}">
                <a16:creationId xmlns:a16="http://schemas.microsoft.com/office/drawing/2014/main" id="{6140FDD5-CD92-6A42-AD05-C42C9253DE63}"/>
              </a:ext>
            </a:extLst>
          </p:cNvPr>
          <p:cNvSpPr/>
          <p:nvPr/>
        </p:nvSpPr>
        <p:spPr>
          <a:xfrm>
            <a:off x="7292974" y="4062326"/>
            <a:ext cx="0" cy="0"/>
          </a:xfrm>
          <a:custGeom>
            <a:avLst/>
            <a:gdLst/>
            <a:ahLst/>
            <a:cxnLst/>
            <a:rect l="l" t="t" r="r" b="b"/>
            <a:pathLst>
              <a:path>
                <a:moveTo>
                  <a:pt x="0" y="0"/>
                </a:moveTo>
                <a:lnTo>
                  <a:pt x="0" y="0"/>
                </a:lnTo>
              </a:path>
            </a:pathLst>
          </a:custGeom>
          <a:ln w="31412">
            <a:solidFill>
              <a:srgbClr val="263844"/>
            </a:solidFill>
          </a:ln>
        </p:spPr>
        <p:txBody>
          <a:bodyPr wrap="square" lIns="0" tIns="0" rIns="0" bIns="0" rtlCol="0"/>
          <a:lstStyle/>
          <a:p>
            <a:endParaRPr sz="662"/>
          </a:p>
        </p:txBody>
      </p:sp>
      <p:sp>
        <p:nvSpPr>
          <p:cNvPr id="43" name="bk object 34">
            <a:extLst>
              <a:ext uri="{FF2B5EF4-FFF2-40B4-BE49-F238E27FC236}">
                <a16:creationId xmlns:a16="http://schemas.microsoft.com/office/drawing/2014/main" id="{491B1421-C39D-C840-B82C-C8137B403881}"/>
              </a:ext>
            </a:extLst>
          </p:cNvPr>
          <p:cNvSpPr/>
          <p:nvPr/>
        </p:nvSpPr>
        <p:spPr>
          <a:xfrm>
            <a:off x="3495675" y="4062326"/>
            <a:ext cx="0" cy="0"/>
          </a:xfrm>
          <a:custGeom>
            <a:avLst/>
            <a:gdLst/>
            <a:ahLst/>
            <a:cxnLst/>
            <a:rect l="l" t="t" r="r" b="b"/>
            <a:pathLst>
              <a:path>
                <a:moveTo>
                  <a:pt x="0" y="0"/>
                </a:moveTo>
                <a:lnTo>
                  <a:pt x="0" y="0"/>
                </a:lnTo>
              </a:path>
            </a:pathLst>
          </a:custGeom>
          <a:ln w="31412">
            <a:solidFill>
              <a:srgbClr val="263844"/>
            </a:solidFill>
          </a:ln>
        </p:spPr>
        <p:txBody>
          <a:bodyPr wrap="square" lIns="0" tIns="0" rIns="0" bIns="0" rtlCol="0"/>
          <a:lstStyle/>
          <a:p>
            <a:endParaRPr sz="662"/>
          </a:p>
        </p:txBody>
      </p:sp>
      <p:cxnSp>
        <p:nvCxnSpPr>
          <p:cNvPr id="51" name="Suora yhdysviiva 50">
            <a:extLst>
              <a:ext uri="{FF2B5EF4-FFF2-40B4-BE49-F238E27FC236}">
                <a16:creationId xmlns:a16="http://schemas.microsoft.com/office/drawing/2014/main" id="{F4BC5A1E-0EC2-D34B-B39D-1EDD2458304F}"/>
              </a:ext>
            </a:extLst>
          </p:cNvPr>
          <p:cNvCxnSpPr>
            <a:cxnSpLocks/>
          </p:cNvCxnSpPr>
          <p:nvPr/>
        </p:nvCxnSpPr>
        <p:spPr>
          <a:xfrm flipH="1">
            <a:off x="4151899" y="3017724"/>
            <a:ext cx="1500" cy="558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uora yhdysviiva 50">
            <a:extLst>
              <a:ext uri="{FF2B5EF4-FFF2-40B4-BE49-F238E27FC236}">
                <a16:creationId xmlns:a16="http://schemas.microsoft.com/office/drawing/2014/main" id="{1A4D568B-BFD6-D240-AEF5-0706F9727E4A}"/>
              </a:ext>
            </a:extLst>
          </p:cNvPr>
          <p:cNvCxnSpPr>
            <a:cxnSpLocks/>
          </p:cNvCxnSpPr>
          <p:nvPr/>
        </p:nvCxnSpPr>
        <p:spPr>
          <a:xfrm>
            <a:off x="7957203" y="3043049"/>
            <a:ext cx="0" cy="471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199732D-D2B1-C74A-8A99-1DC9B5A3D9B5}"/>
              </a:ext>
            </a:extLst>
          </p:cNvPr>
          <p:cNvGrpSpPr/>
          <p:nvPr/>
        </p:nvGrpSpPr>
        <p:grpSpPr>
          <a:xfrm>
            <a:off x="1096515" y="3300549"/>
            <a:ext cx="10046737" cy="306562"/>
            <a:chOff x="918606" y="3565891"/>
            <a:chExt cx="10046737" cy="306562"/>
          </a:xfrm>
        </p:grpSpPr>
        <p:sp>
          <p:nvSpPr>
            <p:cNvPr id="26" name="bk object 17">
              <a:extLst>
                <a:ext uri="{FF2B5EF4-FFF2-40B4-BE49-F238E27FC236}">
                  <a16:creationId xmlns:a16="http://schemas.microsoft.com/office/drawing/2014/main" id="{16652F09-04BB-DD49-89A9-B20741EC882E}"/>
                </a:ext>
              </a:extLst>
            </p:cNvPr>
            <p:cNvSpPr/>
            <p:nvPr/>
          </p:nvSpPr>
          <p:spPr>
            <a:xfrm>
              <a:off x="1075291" y="3652925"/>
              <a:ext cx="9726105" cy="126706"/>
            </a:xfrm>
            <a:custGeom>
              <a:avLst/>
              <a:gdLst/>
              <a:ahLst/>
              <a:cxnLst/>
              <a:rect l="l" t="t" r="r" b="b"/>
              <a:pathLst>
                <a:path w="17026255" h="188595">
                  <a:moveTo>
                    <a:pt x="0" y="188475"/>
                  </a:moveTo>
                  <a:lnTo>
                    <a:pt x="17025659" y="188475"/>
                  </a:lnTo>
                  <a:lnTo>
                    <a:pt x="17025659" y="0"/>
                  </a:lnTo>
                  <a:lnTo>
                    <a:pt x="0" y="0"/>
                  </a:lnTo>
                  <a:lnTo>
                    <a:pt x="0" y="188475"/>
                  </a:lnTo>
                  <a:close/>
                </a:path>
              </a:pathLst>
            </a:custGeom>
            <a:solidFill>
              <a:srgbClr val="263844"/>
            </a:solidFill>
          </p:spPr>
          <p:txBody>
            <a:bodyPr wrap="square" lIns="0" tIns="0" rIns="0" bIns="0" rtlCol="0"/>
            <a:lstStyle/>
            <a:p>
              <a:endParaRPr sz="662"/>
            </a:p>
          </p:txBody>
        </p:sp>
        <p:sp>
          <p:nvSpPr>
            <p:cNvPr id="35" name="bk object 26">
              <a:extLst>
                <a:ext uri="{FF2B5EF4-FFF2-40B4-BE49-F238E27FC236}">
                  <a16:creationId xmlns:a16="http://schemas.microsoft.com/office/drawing/2014/main" id="{DB7EED96-1925-CE42-9300-2489FAAF96E7}"/>
                </a:ext>
              </a:extLst>
            </p:cNvPr>
            <p:cNvSpPr/>
            <p:nvPr/>
          </p:nvSpPr>
          <p:spPr>
            <a:xfrm>
              <a:off x="10802112" y="3565891"/>
              <a:ext cx="163231" cy="285718"/>
            </a:xfrm>
            <a:custGeom>
              <a:avLst/>
              <a:gdLst/>
              <a:ahLst/>
              <a:cxnLst/>
              <a:rect l="l" t="t" r="r" b="b"/>
              <a:pathLst>
                <a:path w="235584" h="471170">
                  <a:moveTo>
                    <a:pt x="0" y="0"/>
                  </a:moveTo>
                  <a:lnTo>
                    <a:pt x="10" y="471158"/>
                  </a:lnTo>
                  <a:lnTo>
                    <a:pt x="235584" y="235584"/>
                  </a:lnTo>
                  <a:lnTo>
                    <a:pt x="0" y="0"/>
                  </a:lnTo>
                  <a:close/>
                </a:path>
              </a:pathLst>
            </a:custGeom>
            <a:solidFill>
              <a:srgbClr val="263844"/>
            </a:solidFill>
          </p:spPr>
          <p:txBody>
            <a:bodyPr wrap="square" lIns="0" tIns="0" rIns="0" bIns="0" rtlCol="0"/>
            <a:lstStyle/>
            <a:p>
              <a:endParaRPr sz="662"/>
            </a:p>
          </p:txBody>
        </p:sp>
        <p:grpSp>
          <p:nvGrpSpPr>
            <p:cNvPr id="2" name="Group 1">
              <a:extLst>
                <a:ext uri="{FF2B5EF4-FFF2-40B4-BE49-F238E27FC236}">
                  <a16:creationId xmlns:a16="http://schemas.microsoft.com/office/drawing/2014/main" id="{B5169B7B-90E8-A844-80C2-B47A5B48A9ED}"/>
                </a:ext>
              </a:extLst>
            </p:cNvPr>
            <p:cNvGrpSpPr/>
            <p:nvPr/>
          </p:nvGrpSpPr>
          <p:grpSpPr>
            <a:xfrm>
              <a:off x="3838869" y="3571580"/>
              <a:ext cx="287160" cy="298442"/>
              <a:chOff x="3528583" y="3297747"/>
              <a:chExt cx="287160" cy="298442"/>
            </a:xfrm>
          </p:grpSpPr>
          <p:sp>
            <p:nvSpPr>
              <p:cNvPr id="36" name="bk object 18">
                <a:extLst>
                  <a:ext uri="{FF2B5EF4-FFF2-40B4-BE49-F238E27FC236}">
                    <a16:creationId xmlns:a16="http://schemas.microsoft.com/office/drawing/2014/main" id="{D50D4A0A-F990-B241-81D3-F591D60EF8D3}"/>
                  </a:ext>
                </a:extLst>
              </p:cNvPr>
              <p:cNvSpPr/>
              <p:nvPr/>
            </p:nvSpPr>
            <p:spPr>
              <a:xfrm>
                <a:off x="3528583" y="3308161"/>
                <a:ext cx="278421" cy="288028"/>
              </a:xfrm>
              <a:custGeom>
                <a:avLst/>
                <a:gdLst/>
                <a:ahLst/>
                <a:cxnLst/>
                <a:rect l="l" t="t" r="r" b="b"/>
                <a:pathLst>
                  <a:path w="459104" h="474979">
                    <a:moveTo>
                      <a:pt x="229312" y="0"/>
                    </a:move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close/>
                  </a:path>
                </a:pathLst>
              </a:custGeom>
              <a:solidFill>
                <a:srgbClr val="263844"/>
              </a:solidFill>
            </p:spPr>
            <p:txBody>
              <a:bodyPr wrap="square" lIns="0" tIns="0" rIns="0" bIns="0" rtlCol="0"/>
              <a:lstStyle/>
              <a:p>
                <a:endParaRPr sz="662"/>
              </a:p>
            </p:txBody>
          </p:sp>
          <p:sp>
            <p:nvSpPr>
              <p:cNvPr id="37" name="bk object 19">
                <a:extLst>
                  <a:ext uri="{FF2B5EF4-FFF2-40B4-BE49-F238E27FC236}">
                    <a16:creationId xmlns:a16="http://schemas.microsoft.com/office/drawing/2014/main" id="{1D65D38B-E610-5043-8EA2-9D56EFBFBA1B}"/>
                  </a:ext>
                </a:extLst>
              </p:cNvPr>
              <p:cNvSpPr/>
              <p:nvPr/>
            </p:nvSpPr>
            <p:spPr>
              <a:xfrm>
                <a:off x="3537322" y="3297747"/>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grpSp>
        <p:grpSp>
          <p:nvGrpSpPr>
            <p:cNvPr id="58" name="Group 57">
              <a:extLst>
                <a:ext uri="{FF2B5EF4-FFF2-40B4-BE49-F238E27FC236}">
                  <a16:creationId xmlns:a16="http://schemas.microsoft.com/office/drawing/2014/main" id="{1A97D200-4989-F449-AB3C-E5855DBB0B59}"/>
                </a:ext>
              </a:extLst>
            </p:cNvPr>
            <p:cNvGrpSpPr/>
            <p:nvPr/>
          </p:nvGrpSpPr>
          <p:grpSpPr>
            <a:xfrm>
              <a:off x="918606" y="3569149"/>
              <a:ext cx="295899" cy="300873"/>
              <a:chOff x="4022864" y="3297381"/>
              <a:chExt cx="295899" cy="300873"/>
            </a:xfrm>
          </p:grpSpPr>
          <p:sp>
            <p:nvSpPr>
              <p:cNvPr id="59" name="bk object 18">
                <a:extLst>
                  <a:ext uri="{FF2B5EF4-FFF2-40B4-BE49-F238E27FC236}">
                    <a16:creationId xmlns:a16="http://schemas.microsoft.com/office/drawing/2014/main" id="{BAB00388-8296-274C-9291-794DDB615C02}"/>
                  </a:ext>
                </a:extLst>
              </p:cNvPr>
              <p:cNvSpPr/>
              <p:nvPr/>
            </p:nvSpPr>
            <p:spPr>
              <a:xfrm>
                <a:off x="4040342" y="3310226"/>
                <a:ext cx="278421" cy="288028"/>
              </a:xfrm>
              <a:custGeom>
                <a:avLst/>
                <a:gdLst/>
                <a:ahLst/>
                <a:cxnLst/>
                <a:rect l="l" t="t" r="r" b="b"/>
                <a:pathLst>
                  <a:path w="459104" h="474979">
                    <a:moveTo>
                      <a:pt x="229312" y="0"/>
                    </a:move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close/>
                  </a:path>
                </a:pathLst>
              </a:custGeom>
              <a:solidFill>
                <a:srgbClr val="263844"/>
              </a:solidFill>
            </p:spPr>
            <p:txBody>
              <a:bodyPr wrap="square" lIns="0" tIns="0" rIns="0" bIns="0" rtlCol="0"/>
              <a:lstStyle/>
              <a:p>
                <a:endParaRPr sz="662"/>
              </a:p>
            </p:txBody>
          </p:sp>
          <p:sp>
            <p:nvSpPr>
              <p:cNvPr id="60" name="bk object 19">
                <a:extLst>
                  <a:ext uri="{FF2B5EF4-FFF2-40B4-BE49-F238E27FC236}">
                    <a16:creationId xmlns:a16="http://schemas.microsoft.com/office/drawing/2014/main" id="{320B19D7-5FC3-0A4C-A323-2908C7D3ECDF}"/>
                  </a:ext>
                </a:extLst>
              </p:cNvPr>
              <p:cNvSpPr/>
              <p:nvPr/>
            </p:nvSpPr>
            <p:spPr>
              <a:xfrm>
                <a:off x="4022864" y="3297381"/>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grpSp>
        <p:grpSp>
          <p:nvGrpSpPr>
            <p:cNvPr id="61" name="Group 60">
              <a:extLst>
                <a:ext uri="{FF2B5EF4-FFF2-40B4-BE49-F238E27FC236}">
                  <a16:creationId xmlns:a16="http://schemas.microsoft.com/office/drawing/2014/main" id="{10E85874-977A-6540-9EC5-C675942A7596}"/>
                </a:ext>
              </a:extLst>
            </p:cNvPr>
            <p:cNvGrpSpPr/>
            <p:nvPr/>
          </p:nvGrpSpPr>
          <p:grpSpPr>
            <a:xfrm>
              <a:off x="7636092" y="3571580"/>
              <a:ext cx="295899" cy="300873"/>
              <a:chOff x="4022864" y="3297381"/>
              <a:chExt cx="295899" cy="300873"/>
            </a:xfrm>
          </p:grpSpPr>
          <p:sp>
            <p:nvSpPr>
              <p:cNvPr id="62" name="bk object 18">
                <a:extLst>
                  <a:ext uri="{FF2B5EF4-FFF2-40B4-BE49-F238E27FC236}">
                    <a16:creationId xmlns:a16="http://schemas.microsoft.com/office/drawing/2014/main" id="{C579C213-7892-EB43-A471-EFCFAA1CF07F}"/>
                  </a:ext>
                </a:extLst>
              </p:cNvPr>
              <p:cNvSpPr/>
              <p:nvPr/>
            </p:nvSpPr>
            <p:spPr>
              <a:xfrm>
                <a:off x="4040342" y="3310226"/>
                <a:ext cx="278421" cy="288028"/>
              </a:xfrm>
              <a:custGeom>
                <a:avLst/>
                <a:gdLst/>
                <a:ahLst/>
                <a:cxnLst/>
                <a:rect l="l" t="t" r="r" b="b"/>
                <a:pathLst>
                  <a:path w="459104" h="474979">
                    <a:moveTo>
                      <a:pt x="229312" y="0"/>
                    </a:move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close/>
                  </a:path>
                </a:pathLst>
              </a:custGeom>
              <a:solidFill>
                <a:srgbClr val="263844"/>
              </a:solidFill>
            </p:spPr>
            <p:txBody>
              <a:bodyPr wrap="square" lIns="0" tIns="0" rIns="0" bIns="0" rtlCol="0"/>
              <a:lstStyle/>
              <a:p>
                <a:endParaRPr sz="662"/>
              </a:p>
            </p:txBody>
          </p:sp>
          <p:sp>
            <p:nvSpPr>
              <p:cNvPr id="63" name="bk object 19">
                <a:extLst>
                  <a:ext uri="{FF2B5EF4-FFF2-40B4-BE49-F238E27FC236}">
                    <a16:creationId xmlns:a16="http://schemas.microsoft.com/office/drawing/2014/main" id="{6A088FCF-E0CF-AD42-96B2-91E655BB464A}"/>
                  </a:ext>
                </a:extLst>
              </p:cNvPr>
              <p:cNvSpPr/>
              <p:nvPr/>
            </p:nvSpPr>
            <p:spPr>
              <a:xfrm>
                <a:off x="4022864" y="3297381"/>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grpSp>
      </p:grpSp>
      <p:cxnSp>
        <p:nvCxnSpPr>
          <p:cNvPr id="46" name="Suora yhdysviiva 45">
            <a:extLst>
              <a:ext uri="{FF2B5EF4-FFF2-40B4-BE49-F238E27FC236}">
                <a16:creationId xmlns:a16="http://schemas.microsoft.com/office/drawing/2014/main" id="{15F7DE31-F404-3B41-882E-45D9A8CAEC90}"/>
              </a:ext>
            </a:extLst>
          </p:cNvPr>
          <p:cNvCxnSpPr>
            <a:cxnSpLocks/>
          </p:cNvCxnSpPr>
          <p:nvPr/>
        </p:nvCxnSpPr>
        <p:spPr>
          <a:xfrm>
            <a:off x="8682731" y="3604680"/>
            <a:ext cx="0" cy="16225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bk object 18">
            <a:extLst>
              <a:ext uri="{FF2B5EF4-FFF2-40B4-BE49-F238E27FC236}">
                <a16:creationId xmlns:a16="http://schemas.microsoft.com/office/drawing/2014/main" id="{C579C213-7892-EB43-A471-EFCFAA1CF07F}"/>
              </a:ext>
            </a:extLst>
          </p:cNvPr>
          <p:cNvSpPr/>
          <p:nvPr/>
        </p:nvSpPr>
        <p:spPr>
          <a:xfrm>
            <a:off x="8560998" y="3296580"/>
            <a:ext cx="278421" cy="288028"/>
          </a:xfrm>
          <a:custGeom>
            <a:avLst/>
            <a:gdLst/>
            <a:ahLst/>
            <a:cxnLst/>
            <a:rect l="l" t="t" r="r" b="b"/>
            <a:pathLst>
              <a:path w="459104" h="474979">
                <a:moveTo>
                  <a:pt x="229312" y="0"/>
                </a:move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close/>
              </a:path>
            </a:pathLst>
          </a:custGeom>
          <a:solidFill>
            <a:srgbClr val="263844"/>
          </a:solidFill>
        </p:spPr>
        <p:txBody>
          <a:bodyPr wrap="square" lIns="0" tIns="0" rIns="0" bIns="0" rtlCol="0"/>
          <a:lstStyle/>
          <a:p>
            <a:endParaRPr sz="662"/>
          </a:p>
        </p:txBody>
      </p:sp>
      <p:sp>
        <p:nvSpPr>
          <p:cNvPr id="31" name="bk object 19">
            <a:extLst>
              <a:ext uri="{FF2B5EF4-FFF2-40B4-BE49-F238E27FC236}">
                <a16:creationId xmlns:a16="http://schemas.microsoft.com/office/drawing/2014/main" id="{6A088FCF-E0CF-AD42-96B2-91E655BB464A}"/>
              </a:ext>
            </a:extLst>
          </p:cNvPr>
          <p:cNvSpPr/>
          <p:nvPr/>
        </p:nvSpPr>
        <p:spPr>
          <a:xfrm>
            <a:off x="8543520" y="3306736"/>
            <a:ext cx="278421" cy="288028"/>
          </a:xfrm>
          <a:custGeom>
            <a:avLst/>
            <a:gdLst/>
            <a:ahLst/>
            <a:cxnLst/>
            <a:rect l="l" t="t" r="r" b="b"/>
            <a:pathLst>
              <a:path w="459104" h="474979">
                <a:moveTo>
                  <a:pt x="229312" y="474708"/>
                </a:moveTo>
                <a:lnTo>
                  <a:pt x="275526" y="469886"/>
                </a:lnTo>
                <a:lnTo>
                  <a:pt x="318570" y="456056"/>
                </a:lnTo>
                <a:lnTo>
                  <a:pt x="357522" y="434173"/>
                </a:lnTo>
                <a:lnTo>
                  <a:pt x="391460" y="405191"/>
                </a:lnTo>
                <a:lnTo>
                  <a:pt x="419461" y="370064"/>
                </a:lnTo>
                <a:lnTo>
                  <a:pt x="440604" y="329746"/>
                </a:lnTo>
                <a:lnTo>
                  <a:pt x="453965" y="285191"/>
                </a:lnTo>
                <a:lnTo>
                  <a:pt x="458624" y="237354"/>
                </a:lnTo>
                <a:lnTo>
                  <a:pt x="453965" y="189516"/>
                </a:lnTo>
                <a:lnTo>
                  <a:pt x="440604" y="144961"/>
                </a:lnTo>
                <a:lnTo>
                  <a:pt x="419461" y="104643"/>
                </a:lnTo>
                <a:lnTo>
                  <a:pt x="391460" y="69516"/>
                </a:lnTo>
                <a:lnTo>
                  <a:pt x="357522" y="40534"/>
                </a:lnTo>
                <a:lnTo>
                  <a:pt x="318570" y="18651"/>
                </a:lnTo>
                <a:lnTo>
                  <a:pt x="275526" y="4821"/>
                </a:lnTo>
                <a:lnTo>
                  <a:pt x="229312" y="0"/>
                </a:lnTo>
                <a:lnTo>
                  <a:pt x="183098" y="4821"/>
                </a:lnTo>
                <a:lnTo>
                  <a:pt x="140053" y="18651"/>
                </a:lnTo>
                <a:lnTo>
                  <a:pt x="101101" y="40534"/>
                </a:lnTo>
                <a:lnTo>
                  <a:pt x="67164" y="69516"/>
                </a:lnTo>
                <a:lnTo>
                  <a:pt x="39163" y="104643"/>
                </a:lnTo>
                <a:lnTo>
                  <a:pt x="18020" y="144961"/>
                </a:lnTo>
                <a:lnTo>
                  <a:pt x="4658" y="189516"/>
                </a:lnTo>
                <a:lnTo>
                  <a:pt x="0" y="237354"/>
                </a:lnTo>
                <a:lnTo>
                  <a:pt x="4658" y="285191"/>
                </a:lnTo>
                <a:lnTo>
                  <a:pt x="18020" y="329746"/>
                </a:lnTo>
                <a:lnTo>
                  <a:pt x="39163" y="370064"/>
                </a:lnTo>
                <a:lnTo>
                  <a:pt x="67164" y="405191"/>
                </a:lnTo>
                <a:lnTo>
                  <a:pt x="101101" y="434173"/>
                </a:lnTo>
                <a:lnTo>
                  <a:pt x="140053" y="456056"/>
                </a:lnTo>
                <a:lnTo>
                  <a:pt x="183098" y="469886"/>
                </a:lnTo>
                <a:lnTo>
                  <a:pt x="229312" y="474708"/>
                </a:lnTo>
                <a:close/>
              </a:path>
            </a:pathLst>
          </a:custGeom>
          <a:ln w="52354">
            <a:solidFill>
              <a:schemeClr val="bg1"/>
            </a:solidFill>
          </a:ln>
        </p:spPr>
        <p:txBody>
          <a:bodyPr wrap="square" lIns="0" tIns="0" rIns="0" bIns="0" rtlCol="0"/>
          <a:lstStyle/>
          <a:p>
            <a:endParaRPr sz="662"/>
          </a:p>
        </p:txBody>
      </p:sp>
    </p:spTree>
    <p:extLst>
      <p:ext uri="{BB962C8B-B14F-4D97-AF65-F5344CB8AC3E}">
        <p14:creationId xmlns:p14="http://schemas.microsoft.com/office/powerpoint/2010/main" val="161222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AA2B843-51AD-234A-8916-C62A32E7C79B}"/>
              </a:ext>
            </a:extLst>
          </p:cNvPr>
          <p:cNvSpPr>
            <a:spLocks noGrp="1"/>
          </p:cNvSpPr>
          <p:nvPr>
            <p:ph type="title"/>
          </p:nvPr>
        </p:nvSpPr>
        <p:spPr/>
        <p:txBody>
          <a:bodyPr/>
          <a:lstStyle/>
          <a:p>
            <a:r>
              <a:rPr lang="fi-FI" dirty="0"/>
              <a:t>Tarvitaan uusi tapa hallita ja käyttää tietoa</a:t>
            </a:r>
            <a:br>
              <a:rPr lang="fi-FI" dirty="0"/>
            </a:br>
            <a:endParaRPr lang="fi-FI" dirty="0"/>
          </a:p>
        </p:txBody>
      </p:sp>
      <p:sp>
        <p:nvSpPr>
          <p:cNvPr id="13" name="Text Placeholder 12">
            <a:extLst>
              <a:ext uri="{FF2B5EF4-FFF2-40B4-BE49-F238E27FC236}">
                <a16:creationId xmlns:a16="http://schemas.microsoft.com/office/drawing/2014/main" id="{70CFD137-CD6B-224D-BE4B-864C55097DE4}"/>
              </a:ext>
            </a:extLst>
          </p:cNvPr>
          <p:cNvSpPr>
            <a:spLocks noGrp="1"/>
          </p:cNvSpPr>
          <p:nvPr>
            <p:ph type="body" idx="13"/>
          </p:nvPr>
        </p:nvSpPr>
        <p:spPr/>
        <p:txBody>
          <a:bodyPr/>
          <a:lstStyle/>
          <a:p>
            <a:r>
              <a:rPr lang="fi-FI"/>
              <a:t>Rakennetun ympäristön tieto nyt</a:t>
            </a:r>
          </a:p>
        </p:txBody>
      </p:sp>
      <p:pic>
        <p:nvPicPr>
          <p:cNvPr id="8" name="Content Placeholder 7" descr="A picture containing background pattern&#10;&#10;Description automatically generated">
            <a:extLst>
              <a:ext uri="{FF2B5EF4-FFF2-40B4-BE49-F238E27FC236}">
                <a16:creationId xmlns:a16="http://schemas.microsoft.com/office/drawing/2014/main" id="{232A3D58-8A9E-E340-A610-60DE14A745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4900" y="2465388"/>
            <a:ext cx="3549650" cy="3549650"/>
          </a:xfrm>
        </p:spPr>
      </p:pic>
      <p:sp>
        <p:nvSpPr>
          <p:cNvPr id="5" name="Date Placeholder 4">
            <a:extLst>
              <a:ext uri="{FF2B5EF4-FFF2-40B4-BE49-F238E27FC236}">
                <a16:creationId xmlns:a16="http://schemas.microsoft.com/office/drawing/2014/main" id="{39A824B1-7E94-604E-BC84-992B319E79F6}"/>
              </a:ext>
            </a:extLst>
          </p:cNvPr>
          <p:cNvSpPr>
            <a:spLocks noGrp="1"/>
          </p:cNvSpPr>
          <p:nvPr>
            <p:ph type="dt" sz="half" idx="18"/>
          </p:nvPr>
        </p:nvSpPr>
        <p:spPr/>
        <p:txBody>
          <a:bodyPr/>
          <a:lstStyle/>
          <a:p>
            <a:fld id="{3F0C5D76-F752-4F95-BA63-C3B7D9AE33C8}" type="datetime1">
              <a:rPr lang="fi-FI" smtClean="0"/>
              <a:t>17.5.2023</a:t>
            </a:fld>
            <a:endParaRPr lang="fi-FI"/>
          </a:p>
        </p:txBody>
      </p:sp>
      <p:sp>
        <p:nvSpPr>
          <p:cNvPr id="6" name="Slide Number Placeholder 5">
            <a:extLst>
              <a:ext uri="{FF2B5EF4-FFF2-40B4-BE49-F238E27FC236}">
                <a16:creationId xmlns:a16="http://schemas.microsoft.com/office/drawing/2014/main" id="{E047A781-7773-3A48-B952-51254A1770E5}"/>
              </a:ext>
            </a:extLst>
          </p:cNvPr>
          <p:cNvSpPr>
            <a:spLocks noGrp="1"/>
          </p:cNvSpPr>
          <p:nvPr>
            <p:ph type="sldNum" sz="quarter" idx="20"/>
          </p:nvPr>
        </p:nvSpPr>
        <p:spPr/>
        <p:txBody>
          <a:bodyPr/>
          <a:lstStyle/>
          <a:p>
            <a:fld id="{91E53C16-2649-4D48-AFD3-9E32AB86C978}" type="slidenum">
              <a:rPr lang="fi-FI" smtClean="0"/>
              <a:pPr/>
              <a:t>6</a:t>
            </a:fld>
            <a:endParaRPr lang="fi-FI"/>
          </a:p>
        </p:txBody>
      </p:sp>
      <p:sp>
        <p:nvSpPr>
          <p:cNvPr id="2" name="Tekstin paikkamerkki 1"/>
          <p:cNvSpPr>
            <a:spLocks noGrp="1"/>
          </p:cNvSpPr>
          <p:nvPr>
            <p:ph type="body" sz="quarter" idx="3"/>
          </p:nvPr>
        </p:nvSpPr>
        <p:spPr>
          <a:xfrm>
            <a:off x="6363945" y="2054331"/>
            <a:ext cx="4892150" cy="1281993"/>
          </a:xfrm>
        </p:spPr>
        <p:txBody>
          <a:bodyPr/>
          <a:lstStyle/>
          <a:p>
            <a:r>
              <a:rPr lang="fi-FI" dirty="0"/>
              <a:t>Uusi, yhdenmukaisempi tapa hallita, käyttää ja hyödyntää rakennetun ympäristön tietoa on välttämätön. </a:t>
            </a:r>
          </a:p>
          <a:p>
            <a:endParaRPr lang="fi-FI" dirty="0"/>
          </a:p>
        </p:txBody>
      </p:sp>
      <p:sp>
        <p:nvSpPr>
          <p:cNvPr id="3" name="Sisällön paikkamerkki 2"/>
          <p:cNvSpPr>
            <a:spLocks noGrp="1"/>
          </p:cNvSpPr>
          <p:nvPr>
            <p:ph idx="17"/>
          </p:nvPr>
        </p:nvSpPr>
        <p:spPr>
          <a:xfrm>
            <a:off x="6204250" y="3089188"/>
            <a:ext cx="4882550" cy="2926411"/>
          </a:xfrm>
        </p:spPr>
        <p:txBody>
          <a:bodyPr/>
          <a:lstStyle/>
          <a:p>
            <a:r>
              <a:rPr lang="fi-FI" dirty="0"/>
              <a:t>Tällä hetkellä rakennetun ympäristön tiedot hajautuvat Suomessa useisiin järjestelmiin eri tahoille. </a:t>
            </a:r>
          </a:p>
          <a:p>
            <a:r>
              <a:rPr lang="fi-FI" dirty="0"/>
              <a:t>Tietojen käyttö on hankalaa, sillä ne on tallennettu eri muodoissa, tiedoissa on puutteita, eivätkä järjestelmät toimi aina yhteen. </a:t>
            </a:r>
          </a:p>
          <a:p>
            <a:r>
              <a:rPr lang="fi-FI" dirty="0"/>
              <a:t>EU:n vaatimus tiedon julkisuudesta tuo tietoja laajemmin avoimiksi. Toisaalta rakennetun ympäristön tiedoissa on myös turvallisuuden kannalta kriittistä tietoa, jonka käsittelyä on yhtenäistettävä turvallisuuden lisäämiseksi.</a:t>
            </a:r>
            <a:endParaRPr lang="fi-FI" dirty="0"/>
          </a:p>
        </p:txBody>
      </p:sp>
    </p:spTree>
    <p:extLst>
      <p:ext uri="{BB962C8B-B14F-4D97-AF65-F5344CB8AC3E}">
        <p14:creationId xmlns:p14="http://schemas.microsoft.com/office/powerpoint/2010/main" val="45874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AA2B843-51AD-234A-8916-C62A32E7C79B}"/>
              </a:ext>
            </a:extLst>
          </p:cNvPr>
          <p:cNvSpPr>
            <a:spLocks noGrp="1"/>
          </p:cNvSpPr>
          <p:nvPr>
            <p:ph type="title"/>
          </p:nvPr>
        </p:nvSpPr>
        <p:spPr>
          <a:xfrm>
            <a:off x="900000" y="1385977"/>
            <a:ext cx="10200122" cy="1088060"/>
          </a:xfrm>
        </p:spPr>
        <p:txBody>
          <a:bodyPr/>
          <a:lstStyle/>
          <a:p>
            <a:r>
              <a:rPr lang="fi-FI" dirty="0"/>
              <a:t>Tarvitaan pohja paremmalle tiedolle ja palveluille</a:t>
            </a:r>
            <a:br>
              <a:rPr lang="fi-FI" dirty="0"/>
            </a:br>
            <a:endParaRPr lang="fi-FI" dirty="0"/>
          </a:p>
        </p:txBody>
      </p:sp>
      <p:sp>
        <p:nvSpPr>
          <p:cNvPr id="13" name="Text Placeholder 12">
            <a:extLst>
              <a:ext uri="{FF2B5EF4-FFF2-40B4-BE49-F238E27FC236}">
                <a16:creationId xmlns:a16="http://schemas.microsoft.com/office/drawing/2014/main" id="{70CFD137-CD6B-224D-BE4B-864C55097DE4}"/>
              </a:ext>
            </a:extLst>
          </p:cNvPr>
          <p:cNvSpPr>
            <a:spLocks noGrp="1"/>
          </p:cNvSpPr>
          <p:nvPr>
            <p:ph type="body" idx="13"/>
          </p:nvPr>
        </p:nvSpPr>
        <p:spPr>
          <a:xfrm>
            <a:off x="900000" y="2090446"/>
            <a:ext cx="4881600" cy="850462"/>
          </a:xfrm>
        </p:spPr>
        <p:txBody>
          <a:bodyPr/>
          <a:lstStyle/>
          <a:p>
            <a:r>
              <a:rPr lang="fi-FI" dirty="0"/>
              <a:t>Ajantasainen ja </a:t>
            </a:r>
            <a:r>
              <a:rPr lang="fi-FI" dirty="0" err="1"/>
              <a:t>yhteentoimiva</a:t>
            </a:r>
            <a:r>
              <a:rPr lang="fi-FI" dirty="0"/>
              <a:t> tieto sujuvoittaa työtä monin tavoin ja parantaa viranomaisten yhteistyötä. </a:t>
            </a:r>
          </a:p>
        </p:txBody>
      </p:sp>
      <p:sp>
        <p:nvSpPr>
          <p:cNvPr id="12" name="Text Placeholder 11">
            <a:extLst>
              <a:ext uri="{FF2B5EF4-FFF2-40B4-BE49-F238E27FC236}">
                <a16:creationId xmlns:a16="http://schemas.microsoft.com/office/drawing/2014/main" id="{AFA1B67D-DB5F-A840-9C85-43BF2960FD33}"/>
              </a:ext>
            </a:extLst>
          </p:cNvPr>
          <p:cNvSpPr>
            <a:spLocks noGrp="1"/>
          </p:cNvSpPr>
          <p:nvPr>
            <p:ph type="body" sz="quarter" idx="3"/>
          </p:nvPr>
        </p:nvSpPr>
        <p:spPr/>
        <p:txBody>
          <a:bodyPr/>
          <a:lstStyle/>
          <a:p>
            <a:r>
              <a:rPr lang="fi-FI" dirty="0"/>
              <a:t>Rakennetun ympäristön tieto tulevaisuudessa</a:t>
            </a:r>
          </a:p>
        </p:txBody>
      </p:sp>
      <p:pic>
        <p:nvPicPr>
          <p:cNvPr id="10" name="Content Placeholder 9" descr="Icon&#10;&#10;Description automatically generated">
            <a:extLst>
              <a:ext uri="{FF2B5EF4-FFF2-40B4-BE49-F238E27FC236}">
                <a16:creationId xmlns:a16="http://schemas.microsoft.com/office/drawing/2014/main" id="{8F0B7C6B-D84A-5849-AFF7-8169CBAA000F}"/>
              </a:ext>
            </a:extLst>
          </p:cNvPr>
          <p:cNvPicPr>
            <a:picLocks noGrp="1" noChangeAspect="1"/>
          </p:cNvPicPr>
          <p:nvPr>
            <p:ph idx="17"/>
          </p:nvPr>
        </p:nvPicPr>
        <p:blipFill>
          <a:blip r:embed="rId3">
            <a:extLst>
              <a:ext uri="{28A0092B-C50C-407E-A947-70E740481C1C}">
                <a14:useLocalDpi xmlns:a14="http://schemas.microsoft.com/office/drawing/2010/main" val="0"/>
              </a:ext>
            </a:extLst>
          </a:blip>
          <a:stretch>
            <a:fillRect/>
          </a:stretch>
        </p:blipFill>
        <p:spPr>
          <a:xfrm>
            <a:off x="6203950" y="2474037"/>
            <a:ext cx="4883150" cy="3532352"/>
          </a:xfrm>
        </p:spPr>
      </p:pic>
      <p:sp>
        <p:nvSpPr>
          <p:cNvPr id="5" name="Date Placeholder 4">
            <a:extLst>
              <a:ext uri="{FF2B5EF4-FFF2-40B4-BE49-F238E27FC236}">
                <a16:creationId xmlns:a16="http://schemas.microsoft.com/office/drawing/2014/main" id="{39A824B1-7E94-604E-BC84-992B319E79F6}"/>
              </a:ext>
            </a:extLst>
          </p:cNvPr>
          <p:cNvSpPr>
            <a:spLocks noGrp="1"/>
          </p:cNvSpPr>
          <p:nvPr>
            <p:ph type="dt" sz="half" idx="18"/>
          </p:nvPr>
        </p:nvSpPr>
        <p:spPr/>
        <p:txBody>
          <a:bodyPr/>
          <a:lstStyle/>
          <a:p>
            <a:fld id="{3F0C5D76-F752-4F95-BA63-C3B7D9AE33C8}" type="datetime1">
              <a:rPr lang="fi-FI" smtClean="0"/>
              <a:t>17.5.2023</a:t>
            </a:fld>
            <a:endParaRPr lang="fi-FI"/>
          </a:p>
        </p:txBody>
      </p:sp>
      <p:sp>
        <p:nvSpPr>
          <p:cNvPr id="6" name="Slide Number Placeholder 5">
            <a:extLst>
              <a:ext uri="{FF2B5EF4-FFF2-40B4-BE49-F238E27FC236}">
                <a16:creationId xmlns:a16="http://schemas.microsoft.com/office/drawing/2014/main" id="{E047A781-7773-3A48-B952-51254A1770E5}"/>
              </a:ext>
            </a:extLst>
          </p:cNvPr>
          <p:cNvSpPr>
            <a:spLocks noGrp="1"/>
          </p:cNvSpPr>
          <p:nvPr>
            <p:ph type="sldNum" sz="quarter" idx="20"/>
          </p:nvPr>
        </p:nvSpPr>
        <p:spPr/>
        <p:txBody>
          <a:bodyPr/>
          <a:lstStyle/>
          <a:p>
            <a:fld id="{91E53C16-2649-4D48-AFD3-9E32AB86C978}" type="slidenum">
              <a:rPr lang="fi-FI" smtClean="0"/>
              <a:pPr/>
              <a:t>7</a:t>
            </a:fld>
            <a:endParaRPr lang="fi-FI"/>
          </a:p>
        </p:txBody>
      </p:sp>
      <p:sp>
        <p:nvSpPr>
          <p:cNvPr id="2" name="Sisällön paikkamerkki 1"/>
          <p:cNvSpPr>
            <a:spLocks noGrp="1"/>
          </p:cNvSpPr>
          <p:nvPr>
            <p:ph idx="1"/>
          </p:nvPr>
        </p:nvSpPr>
        <p:spPr>
          <a:xfrm>
            <a:off x="900000" y="3107724"/>
            <a:ext cx="4881600" cy="2907876"/>
          </a:xfrm>
        </p:spPr>
        <p:txBody>
          <a:bodyPr/>
          <a:lstStyle/>
          <a:p>
            <a:r>
              <a:rPr lang="fi-FI" dirty="0"/>
              <a:t>Yhteiset toimintatavat ja luokittelut parantavat tietoturvaa.</a:t>
            </a:r>
          </a:p>
          <a:p>
            <a:r>
              <a:rPr lang="fi-FI" dirty="0"/>
              <a:t>Ajantasainen ja </a:t>
            </a:r>
            <a:r>
              <a:rPr lang="fi-FI" dirty="0" err="1"/>
              <a:t>yhteentoimiva</a:t>
            </a:r>
            <a:r>
              <a:rPr lang="fi-FI" dirty="0"/>
              <a:t> tieto sujuvoittaa työtä ja parantaa viranomaisten yhteistyötä. </a:t>
            </a:r>
          </a:p>
          <a:p>
            <a:r>
              <a:rPr lang="fi-FI" dirty="0" smtClean="0"/>
              <a:t>Päällekkäisen </a:t>
            </a:r>
            <a:r>
              <a:rPr lang="fi-FI" dirty="0"/>
              <a:t>tiedon kerääminen vähenee merkittävästi ja tieto pysyy ajan tasalla.</a:t>
            </a:r>
          </a:p>
          <a:p>
            <a:r>
              <a:rPr lang="fi-FI" dirty="0"/>
              <a:t>Noin 100 viranomaisprosessin tiedonsaanti helpottuu. Laadukas tieto auttaa kehittämään datataloutta, julkisia palveluita ja monenlaista yritystoimintaa.</a:t>
            </a:r>
            <a:endParaRPr lang="fi-FI" dirty="0">
              <a:cs typeface="Arial"/>
            </a:endParaRPr>
          </a:p>
          <a:p>
            <a:r>
              <a:rPr lang="fi-FI" dirty="0" smtClean="0"/>
              <a:t>Valtakunnallinen </a:t>
            </a:r>
            <a:r>
              <a:rPr lang="fi-FI" dirty="0"/>
              <a:t>investointi rakennetun ympäristön tietojen digitalisointiin maksaa itsensä takaisin moninkertaisesti.</a:t>
            </a:r>
          </a:p>
          <a:p>
            <a:endParaRPr lang="fi-FI" dirty="0"/>
          </a:p>
        </p:txBody>
      </p:sp>
    </p:spTree>
    <p:extLst>
      <p:ext uri="{BB962C8B-B14F-4D97-AF65-F5344CB8AC3E}">
        <p14:creationId xmlns:p14="http://schemas.microsoft.com/office/powerpoint/2010/main" val="289153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Mikä on rakennetun ympäristön tietojärjestelmä? </a:t>
            </a:r>
          </a:p>
        </p:txBody>
      </p:sp>
      <p:sp>
        <p:nvSpPr>
          <p:cNvPr id="3" name="Päivämäärän paikkamerkki 2"/>
          <p:cNvSpPr>
            <a:spLocks noGrp="1"/>
          </p:cNvSpPr>
          <p:nvPr>
            <p:ph type="dt" sz="half" idx="10"/>
          </p:nvPr>
        </p:nvSpPr>
        <p:spPr/>
        <p:txBody>
          <a:bodyPr/>
          <a:lstStyle/>
          <a:p>
            <a:fld id="{3F0C5D76-F752-4F95-BA63-C3B7D9AE33C8}" type="datetime1">
              <a:rPr lang="fi-FI" smtClean="0"/>
              <a:t>17.5.2023</a:t>
            </a:fld>
            <a:endParaRPr lang="fi-FI" dirty="0"/>
          </a:p>
        </p:txBody>
      </p:sp>
      <p:sp>
        <p:nvSpPr>
          <p:cNvPr id="4" name="Dian numeron paikkamerkki 3"/>
          <p:cNvSpPr>
            <a:spLocks noGrp="1"/>
          </p:cNvSpPr>
          <p:nvPr>
            <p:ph type="sldNum" sz="quarter" idx="12"/>
          </p:nvPr>
        </p:nvSpPr>
        <p:spPr/>
        <p:txBody>
          <a:bodyPr/>
          <a:lstStyle/>
          <a:p>
            <a:fld id="{91E53C16-2649-4D48-AFD3-9E32AB86C978}" type="slidenum">
              <a:rPr lang="fi-FI" smtClean="0"/>
              <a:pPr/>
              <a:t>8</a:t>
            </a:fld>
            <a:endParaRPr lang="fi-FI" dirty="0"/>
          </a:p>
        </p:txBody>
      </p:sp>
      <p:sp>
        <p:nvSpPr>
          <p:cNvPr id="5" name="Tekstiruutu 4"/>
          <p:cNvSpPr txBox="1"/>
          <p:nvPr/>
        </p:nvSpPr>
        <p:spPr>
          <a:xfrm>
            <a:off x="988541" y="2477530"/>
            <a:ext cx="10274643" cy="4062651"/>
          </a:xfrm>
          <a:prstGeom prst="rect">
            <a:avLst/>
          </a:prstGeom>
          <a:noFill/>
        </p:spPr>
        <p:txBody>
          <a:bodyPr wrap="square" lIns="0" tIns="0" rIns="0" bIns="0" rtlCol="0">
            <a:spAutoFit/>
          </a:bodyPr>
          <a:lstStyle/>
          <a:p>
            <a:pPr marL="342900" indent="-342900">
              <a:buFont typeface="Arial" panose="020B0604020202020204" pitchFamily="34" charset="0"/>
              <a:buChar char="•"/>
            </a:pPr>
            <a:r>
              <a:rPr lang="fi-FI" sz="2400" b="1" dirty="0">
                <a:solidFill>
                  <a:schemeClr val="tx2"/>
                </a:solidFill>
              </a:rPr>
              <a:t>Suomen ympäristökeskuksen ylläpitämä uusi valtakunnallinen tietojärjestelmä, joka aukeaa käyttäjille vaiheittain vuonna 2024.</a:t>
            </a:r>
          </a:p>
          <a:p>
            <a:pPr marL="342900" indent="-342900">
              <a:buFont typeface="Arial" panose="020B0604020202020204" pitchFamily="34" charset="0"/>
              <a:buChar char="•"/>
            </a:pPr>
            <a:r>
              <a:rPr lang="fi-FI" sz="2400" dirty="0">
                <a:solidFill>
                  <a:schemeClr val="tx2"/>
                </a:solidFill>
              </a:rPr>
              <a:t>Tiedot viedään valtakunnalliseen järjestelmään yhteisesti määritellyssä koneluettavassa muodossa. </a:t>
            </a:r>
          </a:p>
          <a:p>
            <a:pPr marL="342900" indent="-342900">
              <a:buFont typeface="Arial" panose="020B0604020202020204" pitchFamily="34" charset="0"/>
              <a:buChar char="•"/>
            </a:pPr>
            <a:r>
              <a:rPr lang="fi-FI" sz="2400" dirty="0">
                <a:solidFill>
                  <a:schemeClr val="tx2"/>
                </a:solidFill>
              </a:rPr>
              <a:t>Rakennetun ympäristön tietojärjestelmä ei muuta sinne saapuvia tietoja, vaan tiedon tuottaja vastaa niiden ajantasaisuudesta.</a:t>
            </a:r>
          </a:p>
          <a:p>
            <a:pPr marL="342900" indent="-342900">
              <a:buFont typeface="Arial" panose="020B0604020202020204" pitchFamily="34" charset="0"/>
              <a:buChar char="•"/>
            </a:pPr>
            <a:r>
              <a:rPr lang="fi-FI" sz="2400" dirty="0">
                <a:solidFill>
                  <a:schemeClr val="tx2"/>
                </a:solidFill>
              </a:rPr>
              <a:t>Kunta voi halutessaan jatkossakin pitää tiedot omissa järjestelmissään ja jakaa niitä esimerkiksi omien rajapintojensa kautta.</a:t>
            </a:r>
          </a:p>
          <a:p>
            <a:pPr marL="342900" indent="-342900">
              <a:buFont typeface="Arial" panose="020B0604020202020204" pitchFamily="34" charset="0"/>
              <a:buChar char="•"/>
            </a:pPr>
            <a:r>
              <a:rPr lang="fi-FI" sz="2400" dirty="0">
                <a:solidFill>
                  <a:schemeClr val="tx2"/>
                </a:solidFill>
              </a:rPr>
              <a:t>Muissa järjestelmissä sijaitsevat tiedot peilautuvat käyttöön joko lataamalla tai rajapinnan kautta. </a:t>
            </a:r>
          </a:p>
          <a:p>
            <a:pPr marL="342900" indent="-342900" algn="l">
              <a:buFont typeface="Arial" panose="020B0604020202020204" pitchFamily="34" charset="0"/>
              <a:buChar char="•"/>
            </a:pPr>
            <a:endParaRPr lang="fi-FI" sz="2400" dirty="0" err="1">
              <a:solidFill>
                <a:schemeClr val="tx2"/>
              </a:solidFill>
            </a:endParaRPr>
          </a:p>
        </p:txBody>
      </p:sp>
    </p:spTree>
    <p:extLst>
      <p:ext uri="{BB962C8B-B14F-4D97-AF65-F5344CB8AC3E}">
        <p14:creationId xmlns:p14="http://schemas.microsoft.com/office/powerpoint/2010/main" val="106896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tietoja rakennetun ympäristön tietojärjestelmässä on?</a:t>
            </a:r>
          </a:p>
        </p:txBody>
      </p:sp>
      <p:sp>
        <p:nvSpPr>
          <p:cNvPr id="6" name="Sisällön paikkamerkki 5"/>
          <p:cNvSpPr>
            <a:spLocks noGrp="1"/>
          </p:cNvSpPr>
          <p:nvPr>
            <p:ph idx="1"/>
          </p:nvPr>
        </p:nvSpPr>
        <p:spPr>
          <a:xfrm>
            <a:off x="900000" y="3836320"/>
            <a:ext cx="4881600" cy="2512459"/>
          </a:xfrm>
        </p:spPr>
        <p:txBody>
          <a:bodyPr/>
          <a:lstStyle/>
          <a:p>
            <a:pPr marL="628650" lvl="1" indent="-171450"/>
            <a:r>
              <a:rPr lang="fi-FI" sz="2000" dirty="0"/>
              <a:t>Rakentamisen tiedot</a:t>
            </a:r>
          </a:p>
          <a:p>
            <a:pPr marL="1085850" lvl="2" indent="-171450"/>
            <a:r>
              <a:rPr lang="fi-FI" dirty="0"/>
              <a:t>rakentamisluvat</a:t>
            </a:r>
          </a:p>
          <a:p>
            <a:pPr marL="1085850" lvl="2" indent="-171450"/>
            <a:r>
              <a:rPr lang="fi-FI" dirty="0"/>
              <a:t>purkamisluvat</a:t>
            </a:r>
          </a:p>
          <a:p>
            <a:pPr marL="1085850" lvl="2" indent="-171450"/>
            <a:r>
              <a:rPr lang="fi-FI" dirty="0"/>
              <a:t>maisematyöluvat</a:t>
            </a:r>
          </a:p>
          <a:p>
            <a:pPr marL="1085850" lvl="2" indent="-171450"/>
            <a:r>
              <a:rPr lang="fi-FI" dirty="0"/>
              <a:t>poikkeamispäätökset</a:t>
            </a:r>
          </a:p>
          <a:p>
            <a:endParaRPr lang="fi-FI" dirty="0"/>
          </a:p>
        </p:txBody>
      </p:sp>
      <p:sp>
        <p:nvSpPr>
          <p:cNvPr id="7" name="Sisällön paikkamerkki 6"/>
          <p:cNvSpPr>
            <a:spLocks noGrp="1"/>
          </p:cNvSpPr>
          <p:nvPr>
            <p:ph idx="17"/>
          </p:nvPr>
        </p:nvSpPr>
        <p:spPr>
          <a:xfrm>
            <a:off x="4417527" y="3842512"/>
            <a:ext cx="4882550" cy="2512459"/>
          </a:xfrm>
        </p:spPr>
        <p:txBody>
          <a:bodyPr/>
          <a:lstStyle/>
          <a:p>
            <a:pPr marL="628650" lvl="1" indent="-171450"/>
            <a:r>
              <a:rPr lang="fi-FI" sz="2000" dirty="0"/>
              <a:t>Alueidenkäytön tiedot</a:t>
            </a:r>
          </a:p>
          <a:p>
            <a:pPr marL="1085850" lvl="2" indent="-171450"/>
            <a:r>
              <a:rPr lang="fi-FI" dirty="0"/>
              <a:t>asemakaavat</a:t>
            </a:r>
          </a:p>
          <a:p>
            <a:pPr marL="1085850" lvl="2" indent="-171450"/>
            <a:r>
              <a:rPr lang="fi-FI" dirty="0"/>
              <a:t>tonttijakosuunnitelmat</a:t>
            </a:r>
          </a:p>
          <a:p>
            <a:pPr marL="1085850" lvl="2" indent="-171450"/>
            <a:r>
              <a:rPr lang="fi-FI" dirty="0"/>
              <a:t>yleiskaavat</a:t>
            </a:r>
          </a:p>
          <a:p>
            <a:pPr marL="1085850" lvl="2" indent="-171450"/>
            <a:r>
              <a:rPr lang="fi-FI" dirty="0"/>
              <a:t>maakuntakaavat</a:t>
            </a:r>
          </a:p>
          <a:p>
            <a:pPr marL="1085850" lvl="2" indent="-171450"/>
            <a:r>
              <a:rPr lang="fi-FI"/>
              <a:t>rakennuskiellot </a:t>
            </a:r>
            <a:r>
              <a:rPr lang="fi-FI" dirty="0"/>
              <a:t>ja -rajoitukset, toimenpiderajoitukset</a:t>
            </a:r>
          </a:p>
          <a:p>
            <a:pPr marL="1085850" lvl="2" indent="-171450"/>
            <a:r>
              <a:rPr lang="fi-FI" dirty="0"/>
              <a:t>suunnittelutarvealueet</a:t>
            </a:r>
          </a:p>
          <a:p>
            <a:endParaRPr lang="fi-FI" dirty="0"/>
          </a:p>
        </p:txBody>
      </p:sp>
      <p:sp>
        <p:nvSpPr>
          <p:cNvPr id="3" name="Päivämäärän paikkamerkki 2"/>
          <p:cNvSpPr>
            <a:spLocks noGrp="1"/>
          </p:cNvSpPr>
          <p:nvPr>
            <p:ph type="dt" sz="half" idx="4294967295"/>
          </p:nvPr>
        </p:nvSpPr>
        <p:spPr>
          <a:xfrm>
            <a:off x="11450638" y="6426200"/>
            <a:ext cx="741362" cy="204788"/>
          </a:xfrm>
        </p:spPr>
        <p:txBody>
          <a:bodyPr/>
          <a:lstStyle/>
          <a:p>
            <a:fld id="{3F0C5D76-F752-4F95-BA63-C3B7D9AE33C8}" type="datetime1">
              <a:rPr lang="fi-FI" smtClean="0"/>
              <a:t>17.5.2023</a:t>
            </a:fld>
            <a:endParaRPr lang="fi-FI" dirty="0"/>
          </a:p>
        </p:txBody>
      </p:sp>
      <p:sp>
        <p:nvSpPr>
          <p:cNvPr id="4" name="Dian numeron paikkamerkki 3"/>
          <p:cNvSpPr>
            <a:spLocks noGrp="1"/>
          </p:cNvSpPr>
          <p:nvPr>
            <p:ph type="sldNum" sz="quarter" idx="4294967295"/>
          </p:nvPr>
        </p:nvSpPr>
        <p:spPr>
          <a:xfrm>
            <a:off x="11758613" y="6426200"/>
            <a:ext cx="433387" cy="204788"/>
          </a:xfrm>
        </p:spPr>
        <p:txBody>
          <a:bodyPr/>
          <a:lstStyle/>
          <a:p>
            <a:fld id="{91E53C16-2649-4D48-AFD3-9E32AB86C978}" type="slidenum">
              <a:rPr lang="fi-FI" smtClean="0"/>
              <a:pPr/>
              <a:t>9</a:t>
            </a:fld>
            <a:endParaRPr lang="fi-FI" dirty="0"/>
          </a:p>
        </p:txBody>
      </p:sp>
      <p:sp>
        <p:nvSpPr>
          <p:cNvPr id="8" name="Tekstiruutu 7"/>
          <p:cNvSpPr txBox="1"/>
          <p:nvPr/>
        </p:nvSpPr>
        <p:spPr>
          <a:xfrm>
            <a:off x="900000" y="2281572"/>
            <a:ext cx="10639167" cy="1477328"/>
          </a:xfrm>
          <a:prstGeom prst="rect">
            <a:avLst/>
          </a:prstGeom>
          <a:noFill/>
        </p:spPr>
        <p:txBody>
          <a:bodyPr wrap="square" lIns="0" tIns="0" rIns="0" bIns="0" rtlCol="0">
            <a:spAutoFit/>
          </a:bodyPr>
          <a:lstStyle/>
          <a:p>
            <a:pPr marL="342900" indent="-342900">
              <a:buFont typeface="Arial" panose="020B0604020202020204" pitchFamily="34" charset="0"/>
              <a:buChar char="•"/>
            </a:pPr>
            <a:r>
              <a:rPr lang="fi-FI" sz="2400" dirty="0">
                <a:solidFill>
                  <a:schemeClr val="tx2"/>
                </a:solidFill>
              </a:rPr>
              <a:t>Koostuu kahdesta tietovarannosta, joista toinen on rakennustiedolle ja toinen alueidenkäytön suunnittelun tarpeisiin.</a:t>
            </a:r>
          </a:p>
          <a:p>
            <a:pPr marL="342900" indent="-342900">
              <a:buFont typeface="Arial" panose="020B0604020202020204" pitchFamily="34" charset="0"/>
              <a:buChar char="•"/>
            </a:pPr>
            <a:r>
              <a:rPr lang="fi-FI" sz="2400" dirty="0">
                <a:solidFill>
                  <a:schemeClr val="tx2"/>
                </a:solidFill>
              </a:rPr>
              <a:t>Tietojärjestelmää kehitetään jatkuvasti. Tietoja ja palveluita tulee lisää. </a:t>
            </a:r>
          </a:p>
          <a:p>
            <a:pPr marL="342900" indent="-342900">
              <a:buFont typeface="Arial" panose="020B0604020202020204" pitchFamily="34" charset="0"/>
              <a:buChar char="•"/>
            </a:pPr>
            <a:r>
              <a:rPr lang="fi-FI" sz="2400" dirty="0">
                <a:solidFill>
                  <a:schemeClr val="tx2"/>
                </a:solidFill>
              </a:rPr>
              <a:t>Ensimmäisessä vaiheessa saatavilla ovat</a:t>
            </a:r>
          </a:p>
        </p:txBody>
      </p:sp>
    </p:spTree>
    <p:extLst>
      <p:ext uri="{BB962C8B-B14F-4D97-AF65-F5344CB8AC3E}">
        <p14:creationId xmlns:p14="http://schemas.microsoft.com/office/powerpoint/2010/main" val="630520751"/>
      </p:ext>
    </p:extLst>
  </p:cSld>
  <p:clrMapOvr>
    <a:masterClrMapping/>
  </p:clrMapOvr>
</p:sld>
</file>

<file path=ppt/theme/theme1.xml><?xml version="1.0" encoding="utf-8"?>
<a:theme xmlns:a="http://schemas.openxmlformats.org/drawingml/2006/main" name="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spohja_2021.potx" id="{89C86826-B767-480B-A0EA-1AA5D1AF954D}" vid="{08FB253C-D015-445F-ACDF-14B5A83580F5}"/>
    </a:ext>
  </a:extLst>
</a:theme>
</file>

<file path=ppt/theme/theme2.xml><?xml version="1.0" encoding="utf-8"?>
<a:theme xmlns:a="http://schemas.openxmlformats.org/drawingml/2006/main" name="1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pohja_v2021-02-17 b.potx" id="{C971A0FE-77AE-4092-BA36-19458E27B293}" vid="{08C7BF61-2802-4149-98B2-C80ED08CDC28}"/>
    </a:ext>
  </a:extLst>
</a:theme>
</file>

<file path=ppt/theme/theme3.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4.xml><?xml version="1.0" encoding="utf-8"?>
<a:theme xmlns:a="http://schemas.openxmlformats.org/drawingml/2006/main" name="2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Aikajana_RYTJ_yhteentoimivuus_2021_2022.potx" id="{E18B01B5-DD05-45D0-9800-EDD7DCE76EC7}" vid="{AEC3A0CB-D527-48A3-9F33-8C10A46054A5}"/>
    </a:ext>
  </a:extLst>
</a:theme>
</file>

<file path=ppt/theme/theme5.xml><?xml version="1.0" encoding="utf-8"?>
<a:theme xmlns:a="http://schemas.openxmlformats.org/drawingml/2006/main" name="3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pohja_v2021-02-17 b.potx" id="{C971A0FE-77AE-4092-BA36-19458E27B293}" vid="{08C7BF61-2802-4149-98B2-C80ED08CDC28}"/>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64E83-9FAD-4292-A31F-F4D20426DD08}">
  <ds:schemaRefs>
    <ds:schemaRef ds:uri="http://schemas.microsoft.com/office/2006/documentManagement/types"/>
    <ds:schemaRef ds:uri="ebb82943-49da-4504-a2f3-a33fb2eb95f1"/>
    <ds:schemaRef ds:uri="http://schemas.microsoft.com/office/2006/metadata/properties"/>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75F77517-FCB2-412A-AB77-8311DBB69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1CD063-446A-4406-97CB-33299BCAE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RYHTI_esityspohja_2021 KÄYTÄ TÄTÄ</Template>
  <TotalTime>891</TotalTime>
  <Words>3832</Words>
  <Application>Microsoft Office PowerPoint</Application>
  <PresentationFormat>Laajakuva</PresentationFormat>
  <Paragraphs>573</Paragraphs>
  <Slides>37</Slides>
  <Notes>21</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37</vt:i4>
      </vt:variant>
    </vt:vector>
  </HeadingPairs>
  <TitlesOfParts>
    <vt:vector size="48" baseType="lpstr">
      <vt:lpstr>Arial</vt:lpstr>
      <vt:lpstr>Calibri</vt:lpstr>
      <vt:lpstr>DIN 2014</vt:lpstr>
      <vt:lpstr>굴림</vt:lpstr>
      <vt:lpstr>Times New Roman</vt:lpstr>
      <vt:lpstr>Wingdings</vt:lpstr>
      <vt:lpstr>Ryhti</vt:lpstr>
      <vt:lpstr>1_Ryhti</vt:lpstr>
      <vt:lpstr>YM - otsikkosivut</vt:lpstr>
      <vt:lpstr>2_Ryhti</vt:lpstr>
      <vt:lpstr>3_Ryhti</vt:lpstr>
      <vt:lpstr> Rakennetun ympäristön tietojärjestelmä- hanke Ryhti</vt:lpstr>
      <vt:lpstr>Rakennettu ympäristö on elämän näyttämö.   Rakennettuun ympäristöön liittyy koko yhteiskunnan kannalta tärkeää tietoa, jota kiinteistönomistajat, asukkaat, yrityselämä, tutkijat ja päätöksentekijät tarvitsevat.   Tämän tiedon avulla rakennetaan toimivaa, terveellistä ja ilmastoviisasta elinympäristöä. </vt:lpstr>
      <vt:lpstr>Mikä muuttuu rakennetun ympäristön tiedonhallinnassa?</vt:lpstr>
      <vt:lpstr>Rakennetun ympäristön digimuutoksen osia</vt:lpstr>
      <vt:lpstr>Rakennetun ympäristön digimuutos</vt:lpstr>
      <vt:lpstr>Tarvitaan uusi tapa hallita ja käyttää tietoa </vt:lpstr>
      <vt:lpstr>Tarvitaan pohja paremmalle tiedolle ja palveluille </vt:lpstr>
      <vt:lpstr>Mikä on rakennetun ympäristön tietojärjestelmä? </vt:lpstr>
      <vt:lpstr>Mitä tietoja rakennetun ympäristön tietojärjestelmässä on?</vt:lpstr>
      <vt:lpstr>Tietojärjestelmä palvelee useita eri toimijoita</vt:lpstr>
      <vt:lpstr>Rakennetun ympäristön tietojärjestelmään  julkaistavat tiedot</vt:lpstr>
      <vt:lpstr>Kuka hyötyy digimuutoksesta?</vt:lpstr>
      <vt:lpstr>Koituuko muutoksesta haittoja?</vt:lpstr>
      <vt:lpstr>Ryhti-hankkeen tavoitteet </vt:lpstr>
      <vt:lpstr>Ryhti 2020-2024</vt:lpstr>
      <vt:lpstr>Ryhti-hanke</vt:lpstr>
      <vt:lpstr>Rakennetun ympäristön digitalisaation tiekartta vuoteen 2030</vt:lpstr>
      <vt:lpstr>Näin digimuutos etenee</vt:lpstr>
      <vt:lpstr>Toimenpiteet 2021-2024</vt:lpstr>
      <vt:lpstr> RYTJ 1.0 avautuu vaiheittain 2023–2024 </vt:lpstr>
      <vt:lpstr>Tilanne 2025–2029</vt:lpstr>
      <vt:lpstr>Isot tavoitteet</vt:lpstr>
      <vt:lpstr>Mitä muutos voisi tarkoittaa käytännössä?</vt:lpstr>
      <vt:lpstr>           Esimerkki muutoksesta Luotettavaa tietoa kaavasuunnitteluun</vt:lpstr>
      <vt:lpstr>           Esimerkki muutoksesta Kaavoituksen seuraaminen helpottuu</vt:lpstr>
      <vt:lpstr>           Esimerkki muutoksesta Kaavoittajan on helpompi pyytää lausuntoja</vt:lpstr>
      <vt:lpstr>           Esimerkki muutoksesta  Yritysten toimipisteiden suunnittelu helpottuu </vt:lpstr>
      <vt:lpstr>           Esimerkki muutoksesta Laadukkaampaa tietoa tutkijoille</vt:lpstr>
      <vt:lpstr>           Esimerkki muutoksesta Pelastustyö nopeutuu</vt:lpstr>
      <vt:lpstr>           Esimerkki muutoksesta Oikeudenmukainen kiinteistöverotus</vt:lpstr>
      <vt:lpstr>           Esimerkki muutoksesta Tieto lisää turvallisuutta</vt:lpstr>
      <vt:lpstr>Muutos kuvin</vt:lpstr>
      <vt:lpstr>PowerPoint-esitys</vt:lpstr>
      <vt:lpstr>PowerPoint-esitys</vt:lpstr>
      <vt:lpstr>PowerPoint-esitys</vt:lpstr>
      <vt:lpstr>PowerPoint-esitys</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Lyra Annukka (YM)</dc:creator>
  <cp:lastModifiedBy>Lyra Annukka (YM)</cp:lastModifiedBy>
  <cp:revision>69</cp:revision>
  <dcterms:created xsi:type="dcterms:W3CDTF">2021-03-10T11:13:44Z</dcterms:created>
  <dcterms:modified xsi:type="dcterms:W3CDTF">2023-05-17T12:25:41Z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