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7" r:id="rId4"/>
    <p:sldMasterId id="2147483673" r:id="rId5"/>
  </p:sldMasterIdLst>
  <p:notesMasterIdLst>
    <p:notesMasterId r:id="rId12"/>
  </p:notesMasterIdLst>
  <p:handoutMasterIdLst>
    <p:handoutMasterId r:id="rId13"/>
  </p:handoutMasterIdLst>
  <p:sldIdLst>
    <p:sldId id="256" r:id="rId6"/>
    <p:sldId id="274" r:id="rId7"/>
    <p:sldId id="257" r:id="rId8"/>
    <p:sldId id="283" r:id="rId9"/>
    <p:sldId id="287" r:id="rId10"/>
    <p:sldId id="290" r:id="rId11"/>
  </p:sldIdLst>
  <p:sldSz cx="9144000" cy="6858000" type="screen4x3"/>
  <p:notesSz cx="6819900" cy="99187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>
          <p15:clr>
            <a:srgbClr val="A4A3A4"/>
          </p15:clr>
        </p15:guide>
        <p15:guide id="2" pos="1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8" autoAdjust="0"/>
    <p:restoredTop sz="90930" autoAdjust="0"/>
  </p:normalViewPr>
  <p:slideViewPr>
    <p:cSldViewPr>
      <p:cViewPr varScale="1">
        <p:scale>
          <a:sx n="105" d="100"/>
          <a:sy n="105" d="100"/>
        </p:scale>
        <p:origin x="1716" y="78"/>
      </p:cViewPr>
      <p:guideLst>
        <p:guide orient="horz" pos="164"/>
        <p:guide pos="1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altion.fi\Yhteiset%20tiedostot\YM\lymo\Osara\korvaukset\yhteenvedot\Lauran%20graafit\Avustukset%20kaavio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Taul2!$B$2</c:f>
              <c:strCache>
                <c:ptCount val="1"/>
                <c:pt idx="0">
                  <c:v>Maatalous</c:v>
                </c:pt>
              </c:strCache>
            </c:strRef>
          </c:tx>
          <c:invertIfNegative val="0"/>
          <c:cat>
            <c:numRef>
              <c:f>Taul2!$A$5:$A$14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Taul2!$B$5:$B$14</c:f>
              <c:numCache>
                <c:formatCode>#,##0</c:formatCode>
                <c:ptCount val="10"/>
                <c:pt idx="0">
                  <c:v>65716</c:v>
                </c:pt>
                <c:pt idx="1">
                  <c:v>64624</c:v>
                </c:pt>
                <c:pt idx="2">
                  <c:v>158236</c:v>
                </c:pt>
                <c:pt idx="3">
                  <c:v>217428</c:v>
                </c:pt>
                <c:pt idx="4">
                  <c:v>180638</c:v>
                </c:pt>
                <c:pt idx="5">
                  <c:v>294871</c:v>
                </c:pt>
                <c:pt idx="6">
                  <c:v>519763</c:v>
                </c:pt>
                <c:pt idx="7">
                  <c:v>436301</c:v>
                </c:pt>
                <c:pt idx="8" formatCode="0">
                  <c:v>1191713.26</c:v>
                </c:pt>
                <c:pt idx="9" formatCode="0">
                  <c:v>1413397.5310240001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29-462C-A5E4-44D6CC12D2B5}"/>
            </c:ext>
          </c:extLst>
        </c:ser>
        <c:ser>
          <c:idx val="1"/>
          <c:order val="1"/>
          <c:tx>
            <c:strRef>
              <c:f>Taul2!$C$2</c:f>
              <c:strCache>
                <c:ptCount val="1"/>
                <c:pt idx="0">
                  <c:v>Muut</c:v>
                </c:pt>
              </c:strCache>
            </c:strRef>
          </c:tx>
          <c:invertIfNegative val="0"/>
          <c:cat>
            <c:numRef>
              <c:f>Taul2!$A$5:$A$14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Taul2!$C$5:$C$14</c:f>
              <c:numCache>
                <c:formatCode>#,##0</c:formatCode>
                <c:ptCount val="10"/>
                <c:pt idx="0">
                  <c:v>65042</c:v>
                </c:pt>
                <c:pt idx="1">
                  <c:v>59751</c:v>
                </c:pt>
                <c:pt idx="2">
                  <c:v>56470</c:v>
                </c:pt>
                <c:pt idx="3">
                  <c:v>75767</c:v>
                </c:pt>
                <c:pt idx="4">
                  <c:v>49414</c:v>
                </c:pt>
                <c:pt idx="5">
                  <c:v>52159</c:v>
                </c:pt>
                <c:pt idx="6">
                  <c:v>46700</c:v>
                </c:pt>
                <c:pt idx="7">
                  <c:v>69526</c:v>
                </c:pt>
                <c:pt idx="8" formatCode="0">
                  <c:v>56163.123599999999</c:v>
                </c:pt>
                <c:pt idx="9" formatCode="General">
                  <c:v>54837.004000000001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29-462C-A5E4-44D6CC12D2B5}"/>
            </c:ext>
          </c:extLst>
        </c:ser>
        <c:ser>
          <c:idx val="2"/>
          <c:order val="2"/>
          <c:tx>
            <c:strRef>
              <c:f>Taul2!$D$2</c:f>
              <c:strCache>
                <c:ptCount val="1"/>
                <c:pt idx="0">
                  <c:v>Yhteensä</c:v>
                </c:pt>
              </c:strCache>
            </c:strRef>
          </c:tx>
          <c:invertIfNegative val="0"/>
          <c:cat>
            <c:numRef>
              <c:f>Taul2!$A$5:$A$14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</c:numCache>
            </c:numRef>
          </c:cat>
          <c:val>
            <c:numRef>
              <c:f>Taul2!$D$5:$D$14</c:f>
              <c:numCache>
                <c:formatCode>#,##0</c:formatCode>
                <c:ptCount val="10"/>
                <c:pt idx="0">
                  <c:v>130759</c:v>
                </c:pt>
                <c:pt idx="1">
                  <c:v>127540</c:v>
                </c:pt>
                <c:pt idx="2">
                  <c:v>214706</c:v>
                </c:pt>
                <c:pt idx="3" formatCode="General">
                  <c:v>298711</c:v>
                </c:pt>
                <c:pt idx="4" formatCode="General">
                  <c:v>231794</c:v>
                </c:pt>
                <c:pt idx="5" formatCode="General">
                  <c:v>349224</c:v>
                </c:pt>
                <c:pt idx="6" formatCode="General">
                  <c:v>567379</c:v>
                </c:pt>
                <c:pt idx="7" formatCode="0">
                  <c:v>502645.43999999994</c:v>
                </c:pt>
                <c:pt idx="8" formatCode="General">
                  <c:v>1449259.52</c:v>
                </c:pt>
                <c:pt idx="9" formatCode="General">
                  <c:v>1468234.5350239999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29-462C-A5E4-44D6CC12D2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05456128"/>
        <c:axId val="205457664"/>
      </c:barChart>
      <c:catAx>
        <c:axId val="20545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5457664"/>
        <c:crosses val="autoZero"/>
        <c:auto val="1"/>
        <c:lblAlgn val="ctr"/>
        <c:lblOffset val="100"/>
        <c:noMultiLvlLbl val="0"/>
      </c:catAx>
      <c:valAx>
        <c:axId val="2054576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fi-FI"/>
                  <a:t>Summa euroa</a:t>
                </a:r>
              </a:p>
            </c:rich>
          </c:tx>
          <c:layout>
            <c:manualLayout>
              <c:xMode val="edge"/>
              <c:yMode val="edge"/>
              <c:x val="1.9694731659281144E-2"/>
              <c:y val="0.3688919573177659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crossAx val="2054561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93E73-0785-46AA-83F2-23EFA895A874}" type="datetimeFigureOut">
              <a:rPr lang="fi-FI" smtClean="0"/>
              <a:t>26.6.2020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73659-88EC-4511-BC35-2B5E4B5BD48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204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12BE7-12CD-400C-A170-99CAD3E160EC}" type="datetimeFigureOut">
              <a:rPr lang="fi-FI" smtClean="0"/>
              <a:pPr/>
              <a:t>26.6.2020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D62EA-3D08-4FA1-B6F7-F9F9DF18C03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454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Yksittäisiä vahinkoja:</a:t>
            </a:r>
            <a:r>
              <a:rPr lang="fi-FI" baseline="0" dirty="0" smtClean="0"/>
              <a:t> </a:t>
            </a:r>
            <a:r>
              <a:rPr lang="fi-FI" dirty="0" smtClean="0"/>
              <a:t>Tikat rikkoneet tarhattujen mehiläisten pesälaatikoita.</a:t>
            </a:r>
          </a:p>
          <a:p>
            <a:r>
              <a:rPr lang="fi-FI" dirty="0" smtClean="0"/>
              <a:t>Varpuset syöneet kasvihuoneesta tomaattien kukat.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D62EA-3D08-4FA1-B6F7-F9F9DF18C038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824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D62EA-3D08-4FA1-B6F7-F9F9DF18C038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1088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CD62EA-3D08-4FA1-B6F7-F9F9DF18C038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089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uskal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553" y="6381328"/>
            <a:ext cx="3024336" cy="180020"/>
          </a:xfrm>
        </p:spPr>
        <p:txBody>
          <a:bodyPr anchor="t" anchorCtr="0"/>
          <a:lstStyle>
            <a:lvl1pPr>
              <a:lnSpc>
                <a:spcPts val="1300"/>
              </a:lnSpc>
              <a:defRPr sz="12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832141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uskalvo -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00000"/>
            <a:ext cx="4777200" cy="4266000"/>
          </a:xfrm>
        </p:spPr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5400092" y="1800000"/>
            <a:ext cx="3384376" cy="4266000"/>
          </a:xfrm>
        </p:spPr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553" y="6381328"/>
            <a:ext cx="3024336" cy="180020"/>
          </a:xfrm>
        </p:spPr>
        <p:txBody>
          <a:bodyPr anchor="t" anchorCtr="0"/>
          <a:lstStyle>
            <a:lvl1pPr>
              <a:lnSpc>
                <a:spcPts val="1300"/>
              </a:lnSpc>
              <a:defRPr sz="12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60071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kuva - vierekkä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00000"/>
            <a:ext cx="3240000" cy="4194000"/>
          </a:xfrm>
        </p:spPr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104000" y="1476000"/>
            <a:ext cx="4680000" cy="4104000"/>
          </a:xfr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103948" y="5661248"/>
            <a:ext cx="3024336" cy="180020"/>
          </a:xfrm>
        </p:spPr>
        <p:txBody>
          <a:bodyPr anchor="t" anchorCtr="0"/>
          <a:lstStyle>
            <a:lvl1pPr>
              <a:lnSpc>
                <a:spcPts val="1300"/>
              </a:lnSpc>
              <a:defRPr sz="12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7693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kuva - päällekkä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00000"/>
            <a:ext cx="8244000" cy="1296000"/>
          </a:xfrm>
        </p:spPr>
        <p:txBody>
          <a:bodyPr/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39552" y="3150000"/>
            <a:ext cx="8244448" cy="2916000"/>
          </a:xfr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39552" y="6129300"/>
            <a:ext cx="6733505" cy="250825"/>
          </a:xfrm>
        </p:spPr>
        <p:txBody>
          <a:bodyPr anchor="t" anchorCtr="0"/>
          <a:lstStyle>
            <a:lvl1pPr>
              <a:lnSpc>
                <a:spcPts val="1600"/>
              </a:lnSpc>
              <a:defRPr sz="14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561435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kal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60000" y="360000"/>
            <a:ext cx="8424000" cy="5634000"/>
          </a:xfrm>
        </p:spPr>
        <p:txBody>
          <a:bodyPr/>
          <a:lstStyle/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59532" y="6048000"/>
            <a:ext cx="6733505" cy="250825"/>
          </a:xfrm>
        </p:spPr>
        <p:txBody>
          <a:bodyPr anchor="t" anchorCtr="0"/>
          <a:lstStyle>
            <a:lvl1pPr>
              <a:lnSpc>
                <a:spcPts val="1600"/>
              </a:lnSpc>
              <a:defRPr sz="1400"/>
            </a:lvl1pPr>
          </a:lstStyle>
          <a:p>
            <a:pPr lvl="0"/>
            <a:r>
              <a:rPr lang="fi-FI" noProof="1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87616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kalv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68" y="2988012"/>
            <a:ext cx="4572000" cy="1305084"/>
          </a:xfrm>
        </p:spPr>
        <p:txBody>
          <a:bodyPr anchor="b" anchorCtr="0"/>
          <a:lstStyle>
            <a:lvl1pPr>
              <a:lnSpc>
                <a:spcPts val="36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noProof="1" smtClean="0"/>
              <a:t>Click to edit Master title style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000" y="4851248"/>
            <a:ext cx="4626000" cy="810000"/>
          </a:xfrm>
        </p:spPr>
        <p:txBody>
          <a:bodyPr/>
          <a:lstStyle>
            <a:lvl1pPr>
              <a:lnSpc>
                <a:spcPts val="2000"/>
              </a:lnSpc>
              <a:defRPr sz="1800">
                <a:solidFill>
                  <a:srgbClr val="FFFFFF"/>
                </a:solidFill>
              </a:defRPr>
            </a:lvl1pPr>
            <a:lvl2pPr>
              <a:lnSpc>
                <a:spcPts val="2000"/>
              </a:lnSpc>
              <a:defRPr sz="1800">
                <a:solidFill>
                  <a:srgbClr val="FFFFFF"/>
                </a:solidFill>
              </a:defRPr>
            </a:lvl2pPr>
            <a:lvl3pPr>
              <a:lnSpc>
                <a:spcPts val="2000"/>
              </a:lnSpc>
              <a:defRPr sz="1800">
                <a:solidFill>
                  <a:srgbClr val="FFFFFF"/>
                </a:solidFill>
              </a:defRPr>
            </a:lvl3pPr>
            <a:lvl4pPr>
              <a:lnSpc>
                <a:spcPts val="2000"/>
              </a:lnSpc>
              <a:defRPr sz="1800">
                <a:solidFill>
                  <a:srgbClr val="FFFFFF"/>
                </a:solidFill>
              </a:defRPr>
            </a:lvl4pPr>
            <a:lvl5pPr>
              <a:lnSpc>
                <a:spcPts val="2000"/>
              </a:lnSpc>
              <a:defRPr sz="1800">
                <a:solidFill>
                  <a:srgbClr val="FFFFFF"/>
                </a:solidFill>
              </a:defRPr>
            </a:lvl5pPr>
          </a:lstStyle>
          <a:p>
            <a:pPr lvl="0"/>
            <a:r>
              <a:rPr lang="fi-FI" noProof="1" smtClean="0"/>
              <a:t>Click to edit Master text styles</a:t>
            </a:r>
          </a:p>
          <a:p>
            <a:pPr lvl="1"/>
            <a:r>
              <a:rPr lang="fi-FI" noProof="1" smtClean="0"/>
              <a:t>Second level</a:t>
            </a:r>
          </a:p>
          <a:p>
            <a:pPr lvl="2"/>
            <a:r>
              <a:rPr lang="fi-FI" noProof="1" smtClean="0"/>
              <a:t>Third level</a:t>
            </a:r>
          </a:p>
          <a:p>
            <a:pPr lvl="3"/>
            <a:r>
              <a:rPr lang="fi-FI" noProof="1" smtClean="0"/>
              <a:t>Fourth level</a:t>
            </a:r>
          </a:p>
          <a:p>
            <a:pPr lvl="4"/>
            <a:r>
              <a:rPr lang="fi-FI" noProof="1" smtClean="0"/>
              <a:t>Fifth level</a:t>
            </a:r>
            <a:endParaRPr lang="fi-FI" noProof="1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12000" y="4546800"/>
            <a:ext cx="4608512" cy="0"/>
          </a:xfrm>
          <a:prstGeom prst="line">
            <a:avLst/>
          </a:prstGeom>
          <a:ln w="12700" cmpd="sng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996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kalv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168" y="3320988"/>
            <a:ext cx="4283968" cy="1152128"/>
          </a:xfrm>
        </p:spPr>
        <p:txBody>
          <a:bodyPr anchor="b" anchorCtr="0"/>
          <a:lstStyle>
            <a:lvl1pPr>
              <a:lnSpc>
                <a:spcPts val="36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noProof="1" smtClean="0"/>
              <a:t>Click to edit Master title style</a:t>
            </a:r>
            <a:endParaRPr lang="fi-FI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2000" y="4689140"/>
            <a:ext cx="4626000" cy="1692188"/>
          </a:xfrm>
        </p:spPr>
        <p:txBody>
          <a:bodyPr/>
          <a:lstStyle>
            <a:lvl1pPr>
              <a:lnSpc>
                <a:spcPts val="2000"/>
              </a:lnSpc>
              <a:defRPr sz="1800">
                <a:solidFill>
                  <a:srgbClr val="FFFFFF"/>
                </a:solidFill>
              </a:defRPr>
            </a:lvl1pPr>
            <a:lvl2pPr>
              <a:lnSpc>
                <a:spcPts val="2000"/>
              </a:lnSpc>
              <a:defRPr sz="1800">
                <a:solidFill>
                  <a:srgbClr val="FFFFFF"/>
                </a:solidFill>
              </a:defRPr>
            </a:lvl2pPr>
            <a:lvl3pPr>
              <a:lnSpc>
                <a:spcPts val="2000"/>
              </a:lnSpc>
              <a:defRPr sz="1800">
                <a:solidFill>
                  <a:srgbClr val="FFFFFF"/>
                </a:solidFill>
              </a:defRPr>
            </a:lvl3pPr>
            <a:lvl4pPr>
              <a:lnSpc>
                <a:spcPts val="2000"/>
              </a:lnSpc>
              <a:defRPr sz="1800">
                <a:solidFill>
                  <a:srgbClr val="FFFFFF"/>
                </a:solidFill>
              </a:defRPr>
            </a:lvl4pPr>
            <a:lvl5pPr>
              <a:lnSpc>
                <a:spcPts val="2000"/>
              </a:lnSpc>
              <a:defRPr sz="1800">
                <a:solidFill>
                  <a:srgbClr val="FFFFFF"/>
                </a:solidFill>
              </a:defRPr>
            </a:lvl5pPr>
          </a:lstStyle>
          <a:p>
            <a:pPr lvl="0"/>
            <a:r>
              <a:rPr lang="fi-FI" noProof="1" smtClean="0"/>
              <a:t>Click to edit Master text styles</a:t>
            </a:r>
          </a:p>
          <a:p>
            <a:pPr lvl="1"/>
            <a:r>
              <a:rPr lang="fi-FI" noProof="1" smtClean="0"/>
              <a:t>Second level</a:t>
            </a:r>
          </a:p>
          <a:p>
            <a:pPr lvl="2"/>
            <a:r>
              <a:rPr lang="fi-FI" noProof="1" smtClean="0"/>
              <a:t>Third level</a:t>
            </a:r>
          </a:p>
          <a:p>
            <a:pPr lvl="3"/>
            <a:r>
              <a:rPr lang="fi-FI" noProof="1" smtClean="0"/>
              <a:t>Fourth level</a:t>
            </a:r>
          </a:p>
          <a:p>
            <a:pPr lvl="4"/>
            <a:r>
              <a:rPr lang="fi-FI" noProof="1" smtClean="0"/>
              <a:t>Fifth level</a:t>
            </a:r>
            <a:endParaRPr lang="fi-FI" noProof="1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12000" y="4546800"/>
            <a:ext cx="4608512" cy="0"/>
          </a:xfrm>
          <a:prstGeom prst="line">
            <a:avLst/>
          </a:prstGeom>
          <a:ln w="12700" cmpd="sng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704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6051600"/>
            <a:ext cx="9143245" cy="81070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999" y="540000"/>
            <a:ext cx="8245225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noProof="1" smtClean="0"/>
              <a:t>Muokkaa perustyyl. napsautt.</a:t>
            </a:r>
            <a:endParaRPr lang="fi-FI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800000"/>
            <a:ext cx="8244000" cy="426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1" smtClean="0"/>
              <a:t>Muokkaa tekstin perustyylejä napsauttamalla</a:t>
            </a:r>
          </a:p>
          <a:p>
            <a:pPr lvl="1"/>
            <a:r>
              <a:rPr lang="fi-FI" noProof="1" smtClean="0"/>
              <a:t>toinen taso</a:t>
            </a:r>
          </a:p>
          <a:p>
            <a:pPr lvl="2"/>
            <a:r>
              <a:rPr lang="fi-FI" noProof="1" smtClean="0"/>
              <a:t>kolmas taso</a:t>
            </a:r>
          </a:p>
          <a:p>
            <a:pPr lvl="3"/>
            <a:r>
              <a:rPr lang="fi-FI" noProof="1" smtClean="0"/>
              <a:t>neljäs taso</a:t>
            </a:r>
          </a:p>
          <a:p>
            <a:pPr lvl="4"/>
            <a:r>
              <a:rPr lang="fi-FI" noProof="1" smtClean="0"/>
              <a:t>viides taso</a:t>
            </a:r>
            <a:endParaRPr lang="fi-FI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6616800"/>
            <a:ext cx="2555836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400"/>
              </a:lnSpc>
              <a:defRPr sz="800">
                <a:solidFill>
                  <a:schemeClr val="bg1"/>
                </a:solidFill>
              </a:defRPr>
            </a:lvl1pPr>
          </a:lstStyle>
          <a:p>
            <a:endParaRPr lang="fi-FI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8000" y="6616800"/>
            <a:ext cx="230412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400"/>
              </a:lnSpc>
              <a:defRPr sz="800">
                <a:solidFill>
                  <a:schemeClr val="bg1"/>
                </a:solidFill>
              </a:defRPr>
            </a:lvl1pPr>
          </a:lstStyle>
          <a:p>
            <a:r>
              <a:rPr lang="fi-FI" noProof="1" smtClean="0"/>
              <a:t>Esittäjän nimi alatunnisteeseen</a:t>
            </a:r>
            <a:endParaRPr lang="fi-FI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616800"/>
            <a:ext cx="2232025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400"/>
              </a:lnSpc>
              <a:defRPr sz="1000" b="1">
                <a:solidFill>
                  <a:schemeClr val="bg1"/>
                </a:solidFill>
              </a:defRPr>
            </a:lvl1pPr>
          </a:lstStyle>
          <a:p>
            <a:fld id="{B63888E4-B065-43EF-8E16-5918655F770D}" type="slidenum">
              <a:rPr lang="fi-FI" noProof="1" dirty="0" smtClean="0"/>
              <a:pPr/>
              <a:t>‹#›</a:t>
            </a:fld>
            <a:endParaRPr lang="fi-FI" noProof="1"/>
          </a:p>
        </p:txBody>
      </p:sp>
    </p:spTree>
    <p:extLst>
      <p:ext uri="{BB962C8B-B14F-4D97-AF65-F5344CB8AC3E}">
        <p14:creationId xmlns:p14="http://schemas.microsoft.com/office/powerpoint/2010/main" val="317106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2" r:id="rId2"/>
    <p:sldLayoutId id="2147483670" r:id="rId3"/>
    <p:sldLayoutId id="2147483671" r:id="rId4"/>
    <p:sldLayoutId id="2147483669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ts val="26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532" y="2888940"/>
            <a:ext cx="8245225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noProof="1" smtClean="0"/>
              <a:t>Click to edit Master title style</a:t>
            </a:r>
            <a:endParaRPr lang="fi-FI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4149080"/>
            <a:ext cx="8244000" cy="19169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1" smtClean="0"/>
              <a:t>Click to edit Master text styles</a:t>
            </a:r>
          </a:p>
          <a:p>
            <a:pPr lvl="1"/>
            <a:r>
              <a:rPr lang="fi-FI" noProof="1" smtClean="0"/>
              <a:t>Second level</a:t>
            </a:r>
          </a:p>
          <a:p>
            <a:pPr lvl="2"/>
            <a:r>
              <a:rPr lang="fi-FI" noProof="1" smtClean="0"/>
              <a:t>Third level</a:t>
            </a:r>
          </a:p>
          <a:p>
            <a:pPr lvl="3"/>
            <a:r>
              <a:rPr lang="fi-FI" noProof="1" smtClean="0"/>
              <a:t>Fourth level</a:t>
            </a:r>
          </a:p>
          <a:p>
            <a:pPr lvl="4"/>
            <a:r>
              <a:rPr lang="fi-FI" noProof="1" smtClean="0"/>
              <a:t>Fifth level</a:t>
            </a:r>
            <a:endParaRPr lang="fi-FI" noProof="1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3371095" cy="86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67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ts val="26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252000" algn="l" defTabSz="914400" rtl="0" eaLnBrk="1" latinLnBrk="0" hangingPunct="1">
        <a:lnSpc>
          <a:spcPts val="2200"/>
        </a:lnSpc>
        <a:spcBef>
          <a:spcPts val="0"/>
        </a:spcBef>
        <a:buClr>
          <a:schemeClr val="tx2"/>
        </a:buClr>
        <a:buSzPct val="115000"/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403648" y="2492896"/>
            <a:ext cx="5868144" cy="2016224"/>
          </a:xfrm>
        </p:spPr>
        <p:txBody>
          <a:bodyPr/>
          <a:lstStyle/>
          <a:p>
            <a:r>
              <a:rPr lang="fi-FI" sz="3200" smtClean="0"/>
              <a:t>Viljelysvahinkoja </a:t>
            </a:r>
            <a:r>
              <a:rPr lang="fi-FI" sz="3200" dirty="0"/>
              <a:t>koskevat perusteet ja lainsäädännölliset </a:t>
            </a:r>
            <a:r>
              <a:rPr lang="fi-FI" sz="3200" dirty="0" smtClean="0"/>
              <a:t>linjaukset</a:t>
            </a:r>
            <a:endParaRPr lang="fi-FI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>
                <a:ea typeface="ＭＳ Ｐゴシック" panose="020B0600070205080204" pitchFamily="34" charset="-128"/>
              </a:rPr>
              <a:t>Projektiryhmä II </a:t>
            </a:r>
          </a:p>
          <a:p>
            <a:r>
              <a:rPr lang="fi-FI" altLang="fi-FI" dirty="0">
                <a:ea typeface="ＭＳ Ｐゴシック" panose="020B0600070205080204" pitchFamily="34" charset="-128"/>
              </a:rPr>
              <a:t>2</a:t>
            </a:r>
            <a:r>
              <a:rPr lang="fi-FI" altLang="fi-FI" dirty="0" smtClean="0">
                <a:ea typeface="ＭＳ Ｐゴシック" panose="020B0600070205080204" pitchFamily="34" charset="-128"/>
              </a:rPr>
              <a:t>. kokous 11.3.2020</a:t>
            </a:r>
            <a:endParaRPr lang="fi-FI" altLang="fi-FI" dirty="0">
              <a:ea typeface="ＭＳ Ｐゴシック" panose="020B0600070205080204" pitchFamily="34" charset="-128"/>
            </a:endParaRPr>
          </a:p>
          <a:p>
            <a:r>
              <a:rPr lang="fi-FI" dirty="0" smtClean="0"/>
              <a:t>Hanne Lohilahti, YM </a:t>
            </a:r>
          </a:p>
        </p:txBody>
      </p:sp>
    </p:spTree>
    <p:extLst>
      <p:ext uri="{BB962C8B-B14F-4D97-AF65-F5344CB8AC3E}">
        <p14:creationId xmlns:p14="http://schemas.microsoft.com/office/powerpoint/2010/main" val="209750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Viljelysvahingot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268760"/>
            <a:ext cx="8389688" cy="5112568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Satovahinko, </a:t>
            </a:r>
            <a:r>
              <a:rPr lang="fi-FI" sz="2000" dirty="0"/>
              <a:t>kun rauhoitettu lintulaji tallaa, ulostaa tai muuten pilaa viljakasvustoa niin, ettei satoa voida </a:t>
            </a:r>
            <a:r>
              <a:rPr lang="fi-FI" sz="2000" dirty="0" smtClean="0"/>
              <a:t>korjata.</a:t>
            </a:r>
          </a:p>
          <a:p>
            <a:pPr lvl="1" indent="0">
              <a:buSzPct val="100000"/>
              <a:buNone/>
            </a:pPr>
            <a:r>
              <a:rPr lang="fi-FI" sz="2000" dirty="0" smtClean="0"/>
              <a:t>	- Vahinko </a:t>
            </a:r>
            <a:r>
              <a:rPr lang="fi-FI" sz="2000" dirty="0"/>
              <a:t>on todennettavissa heti vahingon </a:t>
            </a:r>
            <a:r>
              <a:rPr lang="fi-FI" sz="2000" dirty="0" smtClean="0"/>
              <a:t>tapahduttua.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Lintu </a:t>
            </a:r>
            <a:r>
              <a:rPr lang="fi-FI" sz="2000" dirty="0"/>
              <a:t>syö keväällä tai syksyllä heinän tai viljan oraat, jolloin kasvusto voi harventua niin, että se pitää </a:t>
            </a:r>
            <a:r>
              <a:rPr lang="fi-FI" sz="2000" dirty="0" smtClean="0"/>
              <a:t>kylvää</a:t>
            </a:r>
            <a:r>
              <a:rPr lang="fi-FI" sz="2000" dirty="0"/>
              <a:t> </a:t>
            </a:r>
            <a:r>
              <a:rPr lang="fi-FI" sz="2000" dirty="0" smtClean="0"/>
              <a:t>uudelleen.</a:t>
            </a:r>
          </a:p>
          <a:p>
            <a:pPr lvl="1" indent="0">
              <a:buSzPct val="100000"/>
              <a:buNone/>
            </a:pPr>
            <a:r>
              <a:rPr lang="fi-FI" sz="2000" dirty="0" smtClean="0"/>
              <a:t>	- Edellyttää </a:t>
            </a:r>
            <a:r>
              <a:rPr lang="fi-FI" sz="2000" dirty="0"/>
              <a:t>vahingon toteamista seuraavalla kasvukaudella. </a:t>
            </a:r>
          </a:p>
          <a:p>
            <a:pPr marL="342900" lvl="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/>
              <a:t>Linnut nokkivat rehu- tai heinäpaalien muoveja niin, että sato pilaantuu kosteuden takia.</a:t>
            </a:r>
          </a:p>
          <a:p>
            <a:pPr marL="342900" lvl="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/>
              <a:t>Lintujen vahingoittamat ja syömät </a:t>
            </a:r>
            <a:r>
              <a:rPr lang="fi-FI" sz="2000" dirty="0" smtClean="0"/>
              <a:t>marjat, juurekset </a:t>
            </a:r>
            <a:r>
              <a:rPr lang="fi-FI" sz="2000" dirty="0"/>
              <a:t>ja vihannekset.</a:t>
            </a:r>
          </a:p>
          <a:p>
            <a:pPr marL="342900" lvl="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i-FI" sz="2000" dirty="0"/>
          </a:p>
          <a:p>
            <a:pPr marL="342900" lvl="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Vahingot vaihtelevat alueellisesti paljon, painottuvat itäiseen Suomeen</a:t>
            </a:r>
          </a:p>
          <a:p>
            <a:pPr lvl="1" indent="0">
              <a:buSzPct val="100000"/>
              <a:buNone/>
            </a:pPr>
            <a:r>
              <a:rPr lang="fi-FI" sz="2000" dirty="0" smtClean="0"/>
              <a:t>	- Idässä valkoposkihanhi ja lännessä kurki</a:t>
            </a:r>
            <a:endParaRPr lang="fi-FI" sz="2000" dirty="0"/>
          </a:p>
          <a:p>
            <a:pPr marL="342900" indent="-342900">
              <a:buClr>
                <a:schemeClr val="tx2"/>
              </a:buClr>
              <a:buSzPct val="110000"/>
              <a:buFont typeface="Arial" panose="020B0604020202020204" pitchFamily="34" charset="0"/>
              <a:buChar char="•"/>
            </a:pPr>
            <a:endParaRPr lang="fi-FI" sz="2000" dirty="0"/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Yksittäiset korvaukset vaihtelevat noin 100 -&gt; 100</a:t>
            </a:r>
            <a:r>
              <a:rPr lang="fi-FI" sz="2000" dirty="0"/>
              <a:t> 000 €</a:t>
            </a: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57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999" y="404664"/>
            <a:ext cx="8245225" cy="886844"/>
          </a:xfrm>
        </p:spPr>
        <p:txBody>
          <a:bodyPr/>
          <a:lstStyle/>
          <a:p>
            <a:r>
              <a:rPr lang="fi-FI" dirty="0" smtClean="0"/>
              <a:t>Korvausten jakautuminen maatalous- ja muihin vahinkoihin 2000-luvulla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9552" y="1556792"/>
            <a:ext cx="8244000" cy="4509208"/>
          </a:xfrm>
        </p:spPr>
        <p:txBody>
          <a:bodyPr/>
          <a:lstStyle/>
          <a:p>
            <a:r>
              <a:rPr lang="fi-FI" dirty="0"/>
              <a:t>	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Hanne Lohilahti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3</a:t>
            </a:fld>
            <a:endParaRPr lang="fi-FI"/>
          </a:p>
        </p:txBody>
      </p:sp>
      <p:sp>
        <p:nvSpPr>
          <p:cNvPr id="9" name="Sisällön paikkamerkki 2"/>
          <p:cNvSpPr txBox="1">
            <a:spLocks/>
          </p:cNvSpPr>
          <p:nvPr/>
        </p:nvSpPr>
        <p:spPr>
          <a:xfrm>
            <a:off x="539552" y="1656096"/>
            <a:ext cx="8064896" cy="46532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252000" algn="l" defTabSz="914400" rtl="0" eaLnBrk="1" latinLnBrk="0" hangingPunct="1">
              <a:lnSpc>
                <a:spcPts val="26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252000" algn="l" defTabSz="914400" rtl="0" eaLnBrk="1" latinLnBrk="0" hangingPunct="1">
              <a:lnSpc>
                <a:spcPts val="2200"/>
              </a:lnSpc>
              <a:spcBef>
                <a:spcPts val="0"/>
              </a:spcBef>
              <a:buClr>
                <a:schemeClr val="tx2"/>
              </a:buClr>
              <a:buSzPct val="115000"/>
              <a:buFont typeface="Calibri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Clr>
                <a:schemeClr val="accent1"/>
              </a:buClr>
              <a:buSzPct val="110000"/>
              <a:buNone/>
            </a:pPr>
            <a:endParaRPr lang="fi-FI" sz="2000" dirty="0" smtClean="0"/>
          </a:p>
          <a:p>
            <a:pPr marL="342900" lvl="1" indent="-342900">
              <a:buClr>
                <a:schemeClr val="accent1"/>
              </a:buClr>
              <a:buSzPct val="110000"/>
              <a:buFont typeface="Arial" pitchFamily="34" charset="0"/>
              <a:buChar char="•"/>
            </a:pPr>
            <a:endParaRPr lang="fi-FI" sz="2000" dirty="0"/>
          </a:p>
          <a:p>
            <a:pPr marL="342900" lvl="1" indent="-342900">
              <a:buClr>
                <a:schemeClr val="accent1"/>
              </a:buClr>
              <a:buSzPct val="110000"/>
              <a:buFont typeface="Arial" pitchFamily="34" charset="0"/>
              <a:buChar char="•"/>
            </a:pPr>
            <a:endParaRPr lang="fi-FI" sz="2000" dirty="0" smtClean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8" name="Kaavio 7"/>
          <p:cNvGraphicFramePr/>
          <p:nvPr>
            <p:extLst>
              <p:ext uri="{D42A27DB-BD31-4B8C-83A1-F6EECF244321}">
                <p14:modId xmlns:p14="http://schemas.microsoft.com/office/powerpoint/2010/main" val="98826503"/>
              </p:ext>
            </p:extLst>
          </p:nvPr>
        </p:nvGraphicFramePr>
        <p:xfrm>
          <a:off x="1187624" y="1291509"/>
          <a:ext cx="6552728" cy="514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128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Lainsäädännölliset linjaukset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775" y="1440000"/>
            <a:ext cx="8245672" cy="4626000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/>
              <a:t>Korvauksen määrä viljelysvahingosta lasketaan Ruokaviraston normisadoista (kg/ha) sekä kasvilajien yksikköhinnoista (€/kg) antaman määräyksen mukaan. 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Viljelysvahingot korvataan täysmääräisesti.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Kaikkien rauhoitettujen lajien aiheuttamat viljelysvahingot korvataan.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Korvauksia viljelysvahingoista voidaan </a:t>
            </a:r>
            <a:r>
              <a:rPr lang="fi-FI" sz="2000" dirty="0"/>
              <a:t>maksaa </a:t>
            </a:r>
            <a:r>
              <a:rPr lang="fi-FI" sz="2000" dirty="0" smtClean="0"/>
              <a:t>elinkeinoharjoittajille.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Vahinkojen </a:t>
            </a:r>
            <a:r>
              <a:rPr lang="fi-FI" sz="2000" dirty="0"/>
              <a:t>yhteenlaskettu määrä kalenterivuotta kohti on vähintään 170 euroa</a:t>
            </a:r>
            <a:r>
              <a:rPr lang="fi-FI" sz="2000" dirty="0" smtClean="0"/>
              <a:t>.</a:t>
            </a:r>
          </a:p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i-FI" sz="2000" dirty="0" smtClean="0"/>
          </a:p>
          <a:p>
            <a:pPr lvl="1" indent="0">
              <a:buSzPct val="100000"/>
              <a:buNone/>
            </a:pPr>
            <a:endParaRPr lang="fi-FI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Hanne Lohilahti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4</a:t>
            </a:fld>
            <a:endParaRPr lang="fi-FI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1539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Otsikko 1"/>
          <p:cNvSpPr txBox="1">
            <a:spLocks/>
          </p:cNvSpPr>
          <p:nvPr/>
        </p:nvSpPr>
        <p:spPr>
          <a:xfrm>
            <a:off x="692623" y="519558"/>
            <a:ext cx="8245225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2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/>
              <a:t>Lainsäädännölliset linjaukset</a:t>
            </a:r>
            <a:endParaRPr lang="fi-FI" dirty="0"/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684935" y="1196752"/>
            <a:ext cx="8245672" cy="4626000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i-FI" sz="2000" dirty="0" smtClean="0"/>
              <a:t>Kunnan </a:t>
            </a:r>
            <a:r>
              <a:rPr lang="fi-FI" sz="2000" dirty="0"/>
              <a:t>maaseutuelinkeinoviranomaisen tehtävät</a:t>
            </a:r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/>
              <a:t>ottaa </a:t>
            </a:r>
            <a:r>
              <a:rPr lang="fi-FI" sz="2000" dirty="0"/>
              <a:t>vastaan vahinkoilmoituksen viljelys-, eläin-, </a:t>
            </a:r>
            <a:r>
              <a:rPr lang="fi-FI" sz="2000" dirty="0" smtClean="0"/>
              <a:t>irtaimistovahingosta;</a:t>
            </a:r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/>
              <a:t>järjestää viljelysvahingon maastotarkastuksen </a:t>
            </a:r>
            <a:r>
              <a:rPr lang="fi-FI" sz="2000" dirty="0"/>
              <a:t>vahingon toteamiseksi ja </a:t>
            </a:r>
            <a:r>
              <a:rPr lang="fi-FI" sz="2000" dirty="0" smtClean="0"/>
              <a:t>arvioimiseksi ja laatii arvioinnista lausunnon.</a:t>
            </a:r>
          </a:p>
          <a:p>
            <a:pPr marL="342900" indent="-3429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/>
              <a:t>ELY-keskusten tehtävät</a:t>
            </a:r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r>
              <a:rPr lang="fi-FI" sz="2000" dirty="0"/>
              <a:t>vahinkojen ennaltaehkäisyn edistäminen</a:t>
            </a:r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/>
              <a:t>korvaushakemusten käsittely (ratkaisu, muutoksenhaku) </a:t>
            </a:r>
            <a:endParaRPr lang="fi-FI" sz="2000" dirty="0"/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/>
              <a:t>lain </a:t>
            </a:r>
            <a:r>
              <a:rPr lang="fi-FI" sz="2000" dirty="0"/>
              <a:t>täytäntöönpanon ja soveltamisen ohjaaminen ja edistäminen</a:t>
            </a:r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r>
              <a:rPr lang="fi-FI" sz="2000" dirty="0"/>
              <a:t>korvausten maksamisen seuranta</a:t>
            </a:r>
          </a:p>
          <a:p>
            <a:pPr marL="342900" indent="-3429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dirty="0" err="1" smtClean="0"/>
              <a:t>YM:n</a:t>
            </a:r>
            <a:r>
              <a:rPr lang="fi-FI" sz="2000" dirty="0" smtClean="0"/>
              <a:t> tehtävät</a:t>
            </a:r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/>
              <a:t>myöntää </a:t>
            </a:r>
            <a:r>
              <a:rPr lang="fi-FI" sz="2000" dirty="0"/>
              <a:t>korvauskiintiöt ELY- keskuksille vuosittain valtion tulo- ja menoarviossa osoitetusta määrärahan puitteissa </a:t>
            </a:r>
            <a:endParaRPr lang="fi-FI" sz="2000" dirty="0" smtClean="0"/>
          </a:p>
          <a:p>
            <a:pPr lvl="2" indent="0">
              <a:buSzPct val="100000"/>
              <a:buNone/>
            </a:pPr>
            <a:endParaRPr lang="fi-FI" sz="2000" dirty="0"/>
          </a:p>
          <a:p>
            <a:pPr>
              <a:buSzPct val="100000"/>
            </a:pPr>
            <a:endParaRPr lang="fi-FI" sz="2000" dirty="0" smtClean="0"/>
          </a:p>
          <a:p>
            <a:pPr lvl="1" indent="0">
              <a:buSzPct val="100000"/>
              <a:buNone/>
            </a:pPr>
            <a:endParaRPr lang="fi-FI" sz="2000" dirty="0"/>
          </a:p>
          <a:p>
            <a:pPr lvl="1" indent="0">
              <a:buSzPct val="100000"/>
              <a:buNone/>
            </a:pPr>
            <a:endParaRPr lang="fi-FI" sz="2000" dirty="0"/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endParaRPr lang="fi-FI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11" name="Alatunnisteen paikkamerkki 3"/>
          <p:cNvSpPr txBox="1">
            <a:spLocks/>
          </p:cNvSpPr>
          <p:nvPr/>
        </p:nvSpPr>
        <p:spPr>
          <a:xfrm>
            <a:off x="2987824" y="6589200"/>
            <a:ext cx="230412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l" defTabSz="914400" rtl="0" eaLnBrk="1" latinLnBrk="0" hangingPunct="1">
              <a:lnSpc>
                <a:spcPts val="1400"/>
              </a:lnSpc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	Hanne Lohilahti</a:t>
            </a:r>
            <a:endParaRPr lang="fi-FI" dirty="0"/>
          </a:p>
        </p:txBody>
      </p:sp>
      <p:sp>
        <p:nvSpPr>
          <p:cNvPr id="12" name="Dian numeron paikkamerkki 4"/>
          <p:cNvSpPr txBox="1">
            <a:spLocks/>
          </p:cNvSpPr>
          <p:nvPr/>
        </p:nvSpPr>
        <p:spPr>
          <a:xfrm>
            <a:off x="6705600" y="6769200"/>
            <a:ext cx="2232025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r" defTabSz="914400" rtl="0" eaLnBrk="1" latinLnBrk="0" hangingPunct="1">
              <a:lnSpc>
                <a:spcPts val="1400"/>
              </a:lnSpc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3888E4-B065-43EF-8E16-5918655F770D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8901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88E4-B065-43EF-8E16-5918655F770D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3"/>
          <p:cNvSpPr txBox="1">
            <a:spLocks/>
          </p:cNvSpPr>
          <p:nvPr/>
        </p:nvSpPr>
        <p:spPr>
          <a:xfrm>
            <a:off x="3348000" y="6616800"/>
            <a:ext cx="230412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l" defTabSz="914400" rtl="0" eaLnBrk="1" latinLnBrk="0" hangingPunct="1">
              <a:lnSpc>
                <a:spcPts val="1400"/>
              </a:lnSpc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mtClean="0"/>
              <a:t>Esittäjän nimi alatunnisteeseen</a:t>
            </a:r>
            <a:endParaRPr lang="fi-FI"/>
          </a:p>
        </p:txBody>
      </p:sp>
      <p:sp>
        <p:nvSpPr>
          <p:cNvPr id="9" name="Dian numeron paikkamerkki 4"/>
          <p:cNvSpPr txBox="1">
            <a:spLocks/>
          </p:cNvSpPr>
          <p:nvPr/>
        </p:nvSpPr>
        <p:spPr>
          <a:xfrm>
            <a:off x="6553200" y="6616800"/>
            <a:ext cx="2232025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r" defTabSz="914400" rtl="0" eaLnBrk="1" latinLnBrk="0" hangingPunct="1">
              <a:lnSpc>
                <a:spcPts val="1400"/>
              </a:lnSpc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3888E4-B065-43EF-8E16-5918655F770D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10" name="Otsikko 1"/>
          <p:cNvSpPr txBox="1">
            <a:spLocks/>
          </p:cNvSpPr>
          <p:nvPr/>
        </p:nvSpPr>
        <p:spPr>
          <a:xfrm>
            <a:off x="539999" y="574884"/>
            <a:ext cx="8245225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32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/>
              <a:t>Lainsäädännölliset linjaukset</a:t>
            </a:r>
            <a:endParaRPr lang="fi-FI" dirty="0"/>
          </a:p>
        </p:txBody>
      </p:sp>
      <p:sp>
        <p:nvSpPr>
          <p:cNvPr id="11" name="Sisällön paikkamerkki 2"/>
          <p:cNvSpPr>
            <a:spLocks noGrp="1"/>
          </p:cNvSpPr>
          <p:nvPr>
            <p:ph idx="1"/>
          </p:nvPr>
        </p:nvSpPr>
        <p:spPr>
          <a:xfrm>
            <a:off x="539775" y="1268760"/>
            <a:ext cx="8245672" cy="4626000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dirty="0" smtClean="0"/>
              <a:t>Vahinkoilmoituksen </a:t>
            </a:r>
            <a:r>
              <a:rPr lang="fi-FI" sz="2000" dirty="0"/>
              <a:t>tekeminen:</a:t>
            </a:r>
          </a:p>
          <a:p>
            <a:pPr>
              <a:buClr>
                <a:schemeClr val="tx2"/>
              </a:buClr>
              <a:buSzPct val="100000"/>
            </a:pPr>
            <a:r>
              <a:rPr lang="fi-FI" sz="2000" dirty="0"/>
              <a:t>	1) velvoite tehdä vahingon havaittuaan viipymättä vahinkoilmoitus</a:t>
            </a:r>
          </a:p>
          <a:p>
            <a:pPr>
              <a:buClr>
                <a:schemeClr val="tx2"/>
              </a:buClr>
              <a:buSzPct val="100000"/>
            </a:pPr>
            <a:r>
              <a:rPr lang="fi-FI" sz="2000" dirty="0"/>
              <a:t>	2) ei velvoitetta tehdä vahinkoilmoitusta </a:t>
            </a:r>
            <a:endParaRPr lang="fi-FI" sz="2000" dirty="0" smtClean="0"/>
          </a:p>
          <a:p>
            <a:pPr marL="342900" indent="-3429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2000" dirty="0"/>
              <a:t>Työkuluista </a:t>
            </a:r>
            <a:r>
              <a:rPr lang="fi-FI" sz="2000" dirty="0" smtClean="0"/>
              <a:t>aiheutuvien kustannusten korvaaminen</a:t>
            </a:r>
          </a:p>
          <a:p>
            <a:pPr marL="0" lvl="2" indent="0">
              <a:lnSpc>
                <a:spcPts val="2600"/>
              </a:lnSpc>
              <a:buSzPct val="100000"/>
              <a:buNone/>
            </a:pPr>
            <a:r>
              <a:rPr lang="fi-FI" dirty="0"/>
              <a:t>	1) Työkuluista aiheutuvat kustannukset ovat tukikelpoisia.</a:t>
            </a:r>
          </a:p>
          <a:p>
            <a:pPr marL="0" lvl="2" indent="0">
              <a:lnSpc>
                <a:spcPts val="2600"/>
              </a:lnSpc>
              <a:buSzPct val="100000"/>
              <a:buNone/>
            </a:pPr>
            <a:r>
              <a:rPr lang="fi-FI" dirty="0"/>
              <a:t>	2) Työkuluista aiheutuvat kustannukset eivät ole tukikelpoisia.</a:t>
            </a:r>
          </a:p>
          <a:p>
            <a:pPr lvl="2" indent="0">
              <a:buSzPct val="100000"/>
              <a:buNone/>
            </a:pPr>
            <a:endParaRPr lang="fi-FI" dirty="0"/>
          </a:p>
          <a:p>
            <a:pPr>
              <a:buSzPct val="100000"/>
            </a:pPr>
            <a:endParaRPr lang="fi-FI" sz="2000" dirty="0" smtClean="0"/>
          </a:p>
          <a:p>
            <a:pPr lvl="1" indent="0">
              <a:buSzPct val="100000"/>
              <a:buNone/>
            </a:pPr>
            <a:endParaRPr lang="fi-FI" sz="2000" dirty="0"/>
          </a:p>
          <a:p>
            <a:pPr lvl="1" indent="0">
              <a:buSzPct val="100000"/>
              <a:buNone/>
            </a:pPr>
            <a:endParaRPr lang="fi-FI" sz="2000" dirty="0"/>
          </a:p>
          <a:p>
            <a:pPr marL="594900" lvl="1" indent="-342900">
              <a:buSzPct val="100000"/>
              <a:buFont typeface="Arial" panose="020B0604020202020204" pitchFamily="34" charset="0"/>
              <a:buChar char="•"/>
            </a:pPr>
            <a:endParaRPr lang="fi-FI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12" name="Alatunnisteen paikkamerkki 3"/>
          <p:cNvSpPr txBox="1">
            <a:spLocks/>
          </p:cNvSpPr>
          <p:nvPr/>
        </p:nvSpPr>
        <p:spPr>
          <a:xfrm>
            <a:off x="2987824" y="6589200"/>
            <a:ext cx="230412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l" defTabSz="914400" rtl="0" eaLnBrk="1" latinLnBrk="0" hangingPunct="1">
              <a:lnSpc>
                <a:spcPts val="1400"/>
              </a:lnSpc>
              <a:defRPr sz="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	Hanne Lohilahti</a:t>
            </a:r>
            <a:endParaRPr lang="fi-FI" dirty="0"/>
          </a:p>
        </p:txBody>
      </p:sp>
      <p:sp>
        <p:nvSpPr>
          <p:cNvPr id="13" name="Dian numeron paikkamerkki 4"/>
          <p:cNvSpPr txBox="1">
            <a:spLocks/>
          </p:cNvSpPr>
          <p:nvPr/>
        </p:nvSpPr>
        <p:spPr>
          <a:xfrm>
            <a:off x="6705600" y="6769200"/>
            <a:ext cx="2232025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i-FI"/>
            </a:defPPr>
            <a:lvl1pPr marL="0" algn="r" defTabSz="914400" rtl="0" eaLnBrk="1" latinLnBrk="0" hangingPunct="1">
              <a:lnSpc>
                <a:spcPts val="1400"/>
              </a:lnSpc>
              <a:defRPr sz="1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3888E4-B065-43EF-8E16-5918655F770D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1049236"/>
      </p:ext>
    </p:extLst>
  </p:cSld>
  <p:clrMapOvr>
    <a:masterClrMapping/>
  </p:clrMapOvr>
</p:sld>
</file>

<file path=ppt/theme/theme1.xml><?xml version="1.0" encoding="utf-8"?>
<a:theme xmlns:a="http://schemas.openxmlformats.org/drawingml/2006/main" name="YM_powerpoint_pohja">
  <a:themeElements>
    <a:clrScheme name="Ympäristöministeriö">
      <a:dk1>
        <a:sysClr val="windowText" lastClr="000000"/>
      </a:dk1>
      <a:lt1>
        <a:sysClr val="window" lastClr="FFFFFF"/>
      </a:lt1>
      <a:dk2>
        <a:srgbClr val="0065BD"/>
      </a:dk2>
      <a:lt2>
        <a:srgbClr val="FFFFFF"/>
      </a:lt2>
      <a:accent1>
        <a:srgbClr val="0065BD"/>
      </a:accent1>
      <a:accent2>
        <a:srgbClr val="78BE20"/>
      </a:accent2>
      <a:accent3>
        <a:srgbClr val="00A3E0"/>
      </a:accent3>
      <a:accent4>
        <a:srgbClr val="F2A900"/>
      </a:accent4>
      <a:accent5>
        <a:srgbClr val="7474C1"/>
      </a:accent5>
      <a:accent6>
        <a:srgbClr val="BFB800"/>
      </a:accent6>
      <a:hlink>
        <a:srgbClr val="0065BD"/>
      </a:hlink>
      <a:folHlink>
        <a:srgbClr val="7474C1"/>
      </a:folHlink>
    </a:clrScheme>
    <a:fontScheme name="Ympäristöministeriö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Ympäristöministeriö_kannet">
  <a:themeElements>
    <a:clrScheme name="Ympäristöministeriö">
      <a:dk1>
        <a:sysClr val="windowText" lastClr="000000"/>
      </a:dk1>
      <a:lt1>
        <a:sysClr val="window" lastClr="FFFFFF"/>
      </a:lt1>
      <a:dk2>
        <a:srgbClr val="0065BD"/>
      </a:dk2>
      <a:lt2>
        <a:srgbClr val="FFFFFF"/>
      </a:lt2>
      <a:accent1>
        <a:srgbClr val="0065BD"/>
      </a:accent1>
      <a:accent2>
        <a:srgbClr val="78BE20"/>
      </a:accent2>
      <a:accent3>
        <a:srgbClr val="00A3E0"/>
      </a:accent3>
      <a:accent4>
        <a:srgbClr val="F2A900"/>
      </a:accent4>
      <a:accent5>
        <a:srgbClr val="7474C1"/>
      </a:accent5>
      <a:accent6>
        <a:srgbClr val="BFB800"/>
      </a:accent6>
      <a:hlink>
        <a:srgbClr val="0065BD"/>
      </a:hlink>
      <a:folHlink>
        <a:srgbClr val="7474C1"/>
      </a:folHlink>
    </a:clrScheme>
    <a:fontScheme name="Ympäristöministeriö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3b25b787659ae01c678066d46fcd949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643c11cf4c13186185f95add12dbb6b8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3FDBF6-951E-4255-8FF8-C25908056D5F}">
  <ds:schemaRefs>
    <ds:schemaRef ds:uri="ebb82943-49da-4504-a2f3-a33fb2eb95f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C6DF3BE-094E-40A4-975F-87AE2BDEFC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817FFA-0CB1-457B-BA5A-3A701CE16BF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YM_powerpoint_pohja</Template>
  <TotalTime>0</TotalTime>
  <Words>339</Words>
  <Application>Microsoft Office PowerPoint</Application>
  <PresentationFormat>Näytössä katseltava diaesitys (4:3)</PresentationFormat>
  <Paragraphs>74</Paragraphs>
  <Slides>6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YM_powerpoint_pohja</vt:lpstr>
      <vt:lpstr>Ympäristöministeriö_kannet</vt:lpstr>
      <vt:lpstr>Viljelysvahinkoja koskevat perusteet ja lainsäädännölliset linjaukset</vt:lpstr>
      <vt:lpstr>Viljelysvahingot</vt:lpstr>
      <vt:lpstr>Korvausten jakautuminen maatalous- ja muihin vahinkoihin 2000-luvulla</vt:lpstr>
      <vt:lpstr>Lainsäädännölliset linjaukset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2017-03-30T08:06:57Z</dcterms:created>
  <dcterms:modified xsi:type="dcterms:W3CDTF">2020-06-26T10:14:23Z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