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BE58D-F486-4E72-AB2F-3B75CE7FBADB}" type="datetimeFigureOut">
              <a:rPr lang="fi-FI" smtClean="0"/>
              <a:t>12.1.2018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DF7BE-1811-4EE0-8FF0-0BB5524AB4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2330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FB12C-0752-40BF-AF19-1D2DD9D67AE8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39BE-3199-402F-845C-AB9B6805EFD4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3E89-E17F-478E-AAB3-04932644C13B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33E5-C28D-4CA4-9B1F-B457A9F68683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B70A-5ECF-4FA7-8C6E-0123591B15D2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54AC-E93F-4DA3-AD99-965DC328616B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A999-6305-494E-8ABC-5163351E2655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BFD5-F6E3-487E-95DB-69AE8E306996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666EA-06DB-4792-BF38-8C23EA90E22A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7AE8-AA58-4056-B7C5-5389C1AB6CA0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BEC4-1E12-4280-9F8D-FC60AB41CABE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66304-92B9-47AF-BA03-86B6AB8DBF9B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B90A-126E-491F-B8E5-3B7068864C11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DAE4-EB41-4D99-89C9-8920F72DBDA6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E1E4-D6EE-4B26-B722-4F55F93BA9B3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2912-C60E-45E8-9BE8-B076DAC3BA37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7680-0880-457E-95D8-EA1A5C117D1D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7BFAF25-D3CD-4BEF-828B-7B3D7ED5ADC6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Syyteoikeuden vanhentuminen ympäristörikoksissa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4212" y="4154259"/>
            <a:ext cx="6400800" cy="1947333"/>
          </a:xfrm>
        </p:spPr>
        <p:txBody>
          <a:bodyPr/>
          <a:lstStyle/>
          <a:p>
            <a:r>
              <a:rPr lang="fi-FI" dirty="0"/>
              <a:t>Poliisiammattikorkeakoulu 8.5.2017</a:t>
            </a:r>
          </a:p>
          <a:p>
            <a:endParaRPr lang="fi-FI" dirty="0"/>
          </a:p>
          <a:p>
            <a:r>
              <a:rPr lang="fi-FI" dirty="0"/>
              <a:t>Kihlakunnansyyttäjä Jarmo Rintala</a:t>
            </a:r>
          </a:p>
          <a:p>
            <a:r>
              <a:rPr lang="fi-FI" dirty="0"/>
              <a:t>Pohjanmaan syyttäjänvirasto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436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Mistä vanhentumisaika alkaa?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4283" y="1686188"/>
            <a:ext cx="8883941" cy="4486012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AutoNum type="alphaLcParenR" startAt="3"/>
            </a:pPr>
            <a:r>
              <a:rPr lang="fi-FI" dirty="0">
                <a:solidFill>
                  <a:schemeClr val="tx1"/>
                </a:solidFill>
              </a:rPr>
              <a:t>Jos rikoksen tunnusmerkistössä edellytetään määrätyn seurauksen syntymistä, aika lasketaan tuon seurauksen ilmenemispäivästä.</a:t>
            </a:r>
          </a:p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</a:rPr>
              <a:t>	</a:t>
            </a:r>
            <a:r>
              <a:rPr lang="fi-FI" i="1" dirty="0">
                <a:solidFill>
                  <a:schemeClr val="tx1"/>
                </a:solidFill>
              </a:rPr>
              <a:t>Ympäristön turmeleminen on vaarantamisrikos, eikä se edellytä seurauksen 	syntymistä. Näin ollen syyteoikeuden vanhentumisaikaa ei lasketa 	(mahdollisen) seurauksen ilmenemispäivästä. </a:t>
            </a:r>
          </a:p>
          <a:p>
            <a:pPr marL="0" indent="0">
              <a:buNone/>
            </a:pPr>
            <a:r>
              <a:rPr lang="fi-FI" i="1" dirty="0">
                <a:solidFill>
                  <a:schemeClr val="tx1"/>
                </a:solidFill>
              </a:rPr>
              <a:t>	Sen sijaan luonnonsuojelurikos joissain muodoissaan edellyttää seurausta, 	mutta on vaikea keksiä esimerkkiä turmelemisteosta, jota turmeltuminen 	seuraisi vasta viipeellä.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457200" indent="-457200">
              <a:buAutoNum type="alphaLcParenR" startAt="4"/>
            </a:pPr>
            <a:r>
              <a:rPr lang="fi-FI" dirty="0">
                <a:solidFill>
                  <a:schemeClr val="tx1"/>
                </a:solidFill>
              </a:rPr>
              <a:t>Jos rikolliseen tekoon sisältyy lainvastaisen asiaintilan ylläpitäminen, syyteoikeuden vanhentumisaika alkaa vasta sellaisen tilan päättymisestä.</a:t>
            </a:r>
          </a:p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</a:rPr>
              <a:t>	</a:t>
            </a:r>
            <a:r>
              <a:rPr lang="fi-FI" i="1" dirty="0">
                <a:solidFill>
                  <a:schemeClr val="tx1"/>
                </a:solidFill>
              </a:rPr>
              <a:t>D pitää luvattomasti hallussaan linnunmunakokoelmaa. Syyteoikeuden 	vanhentumisaika alkaa hallussapidon päättymisestä (lainvastaisen asiaintilan 	ylläpitäminen), esim. Vasa </a:t>
            </a:r>
            <a:r>
              <a:rPr lang="fi-FI" i="1" dirty="0" err="1">
                <a:solidFill>
                  <a:schemeClr val="tx1"/>
                </a:solidFill>
              </a:rPr>
              <a:t>hovrätt</a:t>
            </a:r>
            <a:r>
              <a:rPr lang="fi-FI" i="1" dirty="0">
                <a:solidFill>
                  <a:schemeClr val="tx1"/>
                </a:solidFill>
              </a:rPr>
              <a:t> 1.7.2016 nro 16/128195. </a:t>
            </a:r>
          </a:p>
          <a:p>
            <a:pPr marL="457200" indent="-457200">
              <a:buAutoNum type="alphaLcParenR"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DCA-028D-41D9-86D4-2D7BB39D2028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62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Rikoksen </a:t>
            </a:r>
            <a:r>
              <a:rPr lang="fi-FI" sz="2800" dirty="0" err="1"/>
              <a:t>yksiköinnin</a:t>
            </a:r>
            <a:r>
              <a:rPr lang="fi-FI" sz="2800" dirty="0"/>
              <a:t> merkitys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389581"/>
            <a:ext cx="8534400" cy="3615267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Syyteoikeuden vanhentumista arvioitaessa on usein keskeinen merkitys sillä, katsotaanko menettelyssä olevan kyse yhdestä rikoksesta vai useammista, ajallisesti eri aikaan tehdyistä rikoksista.</a:t>
            </a:r>
          </a:p>
          <a:p>
            <a:r>
              <a:rPr lang="fi-FI" dirty="0">
                <a:solidFill>
                  <a:schemeClr val="tx1"/>
                </a:solidFill>
              </a:rPr>
              <a:t>Jo esitutkintavaiheessa on syytä kiinnittää tähän huomiota.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Oikeuskirjallisuudessa ja lainsäädännön esitöissä on sanottu, että rikosten </a:t>
            </a:r>
            <a:r>
              <a:rPr lang="fi-FI" dirty="0" err="1">
                <a:solidFill>
                  <a:schemeClr val="tx1"/>
                </a:solidFill>
              </a:rPr>
              <a:t>yksiköinti</a:t>
            </a:r>
            <a:r>
              <a:rPr lang="fi-FI" dirty="0">
                <a:solidFill>
                  <a:schemeClr val="tx1"/>
                </a:solidFill>
              </a:rPr>
              <a:t> tulisi tehdä ”luonnollisen katsantotavan” perusteella.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Mutta mitä se tarkoittaa?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7AE8-AA58-4056-B7C5-5389C1AB6CA0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95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Rikoksen </a:t>
            </a:r>
            <a:r>
              <a:rPr lang="fi-FI" sz="2800" dirty="0" err="1"/>
              <a:t>yksiköinnin</a:t>
            </a:r>
            <a:r>
              <a:rPr lang="fi-FI" sz="2800" dirty="0"/>
              <a:t> merkitys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0451" y="1820412"/>
            <a:ext cx="8732940" cy="4351788"/>
          </a:xfrm>
        </p:spPr>
        <p:txBody>
          <a:bodyPr>
            <a:normAutofit fontScale="62500" lnSpcReduction="20000"/>
          </a:bodyPr>
          <a:lstStyle/>
          <a:p>
            <a:r>
              <a:rPr lang="fi-FI" sz="2900" dirty="0">
                <a:solidFill>
                  <a:schemeClr val="tx1"/>
                </a:solidFill>
              </a:rPr>
              <a:t>”Luonnollisen katsantotavan” arviointikriteerejä:</a:t>
            </a:r>
          </a:p>
          <a:p>
            <a:pPr lvl="1"/>
            <a:r>
              <a:rPr lang="fi-FI" sz="2900" dirty="0">
                <a:solidFill>
                  <a:schemeClr val="tx1"/>
                </a:solidFill>
              </a:rPr>
              <a:t>Menettelyn ajallinen ja paikallinen yhteys</a:t>
            </a:r>
          </a:p>
          <a:p>
            <a:pPr lvl="1"/>
            <a:r>
              <a:rPr lang="fi-FI" sz="2900" dirty="0">
                <a:solidFill>
                  <a:schemeClr val="tx1"/>
                </a:solidFill>
              </a:rPr>
              <a:t>Menettelyn laatu (onko se ylipäänsä jaettavissa osatekoihin), menettelyn samankaltaisuus</a:t>
            </a:r>
          </a:p>
          <a:p>
            <a:pPr lvl="1"/>
            <a:r>
              <a:rPr lang="fi-FI" sz="2900" dirty="0">
                <a:solidFill>
                  <a:schemeClr val="tx1"/>
                </a:solidFill>
              </a:rPr>
              <a:t>Sama suojeluobjekti (oikeushyvä, jota menettelyllä vahingoitetaan, loukataan tai vaarannetaan)</a:t>
            </a:r>
          </a:p>
          <a:p>
            <a:pPr lvl="1"/>
            <a:r>
              <a:rPr lang="fi-FI" sz="2900" dirty="0">
                <a:solidFill>
                  <a:schemeClr val="tx1"/>
                </a:solidFill>
              </a:rPr>
              <a:t>Menettelyn motivaatioperusta (ohjaako menettelyä koko ajan samat motiivit)</a:t>
            </a:r>
          </a:p>
          <a:p>
            <a:pPr marL="457200" lvl="1" indent="0">
              <a:buNone/>
            </a:pPr>
            <a:endParaRPr lang="fi-FI" sz="2900" dirty="0">
              <a:solidFill>
                <a:schemeClr val="tx1"/>
              </a:solidFill>
            </a:endParaRPr>
          </a:p>
          <a:p>
            <a:r>
              <a:rPr lang="fi-FI" sz="2900" dirty="0">
                <a:solidFill>
                  <a:schemeClr val="tx1"/>
                </a:solidFill>
              </a:rPr>
              <a:t>Käytännön elämässä ei voitane välttää myöskään asian käsittelyyn liittyvien käytännöllisten seikkojen vaikutusta rikosten yksiköintiin.</a:t>
            </a:r>
          </a:p>
          <a:p>
            <a:endParaRPr lang="fi-FI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dirty="0"/>
              <a:t>	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7AE8-AA58-4056-B7C5-5389C1AB6CA0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07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Rikoksen </a:t>
            </a:r>
            <a:r>
              <a:rPr lang="fi-FI" sz="2800" dirty="0" err="1"/>
              <a:t>yksiköinnin</a:t>
            </a:r>
            <a:r>
              <a:rPr lang="fi-FI" sz="2800" dirty="0"/>
              <a:t> merkitys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374900"/>
            <a:ext cx="8534400" cy="3615267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Esimerkkejä: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Vuosia jatkunut jätteen luvaton läjittäminen samalle kiinteistölle on ainakin pääsääntöisesti katsottu yhdeksi rikokseksi. – Jos kohteena on ollut eri kiinteistöt, näyttää käytäntö hieman vaihdelleen.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Pitkään jatkunut laiton linnunmunien keräily eri muodoissaan katsottiin yhdeksi rikokseksi. (Vasa </a:t>
            </a:r>
            <a:r>
              <a:rPr lang="fi-FI" dirty="0" err="1">
                <a:solidFill>
                  <a:schemeClr val="tx1"/>
                </a:solidFill>
              </a:rPr>
              <a:t>hovrätt</a:t>
            </a:r>
            <a:r>
              <a:rPr lang="fi-FI" dirty="0">
                <a:solidFill>
                  <a:schemeClr val="tx1"/>
                </a:solidFill>
              </a:rPr>
              <a:t> 1.7.2016 nro 16/128195)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Samalla kiinteistöllä useita vuosia harjoitettu luvaton maa-ainesten otto on katsottu yhdeksi rikokseksi. (esim. Vaasan HO 22.5.2013 nro 652) – Mutta entä jos luvattomassa otossa olisi ollut 1 – 2 vuoden tauko?</a:t>
            </a:r>
          </a:p>
          <a:p>
            <a:pPr lvl="1"/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7AE8-AA58-4056-B7C5-5389C1AB6CA0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950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Syyteoikeuden vanhentumisen katkeaminen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1879134"/>
            <a:ext cx="8534400" cy="4111033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Syyteoikeuden vanhentumisaika katkeaa, kun syyte nostetaan (RL 8:3):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Haaste annetaan laillisesti tiedoksi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Henkilökohtaisesti oikeudenkäynnissä tehdään rangaistusvaatimus</a:t>
            </a:r>
          </a:p>
          <a:p>
            <a:r>
              <a:rPr lang="fi-FI" dirty="0">
                <a:solidFill>
                  <a:schemeClr val="tx1"/>
                </a:solidFill>
              </a:rPr>
              <a:t>Vanhentumisaika katkeaa myös, kun epäilty / vastaaja allekirjoittaa tuomioesityksen (RL 8:3a).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Vanhentumisaikaa voidaan poikkeuksellisesti hakemuksesta jatkaa (RL 8:4).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D7AE8-AA58-4056-B7C5-5389C1AB6CA0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266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Miksi syyteoikeus vanhentuu?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312851"/>
            <a:ext cx="8534400" cy="3615267"/>
          </a:xfrm>
        </p:spPr>
        <p:txBody>
          <a:bodyPr>
            <a:normAutofit lnSpcReduction="10000"/>
          </a:bodyPr>
          <a:lstStyle/>
          <a:p>
            <a:r>
              <a:rPr lang="fi-FI" dirty="0">
                <a:solidFill>
                  <a:schemeClr val="tx1"/>
                </a:solidFill>
              </a:rPr>
              <a:t>Yleisestävyys ei yleensä edellytä hyvin vanhoista rikoksista rankaisemista.</a:t>
            </a:r>
          </a:p>
          <a:p>
            <a:r>
              <a:rPr lang="fi-FI" dirty="0">
                <a:solidFill>
                  <a:schemeClr val="tx1"/>
                </a:solidFill>
              </a:rPr>
              <a:t>Rikoksesta kärsimään joutuneiden tuntema hyvitystarve useimmiten vähenee ajan myötä.</a:t>
            </a:r>
          </a:p>
          <a:p>
            <a:r>
              <a:rPr lang="fi-FI" dirty="0">
                <a:solidFill>
                  <a:schemeClr val="tx1"/>
                </a:solidFill>
              </a:rPr>
              <a:t>Syytteen nostaminen voi olla kohtuutonta, jos rikokseen syyllistynyt on teon jälkeen elänyt jo pitkän ajan tekemättä uusia rikoksia.</a:t>
            </a:r>
          </a:p>
          <a:p>
            <a:r>
              <a:rPr lang="fi-FI" dirty="0">
                <a:solidFill>
                  <a:schemeClr val="tx1"/>
                </a:solidFill>
              </a:rPr>
              <a:t>Oikeusturvasyyt: vanhoista asioista on vaikea hankkia luotettavaa selvitystä.</a:t>
            </a:r>
          </a:p>
          <a:p>
            <a:r>
              <a:rPr lang="fi-FI" dirty="0">
                <a:solidFill>
                  <a:schemeClr val="tx1"/>
                </a:solidFill>
              </a:rPr>
              <a:t>Rajallisten tutkintavoimavarojen ohjaaminen ja kohdentaminen tuoreempiin tekoihin.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2575-B5F3-4E7D-B80A-61999206CED0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51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Syyteoikeuden vanhentumisen määräajat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372803"/>
            <a:ext cx="8534400" cy="3615267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Syyteoikeuden vanhentumisaika riippuu rikoksesta säädetystä ankarimmasta rangaistuksesta. Vanhentumisajat on säädetty Rikoslain 8 luvun 1 §:</a:t>
            </a:r>
            <a:r>
              <a:rPr lang="fi-FI" dirty="0" err="1">
                <a:solidFill>
                  <a:schemeClr val="tx1"/>
                </a:solidFill>
              </a:rPr>
              <a:t>ssä</a:t>
            </a:r>
            <a:r>
              <a:rPr lang="fi-FI" dirty="0">
                <a:solidFill>
                  <a:schemeClr val="tx1"/>
                </a:solidFill>
              </a:rPr>
              <a:t>.</a:t>
            </a:r>
          </a:p>
          <a:p>
            <a:r>
              <a:rPr lang="fi-FI" dirty="0">
                <a:solidFill>
                  <a:schemeClr val="tx1"/>
                </a:solidFill>
              </a:rPr>
              <a:t>HUOM! Rikoslain 8 luvun 1 §:n 4 momentin poikkeussäännös: </a:t>
            </a:r>
            <a:r>
              <a:rPr lang="fi-FI" u="sng" dirty="0">
                <a:solidFill>
                  <a:schemeClr val="tx1"/>
                </a:solidFill>
              </a:rPr>
              <a:t>Ympäristön turmelemisen, luonnonsuojelurikoksen ja rakennussuojelurikoksen vanhentumisaika on 10 vuotta</a:t>
            </a:r>
            <a:r>
              <a:rPr lang="fi-FI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r>
              <a:rPr lang="fi-FI" sz="1600" dirty="0">
                <a:solidFill>
                  <a:schemeClr val="tx1"/>
                </a:solidFill>
              </a:rPr>
              <a:t>Toinen poikkeussäännös: Merenkulun ympäristönsuojelulain 13 luvun 3 §:ssä tarkoitetun, ulkomaiselta alukselta Suomen talousvyöhykkeellä tehdyn ympäristön turmelemisen, törkeän ympäristön turmelemisen, ympäristörikkomuksen ja tuottamuksellisen ympäristön turmelemisen vanhentumisaika on kolme vuotta.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16D4-9686-425D-872E-BFCD6D307D32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158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Syyteoikeuden vanhentumisen määräajat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374900"/>
            <a:ext cx="8534400" cy="3615267"/>
          </a:xfrm>
        </p:spPr>
        <p:txBody>
          <a:bodyPr>
            <a:normAutofit lnSpcReduction="10000"/>
          </a:bodyPr>
          <a:lstStyle/>
          <a:p>
            <a:r>
              <a:rPr lang="fi-FI" dirty="0">
                <a:solidFill>
                  <a:schemeClr val="tx1"/>
                </a:solidFill>
              </a:rPr>
              <a:t>Ympäristön turmeleminen (RL 48:1) – 10 vuotta</a:t>
            </a:r>
          </a:p>
          <a:p>
            <a:r>
              <a:rPr lang="fi-FI" dirty="0">
                <a:solidFill>
                  <a:schemeClr val="tx1"/>
                </a:solidFill>
              </a:rPr>
              <a:t>Törkeä ympäristön turmeleminen (RL 48:2) – 10 vuotta</a:t>
            </a:r>
          </a:p>
          <a:p>
            <a:r>
              <a:rPr lang="fi-FI" dirty="0">
                <a:solidFill>
                  <a:schemeClr val="tx1"/>
                </a:solidFill>
              </a:rPr>
              <a:t>Ympäristörikkomus (RL 48:3) – 2 vuotta</a:t>
            </a:r>
          </a:p>
          <a:p>
            <a:r>
              <a:rPr lang="fi-FI" dirty="0">
                <a:solidFill>
                  <a:schemeClr val="tx1"/>
                </a:solidFill>
              </a:rPr>
              <a:t>Tuottamuksellinen ympäristön turmeleminen (RL 48:4) – 2 vuotta</a:t>
            </a:r>
          </a:p>
          <a:p>
            <a:r>
              <a:rPr lang="fi-FI" dirty="0">
                <a:solidFill>
                  <a:schemeClr val="tx1"/>
                </a:solidFill>
              </a:rPr>
              <a:t>Luonnonsuojelurikos (RL 48:5) – 10 vuotta</a:t>
            </a:r>
          </a:p>
          <a:p>
            <a:r>
              <a:rPr lang="fi-FI" dirty="0">
                <a:solidFill>
                  <a:schemeClr val="tx1"/>
                </a:solidFill>
              </a:rPr>
              <a:t>Törkeä luonnonsuojelurikos (RL 48:5a) – 10 vuotta</a:t>
            </a:r>
          </a:p>
          <a:p>
            <a:r>
              <a:rPr lang="fi-FI" dirty="0">
                <a:solidFill>
                  <a:schemeClr val="tx1"/>
                </a:solidFill>
              </a:rPr>
              <a:t>Rakennussuojelurikos (RL 48:6) – 10 vuotta</a:t>
            </a:r>
          </a:p>
          <a:p>
            <a:r>
              <a:rPr lang="fi-FI" dirty="0">
                <a:solidFill>
                  <a:schemeClr val="tx1"/>
                </a:solidFill>
              </a:rPr>
              <a:t>Kaikki erityislainsäädännön sakonuhkaiset kriminalisoinnit – 2 vuotta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CA7F-FFB4-44E9-B478-7C76CA56FDD4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57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Esitutkinnassa huomioitavaa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374900"/>
            <a:ext cx="8534400" cy="3615267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Vaikka esitutkinnan alkaessa epäillyksi rikokseksi kirjattaisiin ympäristön turmeleminen, täytyy koko ajan miettiä sitä, onko mahdollista, että teko arvioitaisiin esim. ympäristörikkomukseksi.</a:t>
            </a:r>
          </a:p>
          <a:p>
            <a:r>
              <a:rPr lang="fi-FI" dirty="0">
                <a:solidFill>
                  <a:schemeClr val="tx1"/>
                </a:solidFill>
              </a:rPr>
              <a:t>Tutkinnan priorisoinnissa täytyy siis huomioida todennäköisyys, jolla syyteoikeuden vanhentumisaika putoaa 10 vuodesta 2 vuoteen.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Sama koskee: luonnonsuojelurikos vs. luonnonsuojelurikkomus sekä rakennussuojelurikos vs. muinaismuistorikkomus.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8D77-4023-483F-B027-535F1F9A3B6E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698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Yhteisösakkoa koskevan vaateen vanhentuminen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374900"/>
            <a:ext cx="8534400" cy="3615267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Rikoslaki 8 luku 7 §:</a:t>
            </a:r>
          </a:p>
          <a:p>
            <a:pPr marL="0" indent="0">
              <a:buNone/>
            </a:pPr>
            <a:r>
              <a:rPr lang="fi-FI" i="1" dirty="0">
                <a:solidFill>
                  <a:schemeClr val="tx1"/>
                </a:solidFill>
              </a:rPr>
              <a:t>Yhteisösakkoa koskevan vaateen vanhentumisaika on sama kuin vaateen perusteena olevan rikoksen vanhentumisaika. </a:t>
            </a:r>
            <a:r>
              <a:rPr lang="fi-FI" i="1" u="sng" dirty="0">
                <a:solidFill>
                  <a:schemeClr val="tx1"/>
                </a:solidFill>
              </a:rPr>
              <a:t>Lyhin vanhentumisaika on kuitenkin viisi vuotta.</a:t>
            </a:r>
            <a:endParaRPr lang="fi-FI" i="1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Yhteisösakko voidaan tuomita kaikista RL 48 luvussa tarkoitetuista rikoksista (RL 48:9).</a:t>
            </a:r>
          </a:p>
          <a:p>
            <a:r>
              <a:rPr lang="fi-FI" dirty="0">
                <a:solidFill>
                  <a:schemeClr val="tx1"/>
                </a:solidFill>
              </a:rPr>
              <a:t>Eli siis: Esimerkiksi syyteoikeus ympäristörikkomuksesta vanhentuu 2 vuodessa, mutta oikeus esittää ympäristörikkomukseen perustuva yhteisösakkovaatimus vanhentuu 5 vuodessa.</a:t>
            </a:r>
          </a:p>
          <a:p>
            <a:pPr marL="0" indent="0">
              <a:buNone/>
            </a:pPr>
            <a:endParaRPr lang="fi-FI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u="sng" dirty="0">
              <a:solidFill>
                <a:schemeClr val="tx1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2394-FFAE-4809-AC3D-822D7AF9A264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287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Menettämisseuraamuksen tuomitsemisen estävä vanhentuminen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374900"/>
            <a:ext cx="8534400" cy="3615267"/>
          </a:xfrm>
        </p:spPr>
        <p:txBody>
          <a:bodyPr>
            <a:normAutofit lnSpcReduction="10000"/>
          </a:bodyPr>
          <a:lstStyle/>
          <a:p>
            <a:r>
              <a:rPr lang="fi-FI" dirty="0">
                <a:solidFill>
                  <a:schemeClr val="tx1"/>
                </a:solidFill>
              </a:rPr>
              <a:t>Rikoslaki 8 luku 9 §:</a:t>
            </a:r>
          </a:p>
          <a:p>
            <a:pPr marL="0" indent="0">
              <a:buNone/>
            </a:pPr>
            <a:r>
              <a:rPr lang="fi-FI" i="1" dirty="0">
                <a:solidFill>
                  <a:schemeClr val="tx1"/>
                </a:solidFill>
              </a:rPr>
              <a:t>Menettämisseuraamusta ei saa tuomita, mikäli teosta ei vanhentumisen vuoksi saa tuomita rangaistusta. </a:t>
            </a:r>
            <a:r>
              <a:rPr lang="fi-FI" i="1" u="sng" dirty="0">
                <a:solidFill>
                  <a:schemeClr val="tx1"/>
                </a:solidFill>
              </a:rPr>
              <a:t>Menettämisvaatimuksen lyhin vanhentumisaika on kuitenkin viisi vuotta.</a:t>
            </a:r>
          </a:p>
          <a:p>
            <a:r>
              <a:rPr lang="fi-FI" dirty="0">
                <a:solidFill>
                  <a:schemeClr val="tx1"/>
                </a:solidFill>
              </a:rPr>
              <a:t>Tämä tulee muistaa erityisesti rikoshyötyä koskevissa menettämisvaatimuksissa.</a:t>
            </a:r>
          </a:p>
          <a:p>
            <a:r>
              <a:rPr lang="fi-FI" sz="1700" dirty="0">
                <a:solidFill>
                  <a:schemeClr val="tx1"/>
                </a:solidFill>
              </a:rPr>
              <a:t>Esim. Pohjanmaan KO 9.6.2014 nro 14/124929 – Vastaaja oli harjoittanut maa-ainesten murskausta ilman ympäristölupaa. Syyteoikeus ympäristörikkomuksesta oli vanhentunut. Vastaaja tuomittiin menettämään valtiolle rikoksella saamansa taloudellinen hyöty.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F918B-11B5-4A74-8404-58095159F139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218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Menettämisseuraamuksen tuomitsemisen estävä vanhentuminen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372803"/>
            <a:ext cx="8534400" cy="3615267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Rikoslaki 8 luku 9 § (edelleen):</a:t>
            </a:r>
          </a:p>
          <a:p>
            <a:pPr marL="0" indent="0">
              <a:buNone/>
            </a:pPr>
            <a:r>
              <a:rPr lang="fi-FI" i="1" dirty="0">
                <a:solidFill>
                  <a:schemeClr val="tx1"/>
                </a:solidFill>
              </a:rPr>
              <a:t>Jos menettämisvaatimus koskee 10 luvun 4 §:ssä tarkoitettua rikoksentekovälinettä tai 5 §:ssä tarkoitettua muuta omaisuutta, menettämisvaatimus ei kuitenkaan vanhennu.</a:t>
            </a:r>
          </a:p>
          <a:p>
            <a:pPr marL="0" indent="0">
              <a:buNone/>
            </a:pPr>
            <a:endParaRPr lang="fi-FI" i="1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Esimerkiksi luonnonsuojelurikoksessa tekovälineenä käytetty ase (RL 10:4) tai ilman lupaa hallussa pidetty uhanalaisen eläin- tai kasvilajin yksilö (RL 10:5).  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C463-152B-4846-9D2C-E3C102EF1234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04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>
            <a:normAutofit/>
          </a:bodyPr>
          <a:lstStyle/>
          <a:p>
            <a:r>
              <a:rPr lang="fi-FI" sz="2800" dirty="0"/>
              <a:t>Mistä vanhentumisaika alkaa?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6895" y="1887523"/>
            <a:ext cx="8984609" cy="4649802"/>
          </a:xfrm>
        </p:spPr>
        <p:txBody>
          <a:bodyPr>
            <a:normAutofit fontScale="77500" lnSpcReduction="20000"/>
          </a:bodyPr>
          <a:lstStyle/>
          <a:p>
            <a:r>
              <a:rPr lang="fi-FI" sz="2600" dirty="0">
                <a:solidFill>
                  <a:schemeClr val="tx1"/>
                </a:solidFill>
              </a:rPr>
              <a:t>Riippuu rikoksesta ja sen tunnusmerkistöstä (RL 8:2):</a:t>
            </a:r>
          </a:p>
          <a:p>
            <a:pPr marL="457200" indent="-457200">
              <a:buAutoNum type="alphaLcParenR"/>
            </a:pPr>
            <a:r>
              <a:rPr lang="fi-FI" sz="2600" dirty="0">
                <a:solidFill>
                  <a:schemeClr val="tx1"/>
                </a:solidFill>
              </a:rPr>
              <a:t>Ensisijaisesti syyteoikeuden vanhentuminen alkaa rikoksen tekopäivästä.</a:t>
            </a:r>
          </a:p>
          <a:p>
            <a:pPr marL="457200" lvl="1" indent="0">
              <a:buNone/>
            </a:pPr>
            <a:r>
              <a:rPr lang="fi-FI" sz="2600" i="1" dirty="0">
                <a:solidFill>
                  <a:schemeClr val="tx1"/>
                </a:solidFill>
              </a:rPr>
              <a:t>A vie jätekasan metsään luvattomasti. Syyteoikeuden vanhentumisaika alkaa siitä hetkestä, kun A vie jätteen metsään (tekopäivä).</a:t>
            </a:r>
          </a:p>
          <a:p>
            <a:pPr marL="457200" lvl="1" indent="0">
              <a:buNone/>
            </a:pPr>
            <a:endParaRPr lang="fi-FI" sz="2600" dirty="0">
              <a:solidFill>
                <a:schemeClr val="tx1"/>
              </a:solidFill>
            </a:endParaRPr>
          </a:p>
          <a:p>
            <a:pPr marL="457200" indent="-457200">
              <a:buAutoNum type="alphaLcParenR"/>
            </a:pPr>
            <a:r>
              <a:rPr lang="fi-FI" sz="2600" dirty="0">
                <a:solidFill>
                  <a:schemeClr val="tx1"/>
                </a:solidFill>
              </a:rPr>
              <a:t>Jos rikoksen tunnusmerkistössä säädetään laiminlyönti rangaistavaksi, syyteoikeus alkaa vanhentua, kun laiminlyöty teko olisi viimeistään tullut tehdä.</a:t>
            </a:r>
          </a:p>
          <a:p>
            <a:pPr marL="457200" lvl="1" indent="0">
              <a:buNone/>
            </a:pPr>
            <a:r>
              <a:rPr lang="fi-FI" sz="2600" i="1" dirty="0">
                <a:solidFill>
                  <a:schemeClr val="tx1"/>
                </a:solidFill>
              </a:rPr>
              <a:t>B laiminlyö tehdä kunnan ympäristöviranomaiselle ilmoituksen erityisen häiritsevää melua aiheuttavasta yleisötilaisuudesta. Syyteoikeuden vanhentumisaika alkaa siitä hetkestä, kun ilmoitus YSL 118 §:n tai kunnan ympäristönsuojelumääräysten perusteella olisi pitänyt tehdä (laiminlyönti).</a:t>
            </a:r>
          </a:p>
          <a:p>
            <a:pPr marL="457200" lvl="1" indent="0">
              <a:buNone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58044-E169-4571-A74F-E8ABD556A94A}" type="datetime1">
              <a:rPr lang="fi-FI" smtClean="0"/>
              <a:t>12.1.2018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Jarmo Rintala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708396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242</TotalTime>
  <Words>881</Words>
  <Application>Microsoft Office PowerPoint</Application>
  <PresentationFormat>Laajakuva</PresentationFormat>
  <Paragraphs>127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3</vt:lpstr>
      <vt:lpstr>Sektori</vt:lpstr>
      <vt:lpstr>Syyteoikeuden vanhentuminen ympäristörikoksissa</vt:lpstr>
      <vt:lpstr>Miksi syyteoikeus vanhentuu?</vt:lpstr>
      <vt:lpstr>Syyteoikeuden vanhentumisen määräajat</vt:lpstr>
      <vt:lpstr>Syyteoikeuden vanhentumisen määräajat</vt:lpstr>
      <vt:lpstr>Esitutkinnassa huomioitavaa</vt:lpstr>
      <vt:lpstr>Yhteisösakkoa koskevan vaateen vanhentuminen</vt:lpstr>
      <vt:lpstr>Menettämisseuraamuksen tuomitsemisen estävä vanhentuminen</vt:lpstr>
      <vt:lpstr>Menettämisseuraamuksen tuomitsemisen estävä vanhentuminen</vt:lpstr>
      <vt:lpstr>Mistä vanhentumisaika alkaa?</vt:lpstr>
      <vt:lpstr>Mistä vanhentumisaika alkaa?</vt:lpstr>
      <vt:lpstr>Rikoksen yksiköinnin merkitys</vt:lpstr>
      <vt:lpstr>Rikoksen yksiköinnin merkitys</vt:lpstr>
      <vt:lpstr>Rikoksen yksiköinnin merkitys</vt:lpstr>
      <vt:lpstr>Syyteoikeuden vanhentumisen katkeaminen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Syyteoikeuden vanhentuminen ympäristörikoksissa</dc:title>
  <dc:creator>Rintala Jarmo</dc:creator>
  <cp:lastModifiedBy>Karjalainen Kirsi</cp:lastModifiedBy>
  <cp:revision>36</cp:revision>
  <dcterms:created xsi:type="dcterms:W3CDTF">2017-03-27T10:41:41Z</dcterms:created>
  <dcterms:modified xsi:type="dcterms:W3CDTF">2018-01-12T06:22:42Z</dcterms:modified>
</cp:coreProperties>
</file>