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10"/>
  </p:notesMasterIdLst>
  <p:sldIdLst>
    <p:sldId id="269" r:id="rId2"/>
    <p:sldId id="270" r:id="rId3"/>
    <p:sldId id="271" r:id="rId4"/>
    <p:sldId id="272" r:id="rId5"/>
    <p:sldId id="273" r:id="rId6"/>
    <p:sldId id="276" r:id="rId7"/>
    <p:sldId id="274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äkinen Kirsi (MMM)" initials="MK(" lastIdx="3" clrIdx="0">
    <p:extLst>
      <p:ext uri="{19B8F6BF-5375-455C-9EA6-DF929625EA0E}">
        <p15:presenceInfo xmlns:p15="http://schemas.microsoft.com/office/powerpoint/2012/main" userId="S-1-5-21-3521595049-301303566-333748410-918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6468" autoAdjust="0"/>
    <p:restoredTop sz="84364" autoAdjust="0"/>
  </p:normalViewPr>
  <p:slideViewPr>
    <p:cSldViewPr snapToGrid="0">
      <p:cViewPr varScale="1">
        <p:scale>
          <a:sx n="49" d="100"/>
          <a:sy n="49" d="100"/>
        </p:scale>
        <p:origin x="4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03130822\AppData\Local\Microsoft\Windows\INetCache\Content.Outlook\XJ5HCXC3\Analyysi_2020-03-06_rev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'[Analyysi_2020-03-06_rev.xlsx]Kooste'!$A$32:$A$39</c:f>
              <c:strCache>
                <c:ptCount val="8"/>
                <c:pt idx="0">
                  <c:v>(Sosiaalisesti) oikeudenmukainen</c:v>
                </c:pt>
                <c:pt idx="1">
                  <c:v>Demokraattinen, kunnianhimoinen avoin ja osallistava</c:v>
                </c:pt>
                <c:pt idx="2">
                  <c:v>Velvoittaa kaikkia tahoja ja sektoreita</c:v>
                </c:pt>
                <c:pt idx="3">
                  <c:v>Konkreettinen ja ekologisiin ratkaisuihin kannustava/velvoittava</c:v>
                </c:pt>
                <c:pt idx="4">
                  <c:v>Päätöksenteon lähtökohtana ympäristö, luonnon hyvinvointi ja tiede</c:v>
                </c:pt>
                <c:pt idx="5">
                  <c:v>Yritys- ja finanssipolitiikka mukaan ml. verotus</c:v>
                </c:pt>
                <c:pt idx="6">
                  <c:v>Sisältää myös radikaaleja linjauksia</c:v>
                </c:pt>
                <c:pt idx="7">
                  <c:v>Velvoittaa kuntia</c:v>
                </c:pt>
              </c:strCache>
            </c:strRef>
          </c:cat>
          <c:val>
            <c:numRef>
              <c:f>'[Analyysi_2020-03-06_rev.xlsx]Kooste'!$G$32:$G$39</c:f>
              <c:numCache>
                <c:formatCode>General</c:formatCode>
                <c:ptCount val="8"/>
                <c:pt idx="0">
                  <c:v>9</c:v>
                </c:pt>
                <c:pt idx="1">
                  <c:v>20</c:v>
                </c:pt>
                <c:pt idx="2">
                  <c:v>16</c:v>
                </c:pt>
                <c:pt idx="3">
                  <c:v>32</c:v>
                </c:pt>
                <c:pt idx="4">
                  <c:v>15</c:v>
                </c:pt>
                <c:pt idx="5">
                  <c:v>13</c:v>
                </c:pt>
                <c:pt idx="6">
                  <c:v>1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17-4083-9DD8-272D7FE520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542912096"/>
        <c:axId val="542915048"/>
      </c:barChart>
      <c:catAx>
        <c:axId val="5429120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2915048"/>
        <c:crosses val="autoZero"/>
        <c:auto val="1"/>
        <c:lblAlgn val="ctr"/>
        <c:lblOffset val="100"/>
        <c:noMultiLvlLbl val="0"/>
      </c:catAx>
      <c:valAx>
        <c:axId val="542915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2912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88F7-63D0-4706-9739-3BCEC59B0949}" type="datetimeFigureOut">
              <a:rPr lang="fi-FI" smtClean="0"/>
              <a:t>10.8.2020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6442D-D761-452A-9CAA-5649A40560A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104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693741-4D7B-449C-9039-19B8CC285F6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5351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6442D-D761-452A-9CAA-5649A40560A7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2376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6442D-D761-452A-9CAA-5649A40560A7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2627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26442D-D761-452A-9CAA-5649A40560A7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4232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451287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43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550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27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25351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0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163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90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8/10/2020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11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12831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593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8/10/2020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0871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>Ilmastolain uudistus</a:t>
            </a:r>
            <a:br>
              <a:rPr lang="fi-FI" sz="6000" dirty="0" smtClean="0"/>
            </a:br>
            <a:r>
              <a:rPr lang="fi-FI" sz="6000" dirty="0" smtClean="0"/>
              <a:t>katsaus kuulemisiin</a:t>
            </a:r>
            <a:endParaRPr lang="fi-FI" sz="6000" dirty="0"/>
          </a:p>
        </p:txBody>
      </p:sp>
      <p:sp>
        <p:nvSpPr>
          <p:cNvPr id="4" name="Alaotsikk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08312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800" dirty="0" smtClean="0"/>
              <a:t>”Hienoa, että teette tällaista”</a:t>
            </a:r>
            <a:br>
              <a:rPr lang="fi-FI" sz="4800" dirty="0" smtClean="0"/>
            </a:br>
            <a:r>
              <a:rPr lang="fi-FI" sz="2400" dirty="0" smtClean="0"/>
              <a:t>- Osallistuja, Tampere, 27.1.2020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26493"/>
            <a:ext cx="9601200" cy="4379789"/>
          </a:xfrm>
        </p:spPr>
        <p:txBody>
          <a:bodyPr>
            <a:normAutofit/>
          </a:bodyPr>
          <a:lstStyle/>
          <a:p>
            <a:r>
              <a:rPr lang="fi-FI" dirty="0" smtClean="0"/>
              <a:t>Miten kuulemisia ollaan toteutettu tähän mennessä? </a:t>
            </a:r>
          </a:p>
          <a:p>
            <a:pPr lvl="1"/>
            <a:r>
              <a:rPr lang="fi-FI" dirty="0" smtClean="0"/>
              <a:t>Ilmastolain uudistamista koskeva webkysely (11.11-9.12.2019)  </a:t>
            </a:r>
          </a:p>
          <a:p>
            <a:pPr lvl="1"/>
            <a:r>
              <a:rPr lang="fi-FI" dirty="0" smtClean="0"/>
              <a:t>Kirjastokiertue (HKI –TRE – SJK – RO – INARI; 15.1.2020-30.1.2020)</a:t>
            </a:r>
          </a:p>
          <a:p>
            <a:pPr lvl="1"/>
            <a:r>
              <a:rPr lang="fi-FI" dirty="0" smtClean="0"/>
              <a:t>Sidosryhmien aamukahvitilaisuudet </a:t>
            </a:r>
          </a:p>
          <a:p>
            <a:pPr lvl="2"/>
            <a:r>
              <a:rPr lang="fi-FI" dirty="0" smtClean="0"/>
              <a:t>Maankäyttö- ja metsätalous; 2.3. </a:t>
            </a:r>
          </a:p>
          <a:p>
            <a:pPr lvl="2"/>
            <a:r>
              <a:rPr lang="fi-FI" dirty="0" smtClean="0"/>
              <a:t>Elinkeinoelämä; 5.3.</a:t>
            </a:r>
          </a:p>
          <a:p>
            <a:pPr lvl="2"/>
            <a:r>
              <a:rPr lang="fi-FI" dirty="0" smtClean="0"/>
              <a:t>Kunnat ja alueet; 1.4.</a:t>
            </a:r>
          </a:p>
          <a:p>
            <a:pPr lvl="2"/>
            <a:r>
              <a:rPr lang="fi-FI" dirty="0" smtClean="0"/>
              <a:t>Oikeustieteilijät; 16.4. </a:t>
            </a:r>
          </a:p>
          <a:p>
            <a:pPr lvl="1"/>
            <a:r>
              <a:rPr lang="fi-FI" dirty="0" smtClean="0"/>
              <a:t>Lisäksi kouluvierailuja ja </a:t>
            </a:r>
            <a:r>
              <a:rPr lang="fi-FI" dirty="0" err="1" smtClean="0"/>
              <a:t>instagram</a:t>
            </a:r>
            <a:r>
              <a:rPr lang="fi-FI" dirty="0" smtClean="0"/>
              <a:t> minikyselyjä</a:t>
            </a:r>
          </a:p>
          <a:p>
            <a:r>
              <a:rPr lang="fi-FI" dirty="0" smtClean="0"/>
              <a:t> Kohderyhminä erityisesti saamelaiset ja nuoret </a:t>
            </a:r>
          </a:p>
        </p:txBody>
      </p:sp>
      <p:sp>
        <p:nvSpPr>
          <p:cNvPr id="4" name="Pyöristetty suorakulmio 3"/>
          <p:cNvSpPr/>
          <p:nvPr/>
        </p:nvSpPr>
        <p:spPr>
          <a:xfrm>
            <a:off x="8784405" y="3690561"/>
            <a:ext cx="2691829" cy="1860479"/>
          </a:xfrm>
          <a:prstGeom prst="roundRect">
            <a:avLst>
              <a:gd name="adj" fmla="val 2936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”Avoimuus”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”Läpinäkyvyys”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”Kaikki mukaan”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”Ilmastolakia uudistetaan yhdessä”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00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ilmastolakia tulisi kehittää? </a:t>
            </a:r>
            <a:br>
              <a:rPr lang="fi-FI" dirty="0" smtClean="0"/>
            </a:br>
            <a:r>
              <a:rPr lang="fi-FI" sz="2400" dirty="0" smtClean="0"/>
              <a:t>Tuloksia webkyselystä, osallistujia 2458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Hiilineutraaliustavoite </a:t>
            </a:r>
            <a:r>
              <a:rPr lang="fi-FI" dirty="0" smtClean="0">
                <a:cs typeface="Arial" panose="020B0604020202020204" pitchFamily="34" charset="0"/>
              </a:rPr>
              <a:t>2035 </a:t>
            </a:r>
            <a:r>
              <a:rPr lang="fi-FI" dirty="0">
                <a:cs typeface="Arial" panose="020B0604020202020204" pitchFamily="34" charset="0"/>
              </a:rPr>
              <a:t>lakiin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Lisää välitavoitteita ja tavoitteiden tarkastelu useammin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Lain velvoittavuutta tulee lisätä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Lisää </a:t>
            </a:r>
            <a:r>
              <a:rPr lang="fi-FI" dirty="0" err="1" smtClean="0">
                <a:cs typeface="Arial" panose="020B0604020202020204" pitchFamily="34" charset="0"/>
              </a:rPr>
              <a:t>konkretiaa</a:t>
            </a:r>
            <a:r>
              <a:rPr lang="fi-FI" dirty="0" smtClean="0">
                <a:cs typeface="Arial" panose="020B0604020202020204" pitchFamily="34" charset="0"/>
              </a:rPr>
              <a:t>: keinot ja sanktiot</a:t>
            </a:r>
            <a:endParaRPr lang="fi-FI" dirty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Hiilinielut ja maankäyttösektori tulisi sisällyttää lakiin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Kuntia tulisi velvoittaa </a:t>
            </a:r>
            <a:r>
              <a:rPr lang="fi-FI" dirty="0" smtClean="0">
                <a:cs typeface="Arial" panose="020B0604020202020204" pitchFamily="34" charset="0"/>
              </a:rPr>
              <a:t>sopeutumistoimiin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cs typeface="Arial" panose="020B0604020202020204" pitchFamily="34" charset="0"/>
              </a:rPr>
              <a:t>Alueelliset erot, talous, kilpailukyky, työllisyys huomioitava </a:t>
            </a:r>
            <a:endParaRPr lang="fi-FI" dirty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Ilmastopaneelin asemaa ja riippumattomuutta vahvistettava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cs typeface="Arial" panose="020B0604020202020204" pitchFamily="34" charset="0"/>
              </a:rPr>
              <a:t>Lisää osallistumista ja osallistamista </a:t>
            </a:r>
            <a:r>
              <a:rPr lang="fi-FI" dirty="0" smtClean="0">
                <a:cs typeface="Arial" panose="020B0604020202020204" pitchFamily="34" charset="0"/>
              </a:rPr>
              <a:t>lakiin </a:t>
            </a:r>
            <a:endParaRPr lang="fi-FI" dirty="0"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Pyöristetty suorakulmio 3"/>
          <p:cNvSpPr/>
          <p:nvPr/>
        </p:nvSpPr>
        <p:spPr>
          <a:xfrm>
            <a:off x="8774130" y="2171700"/>
            <a:ext cx="2866489" cy="1885308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Avoin</a:t>
            </a:r>
            <a:endParaRPr kumimoji="0" lang="fi-FI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Selkeä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Kansankielinen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Läpileikkaavuus muuhun lainsäädäntöön</a:t>
            </a:r>
          </a:p>
        </p:txBody>
      </p:sp>
    </p:spTree>
    <p:extLst>
      <p:ext uri="{BB962C8B-B14F-4D97-AF65-F5344CB8AC3E}">
        <p14:creationId xmlns:p14="http://schemas.microsoft.com/office/powerpoint/2010/main" val="318115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olisi unelmien ilmastolaki? </a:t>
            </a:r>
            <a:br>
              <a:rPr lang="fi-FI" dirty="0" smtClean="0"/>
            </a:br>
            <a:r>
              <a:rPr lang="fi-FI" sz="2800" dirty="0" smtClean="0"/>
              <a:t>Tuloksia kirjastokiertueen kohteilta, osallistujia ~180</a:t>
            </a:r>
            <a:endParaRPr lang="fi-FI" sz="2800" dirty="0"/>
          </a:p>
        </p:txBody>
      </p:sp>
      <p:graphicFrame>
        <p:nvGraphicFramePr>
          <p:cNvPr id="5" name="Sisällön paikkamerkki 4"/>
          <p:cNvGraphicFramePr>
            <a:graphicFrameLocks noGrp="1"/>
          </p:cNvGraphicFramePr>
          <p:nvPr>
            <p:ph idx="1"/>
            <p:extLst/>
          </p:nvPr>
        </p:nvGraphicFramePr>
        <p:xfrm>
          <a:off x="893854" y="2044558"/>
          <a:ext cx="11034444" cy="4541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9188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Aamukahvitilaisuuksien viestit</a:t>
            </a:r>
            <a:br>
              <a:rPr lang="fi-FI" dirty="0" smtClean="0"/>
            </a:br>
            <a:r>
              <a:rPr lang="fi-FI" sz="2400" dirty="0"/>
              <a:t>Osallistujia yhteensä ~160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4162425"/>
          </a:xfrm>
        </p:spPr>
        <p:txBody>
          <a:bodyPr>
            <a:normAutofit/>
          </a:bodyPr>
          <a:lstStyle/>
          <a:p>
            <a:r>
              <a:rPr lang="fi-FI" dirty="0" smtClean="0"/>
              <a:t>Maatalous- ja maankäyttösektorin viestit: </a:t>
            </a:r>
          </a:p>
          <a:p>
            <a:pPr lvl="1"/>
            <a:r>
              <a:rPr lang="fi-FI" dirty="0" smtClean="0"/>
              <a:t>Maatalous- ja metsäsektorin rooli tärkeä tunnistaa ilmastolaissa</a:t>
            </a:r>
          </a:p>
          <a:p>
            <a:pPr lvl="1"/>
            <a:r>
              <a:rPr lang="fi-FI" dirty="0" smtClean="0"/>
              <a:t>Tavoitteet ja keinovalikoiman tulee olla konkreettisia, mutta joustavia</a:t>
            </a:r>
          </a:p>
          <a:p>
            <a:pPr lvl="1"/>
            <a:r>
              <a:rPr lang="fi-FI" dirty="0" smtClean="0"/>
              <a:t>Toimia erityisesti turvepelloille tarvitaan, mutta ne tulee toteuttaa sosiaalisesti oikeudenmukaisella tavalla</a:t>
            </a:r>
          </a:p>
          <a:p>
            <a:r>
              <a:rPr lang="fi-FI" dirty="0"/>
              <a:t>Elinkeinoelämän viestit</a:t>
            </a:r>
          </a:p>
          <a:p>
            <a:pPr lvl="1"/>
            <a:r>
              <a:rPr lang="fi-FI" dirty="0"/>
              <a:t>Alat  ja investointisyklit erilaisia – ilmastolain täytyy huomioida tämä ja olla </a:t>
            </a:r>
            <a:r>
              <a:rPr lang="fi-FI" dirty="0" smtClean="0"/>
              <a:t>joustava. </a:t>
            </a:r>
            <a:endParaRPr lang="fi-FI" dirty="0"/>
          </a:p>
          <a:p>
            <a:pPr lvl="1"/>
            <a:r>
              <a:rPr lang="fi-FI" dirty="0"/>
              <a:t>Kaikki alat eivät kulje eteenpäin samassa </a:t>
            </a:r>
            <a:r>
              <a:rPr lang="fi-FI" dirty="0" smtClean="0"/>
              <a:t>vauhdissa, jonka vuoksi päästövähennykset </a:t>
            </a:r>
            <a:r>
              <a:rPr lang="fi-FI" dirty="0"/>
              <a:t>eivät lineaarisia </a:t>
            </a:r>
            <a:r>
              <a:rPr lang="fi-FI" dirty="0">
                <a:sym typeface="Wingdings" panose="05000000000000000000" pitchFamily="2" charset="2"/>
              </a:rPr>
              <a:t>– lain tulee huomioida tämä</a:t>
            </a:r>
            <a:endParaRPr lang="fi-FI" dirty="0"/>
          </a:p>
          <a:p>
            <a:pPr lvl="1"/>
            <a:r>
              <a:rPr lang="fi-FI" dirty="0"/>
              <a:t>Tavoitteet </a:t>
            </a:r>
            <a:r>
              <a:rPr lang="fi-FI" dirty="0" smtClean="0"/>
              <a:t>yhteisiä laissa, </a:t>
            </a:r>
            <a:r>
              <a:rPr lang="fi-FI" dirty="0"/>
              <a:t>mutta keinovalikoiman tulee olla laaja </a:t>
            </a:r>
          </a:p>
          <a:p>
            <a:pPr lvl="1"/>
            <a:endParaRPr lang="fi-FI" dirty="0" smtClean="0"/>
          </a:p>
          <a:p>
            <a:pPr lvl="1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90773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Aamukahvitilaisuuksien viestit</a:t>
            </a:r>
            <a:br>
              <a:rPr lang="fi-FI" dirty="0"/>
            </a:br>
            <a:r>
              <a:rPr lang="fi-FI" sz="2400" dirty="0"/>
              <a:t>Osallistujia yhteensä ~160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Kuntien </a:t>
            </a:r>
            <a:r>
              <a:rPr lang="fi-FI" dirty="0"/>
              <a:t>ja alueiden viestit </a:t>
            </a:r>
          </a:p>
          <a:p>
            <a:pPr lvl="1"/>
            <a:r>
              <a:rPr lang="fi-FI" dirty="0"/>
              <a:t>Kunnilla merkittävä rooli päästövähennysten ja sopeutumisen tavoitteiden saavuttamisessa</a:t>
            </a:r>
            <a:r>
              <a:rPr lang="fi-FI" dirty="0" smtClean="0"/>
              <a:t>. On tärkeää, että kuntien ja alueiden työ tunnistetaan, mutta on samalla on turvattava, että tämä tehdään tavalla, joka ei pysäytä hyvää kehitystä</a:t>
            </a:r>
            <a:endParaRPr lang="fi-FI" dirty="0"/>
          </a:p>
          <a:p>
            <a:pPr lvl="1"/>
            <a:r>
              <a:rPr lang="fi-FI" dirty="0"/>
              <a:t> Alueiden ja kuntien (maakuntien) roolin ja työnjaon selkiyttäminen ja tunnistaminen </a:t>
            </a:r>
            <a:r>
              <a:rPr lang="fi-FI" dirty="0" smtClean="0"/>
              <a:t>tärkeää ja tarkennuksia tämän suhteen tarvitaan myös ilmastolakiin. </a:t>
            </a:r>
            <a:r>
              <a:rPr lang="fi-FI" dirty="0"/>
              <a:t>Seuranta ja tavoitteet ovat keskiössä. </a:t>
            </a:r>
          </a:p>
          <a:p>
            <a:pPr lvl="1"/>
            <a:r>
              <a:rPr lang="fi-FI" dirty="0"/>
              <a:t>Velvoitteet edellyttävät </a:t>
            </a:r>
            <a:r>
              <a:rPr lang="fi-FI" dirty="0" smtClean="0"/>
              <a:t>rahoitusta ja tämä tulee turvata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406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Aamukahvitilaisuuksien viestit</a:t>
            </a:r>
            <a:br>
              <a:rPr lang="fi-FI" dirty="0" smtClean="0"/>
            </a:br>
            <a:r>
              <a:rPr lang="fi-FI" sz="2800" dirty="0" smtClean="0"/>
              <a:t>Osallistujia yhteensä ~160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286000"/>
            <a:ext cx="9791700" cy="4152900"/>
          </a:xfrm>
        </p:spPr>
        <p:txBody>
          <a:bodyPr>
            <a:normAutofit/>
          </a:bodyPr>
          <a:lstStyle/>
          <a:p>
            <a:r>
              <a:rPr lang="fi-FI" dirty="0" smtClean="0"/>
              <a:t>Oikeustieteilijöiden viestit </a:t>
            </a:r>
          </a:p>
          <a:p>
            <a:pPr lvl="1"/>
            <a:r>
              <a:rPr lang="fi-FI" dirty="0" smtClean="0"/>
              <a:t>Ilmastosääntelyä tulee </a:t>
            </a:r>
            <a:r>
              <a:rPr lang="fi-FI" dirty="0" err="1" smtClean="0"/>
              <a:t>valtavirtaistaa</a:t>
            </a:r>
            <a:r>
              <a:rPr lang="fi-FI" dirty="0" smtClean="0"/>
              <a:t> mm. linkkien rakentamisella muuhun lainsäädäntöön ja muihin toimijoihin ja olemassa oleviin rakenteisiin sekä suunnitelmiin (mm. kunnat)</a:t>
            </a:r>
          </a:p>
          <a:p>
            <a:pPr lvl="1"/>
            <a:r>
              <a:rPr lang="fi-FI" dirty="0" smtClean="0"/>
              <a:t>Kansalaisyhteiskunta ja perus- ja ihmisoikeuksien turvaaminen keskiössä. Operointi PL 20 §:n kautta mahdollinen, mutta punnintaa joudutaan tekemään muiden oikeuksien suhteen </a:t>
            </a:r>
          </a:p>
          <a:p>
            <a:pPr lvl="1"/>
            <a:r>
              <a:rPr lang="fi-FI" dirty="0" smtClean="0"/>
              <a:t>Muutoksenhakumahdollisuuksia, ml. laillisuusvalvojat, tulisi tarkastella ilmasto-oikeudenkäyntien yleistyessä muualla maailmassa </a:t>
            </a:r>
          </a:p>
          <a:p>
            <a:pPr lvl="1"/>
            <a:r>
              <a:rPr lang="fi-FI" dirty="0" smtClean="0"/>
              <a:t>Ilmastoasioiden läpinäkyvyyttä voitaisiin vahvistaa ilmastobudjetoinnilla. Voisi lisätä myös sosiaalista oikeudenmukaisuutta. </a:t>
            </a:r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125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Tiivistetysti: </a:t>
            </a:r>
            <a:br>
              <a:rPr lang="fi-FI" dirty="0" smtClean="0"/>
            </a:br>
            <a:r>
              <a:rPr lang="fi-FI" sz="2800" dirty="0" smtClean="0"/>
              <a:t>”Ilmastolaki on meidän kaikkien laki ” </a:t>
            </a:r>
            <a:br>
              <a:rPr lang="fi-FI" sz="2800" dirty="0" smtClean="0"/>
            </a:br>
            <a:r>
              <a:rPr lang="fi-FI" sz="2000" dirty="0" smtClean="0"/>
              <a:t>Osallistuja, Seinäjoki, 28.1.2020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2419349"/>
            <a:ext cx="6572250" cy="4267201"/>
          </a:xfrm>
        </p:spPr>
        <p:txBody>
          <a:bodyPr>
            <a:normAutofit/>
          </a:bodyPr>
          <a:lstStyle/>
          <a:p>
            <a:r>
              <a:rPr lang="fi-FI" dirty="0" smtClean="0"/>
              <a:t>Kuuleminen on koettu </a:t>
            </a:r>
            <a:r>
              <a:rPr lang="fi-FI" b="1" dirty="0" smtClean="0"/>
              <a:t>tärkeäksi</a:t>
            </a:r>
            <a:r>
              <a:rPr lang="fi-FI" dirty="0" smtClean="0"/>
              <a:t> </a:t>
            </a:r>
          </a:p>
          <a:p>
            <a:r>
              <a:rPr lang="fi-FI" dirty="0" smtClean="0"/>
              <a:t>Ilmastolain tulee olla</a:t>
            </a:r>
            <a:r>
              <a:rPr lang="fi-FI" b="1" dirty="0" smtClean="0"/>
              <a:t> läpinäkyvä, konkreettinen, ekologisia ratkaisuja tukeva ja velvoittava laki</a:t>
            </a:r>
          </a:p>
          <a:p>
            <a:r>
              <a:rPr lang="fi-FI" dirty="0" smtClean="0"/>
              <a:t>Lain tulee koskea </a:t>
            </a:r>
            <a:r>
              <a:rPr lang="fi-FI" b="1" dirty="0" smtClean="0"/>
              <a:t>kaikkia</a:t>
            </a:r>
          </a:p>
          <a:p>
            <a:r>
              <a:rPr lang="fi-FI" dirty="0" smtClean="0"/>
              <a:t>Lain tulee edistää ja tukea </a:t>
            </a:r>
            <a:r>
              <a:rPr lang="fi-FI" b="1" dirty="0" smtClean="0"/>
              <a:t>perus- ja ihmisoikeuksia</a:t>
            </a:r>
            <a:r>
              <a:rPr lang="fi-FI" dirty="0" smtClean="0"/>
              <a:t>: keskiössä ilmastonmuutokselle haavoittuvat ryhmät, muutoksenhaku ja tiedonsaantioikeus </a:t>
            </a:r>
          </a:p>
          <a:p>
            <a:r>
              <a:rPr lang="fi-FI" b="1" dirty="0" smtClean="0"/>
              <a:t>Oikeudenmukainen siirtymä </a:t>
            </a:r>
            <a:r>
              <a:rPr lang="fi-FI" dirty="0" smtClean="0"/>
              <a:t>tulee huomioida lakia ja toimia kehitettäessä </a:t>
            </a:r>
          </a:p>
          <a:p>
            <a:endParaRPr lang="fi-FI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850" y="2724149"/>
            <a:ext cx="4076017" cy="2426589"/>
          </a:xfrm>
          <a:prstGeom prst="rect">
            <a:avLst/>
          </a:prstGeom>
        </p:spPr>
      </p:pic>
      <p:sp>
        <p:nvSpPr>
          <p:cNvPr id="6" name="Tekstiruutu 5"/>
          <p:cNvSpPr txBox="1"/>
          <p:nvPr/>
        </p:nvSpPr>
        <p:spPr>
          <a:xfrm>
            <a:off x="7858125" y="5150738"/>
            <a:ext cx="27813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dirty="0" smtClean="0"/>
              <a:t>Lähde: YM, kuvapankki </a:t>
            </a:r>
            <a:endParaRPr lang="fi-FI" sz="800" dirty="0"/>
          </a:p>
        </p:txBody>
      </p:sp>
    </p:spTree>
    <p:extLst>
      <p:ext uri="{BB962C8B-B14F-4D97-AF65-F5344CB8AC3E}">
        <p14:creationId xmlns:p14="http://schemas.microsoft.com/office/powerpoint/2010/main" val="203580753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TM03457464[[fn=Jaettava]]</Template>
  <TotalTime>15518</TotalTime>
  <Words>486</Words>
  <Application>Microsoft Office PowerPoint</Application>
  <PresentationFormat>Laajakuva</PresentationFormat>
  <Paragraphs>62</Paragraphs>
  <Slides>8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Franklin Gothic Book</vt:lpstr>
      <vt:lpstr>Wingdings</vt:lpstr>
      <vt:lpstr>Crop</vt:lpstr>
      <vt:lpstr>Ilmastolain uudistus katsaus kuulemisiin</vt:lpstr>
      <vt:lpstr>”Hienoa, että teette tällaista” - Osallistuja, Tampere, 27.1.2020</vt:lpstr>
      <vt:lpstr>Miten ilmastolakia tulisi kehittää?  Tuloksia webkyselystä, osallistujia 2458</vt:lpstr>
      <vt:lpstr>Mikä olisi unelmien ilmastolaki?  Tuloksia kirjastokiertueen kohteilta, osallistujia ~180</vt:lpstr>
      <vt:lpstr>Aamukahvitilaisuuksien viestit Osallistujia yhteensä ~160</vt:lpstr>
      <vt:lpstr>Aamukahvitilaisuuksien viestit Osallistujia yhteensä ~160</vt:lpstr>
      <vt:lpstr>Aamukahvitilaisuuksien viestit Osallistujia yhteensä ~160</vt:lpstr>
      <vt:lpstr>Tiivistetysti:  ”Ilmastolaki on meidän kaikkien laki ”  Osallistuja, Seinäjoki, 28.1.2020</vt:lpstr>
    </vt:vector>
  </TitlesOfParts>
  <Company>Suomen valtion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Elina Vaara (YM)</dc:creator>
  <cp:lastModifiedBy>Cederlöf Karin (YM)</cp:lastModifiedBy>
  <cp:revision>56</cp:revision>
  <dcterms:created xsi:type="dcterms:W3CDTF">2020-03-23T08:46:10Z</dcterms:created>
  <dcterms:modified xsi:type="dcterms:W3CDTF">2020-08-10T07:52:14Z</dcterms:modified>
</cp:coreProperties>
</file>