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7" r:id="rId6"/>
    <p:sldMasterId id="2147483716" r:id="rId7"/>
    <p:sldMasterId id="2147483718" r:id="rId8"/>
  </p:sldMasterIdLst>
  <p:notesMasterIdLst>
    <p:notesMasterId r:id="rId31"/>
  </p:notesMasterIdLst>
  <p:sldIdLst>
    <p:sldId id="259" r:id="rId9"/>
    <p:sldId id="310" r:id="rId10"/>
    <p:sldId id="288" r:id="rId11"/>
    <p:sldId id="289" r:id="rId12"/>
    <p:sldId id="290" r:id="rId13"/>
    <p:sldId id="291" r:id="rId14"/>
    <p:sldId id="293" r:id="rId15"/>
    <p:sldId id="294" r:id="rId16"/>
    <p:sldId id="295" r:id="rId17"/>
    <p:sldId id="296" r:id="rId18"/>
    <p:sldId id="299" r:id="rId19"/>
    <p:sldId id="300" r:id="rId20"/>
    <p:sldId id="311" r:id="rId21"/>
    <p:sldId id="303" r:id="rId22"/>
    <p:sldId id="304" r:id="rId23"/>
    <p:sldId id="305" r:id="rId24"/>
    <p:sldId id="313" r:id="rId25"/>
    <p:sldId id="306" r:id="rId26"/>
    <p:sldId id="307" r:id="rId27"/>
    <p:sldId id="308" r:id="rId28"/>
    <p:sldId id="312" r:id="rId29"/>
    <p:sldId id="309" r:id="rId3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BF9474"/>
    <a:srgbClr val="F6F3E5"/>
    <a:srgbClr val="C66E4E"/>
    <a:srgbClr val="2C5234"/>
    <a:srgbClr val="236192"/>
    <a:srgbClr val="FF585D"/>
    <a:srgbClr val="B9D3DC"/>
    <a:srgbClr val="8F993E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73" autoAdjust="0"/>
  </p:normalViewPr>
  <p:slideViewPr>
    <p:cSldViewPr snapToGrid="0" showGuides="1">
      <p:cViewPr varScale="1">
        <p:scale>
          <a:sx n="83" d="100"/>
          <a:sy n="83" d="100"/>
        </p:scale>
        <p:origin x="72" y="422"/>
      </p:cViewPr>
      <p:guideLst>
        <p:guide orient="horz" pos="119"/>
        <p:guide pos="1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11.12.2020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64EB48-AF64-4172-9610-B90887D72C4C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F35D-F70C-44E0-8E81-99CA270475B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326-77A0-48E7-84D1-10174265D897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B8BE-3917-4157-BB75-508FF2CD2BC7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F0E65F3-D3CE-4349-B4F5-0A630F4C2A40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D9D6-A18F-4C7F-A897-4698A3C3C5E8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38E2-B816-41BB-ADCC-707666D1C16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3AD1-2E7A-48D4-AD21-2C71ABBAF28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80DF32-26FE-4631-985F-0E51CBB3C0B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9AD1-7B89-45D8-9C0D-5464B894E642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958D51-F959-4C14-AC10-323D96E9909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ruskalvo -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403" y="1536000"/>
            <a:ext cx="6369600" cy="4461203"/>
          </a:xfrm>
        </p:spPr>
        <p:txBody>
          <a:bodyPr/>
          <a:lstStyle/>
          <a:p>
            <a:pPr lvl="0"/>
            <a:r>
              <a:rPr lang="fi-FI" noProof="1"/>
              <a:t>Muokkaa tekstin perustyylejä napsauttamalla</a:t>
            </a:r>
          </a:p>
          <a:p>
            <a:pPr lvl="1"/>
            <a:r>
              <a:rPr lang="fi-FI" noProof="1"/>
              <a:t>toinen taso</a:t>
            </a:r>
          </a:p>
          <a:p>
            <a:pPr lvl="2"/>
            <a:r>
              <a:rPr lang="fi-FI" noProof="1"/>
              <a:t>kolmas taso</a:t>
            </a:r>
          </a:p>
          <a:p>
            <a:pPr lvl="3"/>
            <a:r>
              <a:rPr lang="fi-FI" noProof="1"/>
              <a:t>neljäs taso</a:t>
            </a:r>
          </a:p>
          <a:p>
            <a:pPr lvl="4"/>
            <a:r>
              <a:rPr lang="fi-FI" noProof="1"/>
              <a:t>viides taso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7200124" y="1536000"/>
            <a:ext cx="4512501" cy="4461203"/>
          </a:xfrm>
        </p:spPr>
        <p:txBody>
          <a:bodyPr/>
          <a:lstStyle/>
          <a:p>
            <a:pPr lvl="0"/>
            <a:r>
              <a:rPr lang="fi-FI" noProof="1"/>
              <a:t>Muokkaa tekstin perustyylejä napsauttamalla</a:t>
            </a:r>
          </a:p>
          <a:p>
            <a:pPr lvl="1"/>
            <a:r>
              <a:rPr lang="fi-FI" noProof="1"/>
              <a:t>toinen taso</a:t>
            </a:r>
          </a:p>
          <a:p>
            <a:pPr lvl="2"/>
            <a:r>
              <a:rPr lang="fi-FI" noProof="1"/>
              <a:t>kolmas taso</a:t>
            </a:r>
          </a:p>
          <a:p>
            <a:pPr lvl="3"/>
            <a:r>
              <a:rPr lang="fi-FI" noProof="1"/>
              <a:t>neljäs taso</a:t>
            </a:r>
          </a:p>
          <a:p>
            <a:pPr lvl="4"/>
            <a:r>
              <a:rPr lang="fi-FI" noProof="1"/>
              <a:t>viides taso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9403" y="6117299"/>
            <a:ext cx="6369599" cy="300035"/>
          </a:xfrm>
        </p:spPr>
        <p:txBody>
          <a:bodyPr anchor="t" anchorCtr="0"/>
          <a:lstStyle>
            <a:lvl1pPr>
              <a:lnSpc>
                <a:spcPts val="1300"/>
              </a:lnSpc>
              <a:defRPr sz="1600"/>
            </a:lvl1pPr>
          </a:lstStyle>
          <a:p>
            <a:pPr lvl="0"/>
            <a:r>
              <a:rPr lang="fi-FI" noProof="1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37506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rus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1"/>
              <a:t>Muokkaa tekstin perustyylejä napsauttamalla</a:t>
            </a:r>
          </a:p>
          <a:p>
            <a:pPr lvl="1"/>
            <a:r>
              <a:rPr lang="fi-FI" noProof="1"/>
              <a:t>toinen taso</a:t>
            </a:r>
          </a:p>
          <a:p>
            <a:pPr lvl="2"/>
            <a:r>
              <a:rPr lang="fi-FI" noProof="1"/>
              <a:t>kolmas taso</a:t>
            </a:r>
          </a:p>
          <a:p>
            <a:pPr lvl="3"/>
            <a:r>
              <a:rPr lang="fi-FI" noProof="1"/>
              <a:t>neljäs taso</a:t>
            </a:r>
          </a:p>
          <a:p>
            <a:pPr lvl="4"/>
            <a:r>
              <a:rPr lang="fi-FI" noProof="1"/>
              <a:t>viides taso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9404" y="6117299"/>
            <a:ext cx="5568617" cy="300035"/>
          </a:xfrm>
        </p:spPr>
        <p:txBody>
          <a:bodyPr anchor="t" anchorCtr="0"/>
          <a:lstStyle>
            <a:lvl1pPr>
              <a:lnSpc>
                <a:spcPts val="1300"/>
              </a:lnSpc>
              <a:defRPr sz="1600"/>
            </a:lvl1pPr>
          </a:lstStyle>
          <a:p>
            <a:pPr lvl="0"/>
            <a:r>
              <a:rPr lang="fi-FI" noProof="1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16714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2E6-7C74-49B2-A7E6-D6510A5A313B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C5A-9ECF-428C-BDDD-49F0E5E9866E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3530-84B3-46C6-8B75-A751370100C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35C-C984-472F-B687-45B9832F8EDC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0AAB-04FC-40C8-A8DB-89D52C7E0989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16A7-7D3E-49DB-8A41-0076B6FCF62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50557D-020A-4140-957F-B4DDE1BF411F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6B1C4-6C9A-4962-8937-6767F44CD3E0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A9E231-A69B-402A-AA42-49B403302473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43C-B30A-477A-8618-2EBC25514045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3A99-F630-40FF-8255-6197FC987065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59696-8BE9-4E44-95A4-6037A892A21F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2FA1-BFFD-4C1E-9322-669E2CFF1E9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3ACF0-6290-4004-B35F-BBEA6B0E9A18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BFB75C-3700-4CF7-BD5E-8FD26470E581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A26D91-C065-4D77-BC43-F4066E2B59F1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EA3B-EE81-49ED-BD95-776B289391B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ABDDA-84BA-40C8-A053-88B8066368F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1CA1-1603-40E5-8B7C-8A0A746BA21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7F5C-3D2C-455F-844B-0ACDAEE4DEE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17A-EF9B-4F4C-B275-5D8E275A693B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D1E2A-3FF4-4F54-8953-1791167A8E5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BA039F-E7B5-4AD0-9081-7D026FFD649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848ADC-6F07-4DC6-A662-EC05AB9DA872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4CEC-D338-4BA7-A32B-A5BAEC533B62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7552-AEA9-470D-BF4C-9AACDC92F1FC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DCCE-ECB2-4D85-B9F1-E832220D7A1C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36C0-EC11-4A4C-8595-8AB7F51517A7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73F73EBE-40BA-4ED5-BC52-23E4457C7AB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F8C4-D1C6-47E8-A7A1-B21AA10A45C2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BA84E8-45E1-4287-837A-32EE7C87ED8A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7331DE-F349-45D9-9EF2-14543E80059D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0111-6EC0-4580-A057-CCE0A697133A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BE70-4CAC-400A-9205-858F382997B1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7BC8-0682-4AA1-8ADC-071435EDE875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AB0B-DBE3-4736-9257-B39EFFEBB1DB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9B2-D0C2-4878-BE86-3D23AA7871EF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C74DAF-1323-409B-A65E-1B7EA90821D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89B52-2897-4AFF-8056-A3EA43E73A7A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42037411-E956-4BDE-8AF0-4B724CB1CEC0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06766-C84A-4927-8405-7F798B8122F5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BD3CB-CC9C-42CD-A36B-C9D9A0898098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658E33-EE72-40F0-ADCF-269B8C7D1DB4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0A5F4-D771-46B9-A1EB-03BB1C75B2F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3A8F9406-56B3-4871-B3B2-E04555FCEFB8}" type="datetime1">
              <a:rPr lang="fi-FI" smtClean="0"/>
              <a:t>11.12.2020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26" Type="http://schemas.openxmlformats.org/officeDocument/2006/relationships/slideLayout" Target="../slideLayouts/slideLayout49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slideLayout" Target="../slideLayouts/slideLayout48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29" Type="http://schemas.openxmlformats.org/officeDocument/2006/relationships/slideLayout" Target="../slideLayouts/slideLayout52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28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Relationship Id="rId27" Type="http://schemas.openxmlformats.org/officeDocument/2006/relationships/slideLayout" Target="../slideLayouts/slideLayout50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DEA89C1-3175-4481-875D-7DF5F7DBBBFB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0D811018-AB17-4C27-BA98-C1B96E644832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  <p:sldLayoutId id="2147483720" r:id="rId13"/>
    <p:sldLayoutId id="214748372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66542851-E51B-4278-A73D-2788EF3F0771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8F5095C5-6ADC-468B-BE70-C8989F3EF596}" type="datetime1">
              <a:rPr lang="fi-FI" smtClean="0"/>
              <a:t>11.12.2020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emf"/><Relationship Id="rId7" Type="http://schemas.openxmlformats.org/officeDocument/2006/relationships/image" Target="../media/image19.svg"/><Relationship Id="rId12" Type="http://schemas.openxmlformats.org/officeDocument/2006/relationships/image" Target="../media/image9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11" Type="http://schemas.openxmlformats.org/officeDocument/2006/relationships/image" Target="../media/image23.svg"/><Relationship Id="rId10" Type="http://schemas.openxmlformats.org/officeDocument/2006/relationships/image" Target="../media/image8.png"/><Relationship Id="rId9" Type="http://schemas.openxmlformats.org/officeDocument/2006/relationships/image" Target="../media/image21.svg"/><Relationship Id="rId1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mparisto.fi/yhteensovittaminen" TargetMode="Externa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m.fi/yhteensovittaminen" TargetMode="Externa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tem.fi/luvat-ja-valvonta" TargetMode="Externa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mparisto.fi/yhteensovittaminen" TargetMode="External"/><Relationship Id="rId2" Type="http://schemas.openxmlformats.org/officeDocument/2006/relationships/hyperlink" Target="https://www.ym.fi/yhteensovittaminen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suomi.fi/palvelut/verkkoasiointi/luvat-ja-valvonta-palvelu-tyo-ja-elinkeinoministerio/640bb270-ba74-45de-8616-13ce2754b4df" TargetMode="External"/><Relationship Id="rId5" Type="http://schemas.openxmlformats.org/officeDocument/2006/relationships/hyperlink" Target="https://tem.fi/luvat-ja-valvonta" TargetMode="External"/><Relationship Id="rId4" Type="http://schemas.openxmlformats.org/officeDocument/2006/relationships/hyperlink" Target="https://finlex.fi/fi/laki/alkup/2019/20190764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inlex.fi/fi/laki/alkup/2019/20190764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lex.fi/fi/laki/ajantasa/2019/20190764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BB3A80-760B-4942-B0C4-CCF6F7E7F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7600039" cy="2979507"/>
          </a:xfrm>
        </p:spPr>
        <p:txBody>
          <a:bodyPr/>
          <a:lstStyle/>
          <a:p>
            <a:r>
              <a:rPr lang="fi-FI" sz="5400" dirty="0"/>
              <a:t>Ympäristöllisten lupamenettelyjen </a:t>
            </a:r>
            <a:r>
              <a:rPr lang="fi-FI" sz="5400" dirty="0" smtClean="0"/>
              <a:t>yhteensovittamisen toimintamalli</a:t>
            </a:r>
            <a:r>
              <a:rPr lang="fi-FI" sz="4000" dirty="0"/>
              <a:t/>
            </a:r>
            <a:br>
              <a:rPr lang="fi-FI" sz="4000" dirty="0"/>
            </a:br>
            <a:endParaRPr lang="fi-FI" sz="40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8A847C2-E55B-4DB3-AC08-29B448E9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419307"/>
            <a:ext cx="6935057" cy="1249419"/>
          </a:xfrm>
        </p:spPr>
        <p:txBody>
          <a:bodyPr/>
          <a:lstStyle/>
          <a:p>
            <a:r>
              <a:rPr lang="fi-FI" sz="3200" b="1" dirty="0" smtClean="0"/>
              <a:t>Esittely</a:t>
            </a:r>
          </a:p>
          <a:p>
            <a:r>
              <a:rPr lang="fi-FI" sz="2400" dirty="0" smtClean="0"/>
              <a:t>Ympäristöministeriö 3.6.2020 (</a:t>
            </a:r>
            <a:r>
              <a:rPr lang="fi-FI" sz="2400" dirty="0" smtClean="0"/>
              <a:t>päivitys </a:t>
            </a:r>
            <a:r>
              <a:rPr lang="fi-FI" sz="2400" dirty="0" smtClean="0"/>
              <a:t>9.12.2020) </a:t>
            </a:r>
            <a:endParaRPr lang="fi-FI" sz="2400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64EC4-9471-4A1A-860F-71F90CC66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6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13" name="Tekstin paikkamerkki 9"/>
          <p:cNvSpPr txBox="1">
            <a:spLocks/>
          </p:cNvSpPr>
          <p:nvPr/>
        </p:nvSpPr>
        <p:spPr>
          <a:xfrm>
            <a:off x="230884" y="207333"/>
            <a:ext cx="2266783" cy="2365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 smtClean="0"/>
              <a:t>3. Viranomaisyhteistyön </a:t>
            </a:r>
            <a:r>
              <a:rPr lang="fi-FI" sz="1100" dirty="0"/>
              <a:t>suunnittelu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733"/>
              </a:lnSpc>
            </a:pPr>
            <a:r>
              <a:rPr lang="fi-FI" sz="3733" dirty="0" smtClean="0"/>
              <a:t>Ennakkotapaamisessa sujuvan yhteistyön alkuun</a:t>
            </a:r>
            <a:endParaRPr lang="fi-FI" sz="3733" dirty="0"/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>
          <a:xfrm>
            <a:off x="894192" y="2105527"/>
            <a:ext cx="10406984" cy="371569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200" dirty="0" smtClean="0"/>
              <a:t>Hakija tai </a:t>
            </a:r>
            <a:r>
              <a:rPr lang="fi-FI" sz="2200" dirty="0" err="1" smtClean="0"/>
              <a:t>yhteensovittava</a:t>
            </a:r>
            <a:r>
              <a:rPr lang="fi-FI" sz="2200" dirty="0" smtClean="0"/>
              <a:t> viranomainen voi pyytää ennakkotapaamista jo ennen lupien </a:t>
            </a:r>
            <a:r>
              <a:rPr lang="fi-FI" sz="2200" dirty="0" err="1" smtClean="0"/>
              <a:t>vireillelaittoa</a:t>
            </a:r>
            <a:r>
              <a:rPr lang="fi-FI" sz="2200" dirty="0" smtClean="0"/>
              <a:t>, kun hankkeen käynnistäminen vaikuttaa todennäköiseltä. Tapaamisessa luodaan yhteistä tilannekuvaa ja perustaa tulevalle yhteistyölle, silloinkin jos yhteensovittaminen päätetään jättää toteuttamatta.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dirty="0" smtClean="0"/>
              <a:t>Tapaaminen mahdollista toteutuskohteella</a:t>
            </a:r>
            <a:r>
              <a:rPr lang="fi-FI" sz="2000" dirty="0"/>
              <a:t>, toimistolla tai verkkokokouksena. </a:t>
            </a:r>
            <a:endParaRPr lang="fi-FI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dirty="0" smtClean="0"/>
              <a:t>Mukaan hakija edustajineen, lupaviranomaisten ja ELY-keskuksen asiantuntijoita sekä </a:t>
            </a:r>
            <a:r>
              <a:rPr lang="fi-FI" sz="2000" dirty="0"/>
              <a:t>tarvittaessa </a:t>
            </a:r>
            <a:r>
              <a:rPr lang="fi-FI" sz="2000" dirty="0" smtClean="0"/>
              <a:t>esim</a:t>
            </a:r>
            <a:r>
              <a:rPr lang="fi-FI" sz="2000" dirty="0"/>
              <a:t>.</a:t>
            </a:r>
            <a:r>
              <a:rPr lang="fi-FI" sz="2000" dirty="0" smtClean="0"/>
              <a:t> pelastusviranomainen </a:t>
            </a:r>
            <a:r>
              <a:rPr lang="fi-FI" sz="2000" dirty="0"/>
              <a:t>tai </a:t>
            </a:r>
            <a:r>
              <a:rPr lang="fi-FI" sz="2000" dirty="0" smtClean="0"/>
              <a:t>kunnan </a:t>
            </a:r>
            <a:r>
              <a:rPr lang="fi-FI" sz="2000" dirty="0"/>
              <a:t>kaavoittaja. </a:t>
            </a:r>
            <a:endParaRPr lang="fi-FI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dirty="0" smtClean="0"/>
              <a:t>Asialistalla hankkeen ja </a:t>
            </a:r>
            <a:r>
              <a:rPr lang="fi-FI" sz="2000" dirty="0" err="1" smtClean="0"/>
              <a:t>luvituksen</a:t>
            </a:r>
            <a:r>
              <a:rPr lang="fi-FI" sz="2000" dirty="0" smtClean="0"/>
              <a:t> esittely, keskustelu muista huomioitavista seikoista (esim. YVA, luonnonsuojelu, turvallisuus, kaavoitus), arviointi </a:t>
            </a:r>
            <a:r>
              <a:rPr lang="fi-FI" sz="2000" dirty="0" err="1" smtClean="0"/>
              <a:t>luvituksen</a:t>
            </a:r>
            <a:r>
              <a:rPr lang="fi-FI" sz="2000" dirty="0" smtClean="0"/>
              <a:t> aikataulusta ja hankkeen soveltuvuudesta </a:t>
            </a:r>
            <a:r>
              <a:rPr lang="fi-FI" sz="2000" dirty="0" err="1" smtClean="0"/>
              <a:t>yhteensovitettavaksi</a:t>
            </a:r>
            <a:r>
              <a:rPr lang="fi-FI" sz="2000" dirty="0" smtClean="0"/>
              <a:t>.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dirty="0" smtClean="0"/>
              <a:t>Jos </a:t>
            </a:r>
            <a:r>
              <a:rPr lang="fi-FI" sz="2000" dirty="0"/>
              <a:t>yhteensovittaminen päätetään toteuttaa, sovitaan </a:t>
            </a:r>
            <a:r>
              <a:rPr lang="fi-FI" sz="2000" dirty="0" smtClean="0"/>
              <a:t>yhdessä tavoitteellisesta aikataulutuksesta </a:t>
            </a:r>
            <a:r>
              <a:rPr lang="fi-FI" sz="2000" dirty="0"/>
              <a:t>sekä käytettävistä </a:t>
            </a:r>
            <a:r>
              <a:rPr lang="fi-FI" sz="2000" dirty="0" smtClean="0"/>
              <a:t>vuorovaikutuskanavista. Ne kirjataan muistioon.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dirty="0" smtClean="0"/>
              <a:t>Tapaamisessa </a:t>
            </a:r>
            <a:r>
              <a:rPr lang="fi-FI" sz="2000" dirty="0"/>
              <a:t>ei tehdä hanketta koskevia varsinaisia lupa- tai </a:t>
            </a:r>
            <a:r>
              <a:rPr lang="fi-FI" sz="2000" dirty="0" smtClean="0"/>
              <a:t>menettelypäätöksiä.</a:t>
            </a:r>
          </a:p>
        </p:txBody>
      </p:sp>
    </p:spTree>
    <p:extLst>
      <p:ext uri="{BB962C8B-B14F-4D97-AF65-F5344CB8AC3E}">
        <p14:creationId xmlns:p14="http://schemas.microsoft.com/office/powerpoint/2010/main" val="60505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10" name="Tekstin paikkamerkki 9"/>
          <p:cNvSpPr txBox="1">
            <a:spLocks/>
          </p:cNvSpPr>
          <p:nvPr/>
        </p:nvSpPr>
        <p:spPr>
          <a:xfrm>
            <a:off x="230884" y="207333"/>
            <a:ext cx="2266783" cy="2365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 smtClean="0"/>
              <a:t>3. Viranomaisyhteistyön </a:t>
            </a:r>
            <a:r>
              <a:rPr lang="fi-FI" sz="1100" dirty="0"/>
              <a:t>suunnittelu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733"/>
              </a:lnSpc>
            </a:pPr>
            <a:r>
              <a:rPr lang="fi-FI" sz="3733" dirty="0"/>
              <a:t>Yhteensovittamisessa käytettävät vuorovaikutuskanavat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>
          <a:xfrm>
            <a:off x="894192" y="1909470"/>
            <a:ext cx="10531454" cy="1444664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200" dirty="0" smtClean="0"/>
              <a:t>Yhteensovittamisessa pyritään saamaan </a:t>
            </a:r>
            <a:r>
              <a:rPr lang="fi-FI" sz="2200" dirty="0"/>
              <a:t>tiedot suoraan oikeille </a:t>
            </a:r>
            <a:r>
              <a:rPr lang="fi-FI" sz="2200" dirty="0" smtClean="0"/>
              <a:t>paikoilleen asiointijärjestelmiin </a:t>
            </a:r>
            <a:r>
              <a:rPr lang="fi-FI" sz="2200" dirty="0"/>
              <a:t>ja </a:t>
            </a:r>
            <a:r>
              <a:rPr lang="fi-FI" sz="2200" dirty="0" smtClean="0"/>
              <a:t>asianhallintaan, mutta sähköisten järjestelmien puuttuessa tai ollessa keskeneräisiä se ei kaikissa </a:t>
            </a:r>
            <a:r>
              <a:rPr lang="fi-FI" sz="2200" dirty="0"/>
              <a:t>tilanteissa onnistu. Sen </a:t>
            </a:r>
            <a:r>
              <a:rPr lang="fi-FI" sz="2200" dirty="0" smtClean="0"/>
              <a:t>vuoksi yhteistyössä tunnistetaan </a:t>
            </a:r>
            <a:r>
              <a:rPr lang="fi-FI" sz="2200" dirty="0"/>
              <a:t>hankkeen eri osapuolien käytettävissä olevat tietoturvalliset ja hallintolain mukaiset </a:t>
            </a:r>
            <a:r>
              <a:rPr lang="fi-FI" sz="2200" dirty="0" smtClean="0"/>
              <a:t>vuorovaikutuskanavat </a:t>
            </a:r>
            <a:r>
              <a:rPr lang="fi-FI" sz="2200" dirty="0"/>
              <a:t>ja sovitaan niiden </a:t>
            </a:r>
            <a:r>
              <a:rPr lang="fi-FI" sz="2200" dirty="0" smtClean="0"/>
              <a:t>käytöstä. Toimintatavat kirjataan ennakkotapaamisen muistioon ja/tai yhteensovittamisen suunnitelmaan. </a:t>
            </a:r>
            <a:endParaRPr lang="fi-FI" sz="2200" dirty="0"/>
          </a:p>
        </p:txBody>
      </p:sp>
      <p:sp>
        <p:nvSpPr>
          <p:cNvPr id="14" name="Pyöristetty suorakulmio 13" descr=" "/>
          <p:cNvSpPr/>
          <p:nvPr/>
        </p:nvSpPr>
        <p:spPr>
          <a:xfrm>
            <a:off x="1177955" y="3887915"/>
            <a:ext cx="5379599" cy="233202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fi-FI" b="1" dirty="0" smtClean="0"/>
              <a:t>Missä tieto kulkee?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Hakijan </a:t>
            </a:r>
            <a:r>
              <a:rPr lang="fi-FI" dirty="0"/>
              <a:t>hakemukset, niiden liitteet ja </a:t>
            </a:r>
            <a:r>
              <a:rPr lang="fi-FI" dirty="0" smtClean="0"/>
              <a:t>muu hanketieto </a:t>
            </a:r>
            <a:endParaRPr lang="fi-FI" dirty="0"/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err="1" smtClean="0"/>
              <a:t>Yhteensovittavan</a:t>
            </a:r>
            <a:r>
              <a:rPr lang="fi-FI" dirty="0" smtClean="0"/>
              <a:t> viranomaisen ja hakijan välinen vuorovaikutus </a:t>
            </a:r>
            <a:endParaRPr lang="fi-FI" dirty="0"/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Viranomaisten keskinäinen tilannetieto</a:t>
            </a:r>
            <a:endParaRPr lang="fi-FI" dirty="0"/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/>
              <a:t>L</a:t>
            </a:r>
            <a:r>
              <a:rPr lang="fi-FI" dirty="0" smtClean="0"/>
              <a:t>ausunnot </a:t>
            </a:r>
            <a:r>
              <a:rPr lang="fi-FI" dirty="0"/>
              <a:t>ja </a:t>
            </a:r>
            <a:r>
              <a:rPr lang="fi-FI" dirty="0" smtClean="0"/>
              <a:t>kuulemiset</a:t>
            </a:r>
            <a:endParaRPr lang="fi-FI" dirty="0"/>
          </a:p>
        </p:txBody>
      </p:sp>
      <p:sp>
        <p:nvSpPr>
          <p:cNvPr id="16" name="Lovettu nuoli oikealle 15" descr=" Nuoli, joka kuvaa suuntaa eri tietotyypeistä käytettyihin kanaviin."/>
          <p:cNvSpPr/>
          <p:nvPr/>
        </p:nvSpPr>
        <p:spPr>
          <a:xfrm>
            <a:off x="6828539" y="4751461"/>
            <a:ext cx="565786" cy="604929"/>
          </a:xfrm>
          <a:prstGeom prst="notch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15" name="Pyöristetty suorakulmio 14" descr=" "/>
          <p:cNvSpPr/>
          <p:nvPr/>
        </p:nvSpPr>
        <p:spPr>
          <a:xfrm>
            <a:off x="7665311" y="3887915"/>
            <a:ext cx="3635865" cy="2332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fi-FI" b="1" dirty="0" smtClean="0"/>
              <a:t>Käytetyt kanavat, esim.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Luvat </a:t>
            </a:r>
            <a:r>
              <a:rPr lang="fi-FI" dirty="0"/>
              <a:t>ja valvonta -</a:t>
            </a:r>
            <a:r>
              <a:rPr lang="fi-FI" dirty="0" smtClean="0"/>
              <a:t>palvelu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Ympäristöasioiden lupapalvelu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Muut asiointijärjestelmät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Kirjaamon tms. sähköposti 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Sähköinen työtila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Pikaviestipalvelu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82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74" name="Tekstin paikkamerkki 9"/>
          <p:cNvSpPr txBox="1">
            <a:spLocks/>
          </p:cNvSpPr>
          <p:nvPr/>
        </p:nvSpPr>
        <p:spPr>
          <a:xfrm>
            <a:off x="230884" y="207333"/>
            <a:ext cx="2266783" cy="2365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 smtClean="0"/>
              <a:t>3. Viranomaisyhteistyön </a:t>
            </a:r>
            <a:r>
              <a:rPr lang="fi-FI" sz="1100" dirty="0"/>
              <a:t>suunnittelu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Lupakäsittelyn vaiheet yhtäaikaiseksi</a:t>
            </a:r>
            <a:endParaRPr lang="fi-FI" dirty="0"/>
          </a:p>
        </p:txBody>
      </p:sp>
      <p:sp>
        <p:nvSpPr>
          <p:cNvPr id="20" name="Suorakulmio 19"/>
          <p:cNvSpPr/>
          <p:nvPr/>
        </p:nvSpPr>
        <p:spPr>
          <a:xfrm>
            <a:off x="669256" y="1842874"/>
            <a:ext cx="2298616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fi-FI" sz="1600" b="1" dirty="0" smtClean="0">
                <a:solidFill>
                  <a:schemeClr val="accent3"/>
                </a:solidFill>
              </a:rPr>
              <a:t>Lupakohtaisessa  </a:t>
            </a:r>
          </a:p>
          <a:p>
            <a:pPr lvl="0">
              <a:lnSpc>
                <a:spcPct val="80000"/>
              </a:lnSpc>
            </a:pPr>
            <a:r>
              <a:rPr lang="fi-FI" sz="1600" b="1" dirty="0" smtClean="0">
                <a:solidFill>
                  <a:schemeClr val="accent3"/>
                </a:solidFill>
              </a:rPr>
              <a:t>käsittelyssä </a:t>
            </a:r>
            <a:br>
              <a:rPr lang="fi-FI" sz="1600" b="1" dirty="0" smtClean="0">
                <a:solidFill>
                  <a:schemeClr val="accent3"/>
                </a:solidFill>
              </a:rPr>
            </a:br>
            <a:r>
              <a:rPr lang="fi-FI" sz="1600" dirty="0" smtClean="0">
                <a:solidFill>
                  <a:prstClr val="black"/>
                </a:solidFill>
              </a:rPr>
              <a:t>hankkeella </a:t>
            </a:r>
            <a:r>
              <a:rPr lang="fi-FI" sz="1600" dirty="0">
                <a:solidFill>
                  <a:prstClr val="black"/>
                </a:solidFill>
              </a:rPr>
              <a:t>voi olla käynnissä useita </a:t>
            </a:r>
            <a:r>
              <a:rPr lang="fi-FI" sz="1600" dirty="0" smtClean="0">
                <a:solidFill>
                  <a:prstClr val="black"/>
                </a:solidFill>
              </a:rPr>
              <a:t>peräkkäisiä lupa-hakemuksia</a:t>
            </a:r>
            <a:r>
              <a:rPr lang="fi-FI" sz="1600" dirty="0">
                <a:solidFill>
                  <a:prstClr val="black"/>
                </a:solidFill>
              </a:rPr>
              <a:t>, jotka etenevät toisistaan </a:t>
            </a:r>
            <a:r>
              <a:rPr lang="fi-FI" sz="1600" dirty="0" smtClean="0">
                <a:solidFill>
                  <a:prstClr val="black"/>
                </a:solidFill>
              </a:rPr>
              <a:t>riippumatta</a:t>
            </a:r>
            <a:r>
              <a:rPr lang="fi-FI" sz="16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70" name="Suorakulmio 169"/>
          <p:cNvSpPr/>
          <p:nvPr/>
        </p:nvSpPr>
        <p:spPr>
          <a:xfrm>
            <a:off x="9381546" y="4192197"/>
            <a:ext cx="248754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fi-FI" sz="1600" b="1" dirty="0" err="1">
                <a:solidFill>
                  <a:schemeClr val="accent3"/>
                </a:solidFill>
              </a:rPr>
              <a:t>Yhteensovitettaessa</a:t>
            </a:r>
            <a:r>
              <a:rPr lang="fi-FI" sz="1600" b="1" dirty="0">
                <a:solidFill>
                  <a:schemeClr val="accent3"/>
                </a:solidFill>
              </a:rPr>
              <a:t> </a:t>
            </a:r>
          </a:p>
          <a:p>
            <a:pPr lvl="0">
              <a:lnSpc>
                <a:spcPct val="80000"/>
              </a:lnSpc>
            </a:pPr>
            <a:r>
              <a:rPr lang="fi-FI" sz="1600" dirty="0">
                <a:solidFill>
                  <a:prstClr val="black"/>
                </a:solidFill>
              </a:rPr>
              <a:t>hankkeen lupien </a:t>
            </a:r>
            <a:r>
              <a:rPr lang="fi-FI" sz="1600" dirty="0" smtClean="0">
                <a:solidFill>
                  <a:prstClr val="black"/>
                </a:solidFill>
              </a:rPr>
              <a:t>käsittelyvaiheita </a:t>
            </a:r>
            <a:r>
              <a:rPr lang="fi-FI" sz="1600" dirty="0">
                <a:solidFill>
                  <a:prstClr val="black"/>
                </a:solidFill>
              </a:rPr>
              <a:t>yhdenaikaistetaan ja </a:t>
            </a:r>
            <a:r>
              <a:rPr lang="fi-FI" sz="1600" dirty="0" err="1">
                <a:solidFill>
                  <a:prstClr val="black"/>
                </a:solidFill>
              </a:rPr>
              <a:t>luvitukselle</a:t>
            </a:r>
            <a:r>
              <a:rPr lang="fi-FI" sz="1600" dirty="0">
                <a:solidFill>
                  <a:prstClr val="black"/>
                </a:solidFill>
              </a:rPr>
              <a:t> asetetaan yhteinen </a:t>
            </a:r>
            <a:r>
              <a:rPr lang="fi-FI" sz="1600" dirty="0" smtClean="0">
                <a:solidFill>
                  <a:prstClr val="black"/>
                </a:solidFill>
              </a:rPr>
              <a:t>aikataulutavoite. </a:t>
            </a:r>
            <a:r>
              <a:rPr lang="fi-FI" sz="1600" dirty="0">
                <a:solidFill>
                  <a:prstClr val="black"/>
                </a:solidFill>
              </a:rPr>
              <a:t>Lupakohtaisista viiveistä huolimatta kokonaisaika saattaa lyhentyä.</a:t>
            </a:r>
          </a:p>
        </p:txBody>
      </p:sp>
      <p:grpSp>
        <p:nvGrpSpPr>
          <p:cNvPr id="5" name="Ryhmä 4" descr="Kaavio, joka kuvaa lupakäsittelyn vaiheita erikseen ja yhteensovittaen käsiteltäessä. Tekstissä kerrotaan yhteensovittamisen vaikutuksesta kokonaiskäsittelyaikaan."/>
          <p:cNvGrpSpPr/>
          <p:nvPr/>
        </p:nvGrpSpPr>
        <p:grpSpPr>
          <a:xfrm>
            <a:off x="2703915" y="1700975"/>
            <a:ext cx="8364678" cy="4518396"/>
            <a:chOff x="2703915" y="1700975"/>
            <a:chExt cx="8364678" cy="4518396"/>
          </a:xfrm>
        </p:grpSpPr>
        <p:grpSp>
          <p:nvGrpSpPr>
            <p:cNvPr id="3" name="Ryhmä 2"/>
            <p:cNvGrpSpPr/>
            <p:nvPr/>
          </p:nvGrpSpPr>
          <p:grpSpPr>
            <a:xfrm>
              <a:off x="2712882" y="1700975"/>
              <a:ext cx="8355711" cy="2133786"/>
              <a:chOff x="2712882" y="1700975"/>
              <a:chExt cx="8355711" cy="2133786"/>
            </a:xfrm>
          </p:grpSpPr>
          <p:sp>
            <p:nvSpPr>
              <p:cNvPr id="25" name="Suorakulmio 24"/>
              <p:cNvSpPr/>
              <p:nvPr/>
            </p:nvSpPr>
            <p:spPr>
              <a:xfrm>
                <a:off x="3366700" y="2183716"/>
                <a:ext cx="1080000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48000" rIns="0" bIns="4800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NEUVONTA</a:t>
                </a:r>
              </a:p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HAKEMUS</a:t>
                </a:r>
              </a:p>
            </p:txBody>
          </p:sp>
          <p:sp>
            <p:nvSpPr>
              <p:cNvPr id="26" name="Suorakulmio 25"/>
              <p:cNvSpPr/>
              <p:nvPr/>
            </p:nvSpPr>
            <p:spPr>
              <a:xfrm>
                <a:off x="6781922" y="2185097"/>
                <a:ext cx="1080000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KUULUTUS</a:t>
                </a:r>
              </a:p>
            </p:txBody>
          </p:sp>
          <p:sp>
            <p:nvSpPr>
              <p:cNvPr id="27" name="Suorakulmio 26"/>
              <p:cNvSpPr/>
              <p:nvPr/>
            </p:nvSpPr>
            <p:spPr>
              <a:xfrm>
                <a:off x="4768250" y="2182265"/>
                <a:ext cx="1008000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LUVAN</a:t>
                </a:r>
              </a:p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KÄSITTELY</a:t>
                </a:r>
              </a:p>
            </p:txBody>
          </p:sp>
          <p:sp>
            <p:nvSpPr>
              <p:cNvPr id="28" name="Suorakulmio 27"/>
              <p:cNvSpPr/>
              <p:nvPr/>
            </p:nvSpPr>
            <p:spPr>
              <a:xfrm>
                <a:off x="8117559" y="2182265"/>
                <a:ext cx="1080000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0" rIns="4800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PÄÄTÖS</a:t>
                </a:r>
              </a:p>
            </p:txBody>
          </p:sp>
          <p:sp>
            <p:nvSpPr>
              <p:cNvPr id="29" name="Kuvatekstinuoli vasemmalle 28"/>
              <p:cNvSpPr/>
              <p:nvPr/>
            </p:nvSpPr>
            <p:spPr>
              <a:xfrm>
                <a:off x="5635211" y="2182044"/>
                <a:ext cx="864000" cy="360000"/>
              </a:xfrm>
              <a:prstGeom prst="leftArrowCallout">
                <a:avLst>
                  <a:gd name="adj1" fmla="val 25000"/>
                  <a:gd name="adj2" fmla="val 25000"/>
                  <a:gd name="adj3" fmla="val 25000"/>
                  <a:gd name="adj4" fmla="val 78089"/>
                </a:avLst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0" tIns="0" rIns="0" bIns="0" rtlCol="0" anchor="ctr">
                <a:noAutofit/>
              </a:bodyPr>
              <a:lstStyle/>
              <a:p>
                <a:pPr algn="ctr"/>
                <a:r>
                  <a:rPr lang="fi-FI" sz="1100" dirty="0" smtClean="0">
                    <a:solidFill>
                      <a:schemeClr val="tx1"/>
                    </a:solidFill>
                  </a:rPr>
                  <a:t>TÄYDEN-NYS</a:t>
                </a:r>
                <a:endParaRPr lang="fi-FI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Nuoli oikealle 29"/>
              <p:cNvSpPr/>
              <p:nvPr/>
            </p:nvSpPr>
            <p:spPr>
              <a:xfrm>
                <a:off x="4520987" y="2232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1" name="Tekstiruutu 10"/>
              <p:cNvSpPr txBox="1"/>
              <p:nvPr/>
            </p:nvSpPr>
            <p:spPr>
              <a:xfrm>
                <a:off x="2712882" y="223200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A</a:t>
                </a:r>
              </a:p>
            </p:txBody>
          </p:sp>
          <p:sp>
            <p:nvSpPr>
              <p:cNvPr id="44" name="Tekstiruutu 43"/>
              <p:cNvSpPr txBox="1"/>
              <p:nvPr/>
            </p:nvSpPr>
            <p:spPr>
              <a:xfrm>
                <a:off x="2712882" y="270000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B</a:t>
                </a:r>
              </a:p>
            </p:txBody>
          </p:sp>
          <p:sp>
            <p:nvSpPr>
              <p:cNvPr id="54" name="Tekstiruutu 53"/>
              <p:cNvSpPr txBox="1"/>
              <p:nvPr/>
            </p:nvSpPr>
            <p:spPr>
              <a:xfrm>
                <a:off x="2713287" y="316800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C</a:t>
                </a:r>
              </a:p>
            </p:txBody>
          </p:sp>
          <p:sp>
            <p:nvSpPr>
              <p:cNvPr id="46" name="Suorakulmio 45"/>
              <p:cNvSpPr/>
              <p:nvPr/>
            </p:nvSpPr>
            <p:spPr>
              <a:xfrm>
                <a:off x="9089283" y="3150490"/>
                <a:ext cx="362969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48000" rIns="48000" bIns="4800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Suorakulmio 46"/>
              <p:cNvSpPr/>
              <p:nvPr/>
            </p:nvSpPr>
            <p:spPr>
              <a:xfrm>
                <a:off x="10356871" y="3150490"/>
                <a:ext cx="252000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48" name="Suorakulmio 47"/>
              <p:cNvSpPr/>
              <p:nvPr/>
            </p:nvSpPr>
            <p:spPr>
              <a:xfrm>
                <a:off x="9885562" y="3150490"/>
                <a:ext cx="252000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Suorakulmio 48"/>
              <p:cNvSpPr/>
              <p:nvPr/>
            </p:nvSpPr>
            <p:spPr>
              <a:xfrm>
                <a:off x="9458284" y="3150490"/>
                <a:ext cx="254736" cy="360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fi-FI" sz="1000" dirty="0">
                    <a:solidFill>
                      <a:schemeClr val="tx1"/>
                    </a:solidFill>
                  </a:rPr>
                  <a:t>VIIVE</a:t>
                </a:r>
              </a:p>
            </p:txBody>
          </p:sp>
          <p:sp>
            <p:nvSpPr>
              <p:cNvPr id="98" name="Suorakulmio 97"/>
              <p:cNvSpPr/>
              <p:nvPr/>
            </p:nvSpPr>
            <p:spPr>
              <a:xfrm>
                <a:off x="10799158" y="3150490"/>
                <a:ext cx="252000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36" name="Suorakulmio 35"/>
              <p:cNvSpPr/>
              <p:nvPr/>
            </p:nvSpPr>
            <p:spPr>
              <a:xfrm>
                <a:off x="6104752" y="2664420"/>
                <a:ext cx="474597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48000" rIns="48000" bIns="4800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Suorakulmio 37"/>
              <p:cNvSpPr/>
              <p:nvPr/>
            </p:nvSpPr>
            <p:spPr>
              <a:xfrm>
                <a:off x="6825327" y="2664420"/>
                <a:ext cx="539195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Suorakulmio 38"/>
              <p:cNvSpPr/>
              <p:nvPr/>
            </p:nvSpPr>
            <p:spPr>
              <a:xfrm>
                <a:off x="9558510" y="2664420"/>
                <a:ext cx="488041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40" name="Kuvatekstinuoli vasemmalle 39"/>
              <p:cNvSpPr/>
              <p:nvPr/>
            </p:nvSpPr>
            <p:spPr>
              <a:xfrm>
                <a:off x="7244805" y="2664420"/>
                <a:ext cx="601036" cy="360000"/>
              </a:xfrm>
              <a:prstGeom prst="leftArrowCallou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rIns="0" rtlCol="0" anchor="ctr">
                <a:noAutofit/>
              </a:bodyPr>
              <a:lstStyle/>
              <a:p>
                <a:pPr algn="ctr">
                  <a:lnSpc>
                    <a:spcPct val="80000"/>
                  </a:lnSpc>
                </a:pPr>
                <a:endParaRPr lang="fi-FI" sz="933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99" name="Suorakulmio 98"/>
              <p:cNvSpPr/>
              <p:nvPr/>
            </p:nvSpPr>
            <p:spPr>
              <a:xfrm>
                <a:off x="7854806" y="2664420"/>
                <a:ext cx="235612" cy="360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fi-FI" sz="1000" dirty="0">
                    <a:solidFill>
                      <a:schemeClr val="tx1"/>
                    </a:solidFill>
                  </a:rPr>
                  <a:t>VIIVE</a:t>
                </a:r>
              </a:p>
            </p:txBody>
          </p:sp>
          <p:sp>
            <p:nvSpPr>
              <p:cNvPr id="19" name="Nuoli oikealle 18"/>
              <p:cNvSpPr/>
              <p:nvPr/>
            </p:nvSpPr>
            <p:spPr>
              <a:xfrm>
                <a:off x="3357730" y="1700975"/>
                <a:ext cx="7710863" cy="468476"/>
              </a:xfrm>
              <a:prstGeom prst="rightArrow">
                <a:avLst>
                  <a:gd name="adj1" fmla="val 54797"/>
                  <a:gd name="adj2" fmla="val 76663"/>
                </a:avLst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i-FI" sz="1400" b="1" dirty="0">
                    <a:solidFill>
                      <a:schemeClr val="bg1"/>
                    </a:solidFill>
                  </a:rPr>
                  <a:t>HANKKEEN LUPIEN KOKONAISKÄSITTELYAIKA</a:t>
                </a:r>
              </a:p>
            </p:txBody>
          </p:sp>
          <p:cxnSp>
            <p:nvCxnSpPr>
              <p:cNvPr id="169" name="Suora yhdysviiva 168"/>
              <p:cNvCxnSpPr>
                <a:stCxn id="19" idx="3"/>
                <a:endCxn id="100" idx="0"/>
              </p:cNvCxnSpPr>
              <p:nvPr/>
            </p:nvCxnSpPr>
            <p:spPr>
              <a:xfrm flipH="1">
                <a:off x="11068389" y="1935213"/>
                <a:ext cx="204" cy="1658438"/>
              </a:xfrm>
              <a:prstGeom prst="line">
                <a:avLst/>
              </a:prstGeom>
              <a:ln w="31750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ikea aaltosulje 33"/>
              <p:cNvSpPr/>
              <p:nvPr/>
            </p:nvSpPr>
            <p:spPr>
              <a:xfrm rot="5400000">
                <a:off x="6155098" y="801918"/>
                <a:ext cx="233686" cy="5832000"/>
              </a:xfrm>
              <a:prstGeom prst="rightBrace">
                <a:avLst/>
              </a:prstGeom>
              <a:ln w="38100" cap="rnd">
                <a:solidFill>
                  <a:schemeClr val="accent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88" name="Nuoli oikealle 87"/>
              <p:cNvSpPr/>
              <p:nvPr/>
            </p:nvSpPr>
            <p:spPr>
              <a:xfrm>
                <a:off x="7907980" y="2232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89" name="Nuoli oikealle 88"/>
              <p:cNvSpPr/>
              <p:nvPr/>
            </p:nvSpPr>
            <p:spPr>
              <a:xfrm>
                <a:off x="6572792" y="2232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37" name="Suorakulmio 36"/>
              <p:cNvSpPr/>
              <p:nvPr/>
            </p:nvSpPr>
            <p:spPr>
              <a:xfrm>
                <a:off x="8645950" y="2664420"/>
                <a:ext cx="666371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92" name="Nuoli oikealle 91"/>
              <p:cNvSpPr/>
              <p:nvPr/>
            </p:nvSpPr>
            <p:spPr>
              <a:xfrm>
                <a:off x="9735667" y="3168000"/>
                <a:ext cx="144000" cy="289827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93" name="Nuoli oikealle 92"/>
              <p:cNvSpPr/>
              <p:nvPr/>
            </p:nvSpPr>
            <p:spPr>
              <a:xfrm>
                <a:off x="6611663" y="2700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94" name="Nuoli oikealle 93"/>
              <p:cNvSpPr/>
              <p:nvPr/>
            </p:nvSpPr>
            <p:spPr>
              <a:xfrm>
                <a:off x="8312017" y="2700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95" name="Nuoli oikealle 94"/>
              <p:cNvSpPr/>
              <p:nvPr/>
            </p:nvSpPr>
            <p:spPr>
              <a:xfrm>
                <a:off x="9356731" y="270000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96" name="Nuoli oikealle 95"/>
              <p:cNvSpPr/>
              <p:nvPr/>
            </p:nvSpPr>
            <p:spPr>
              <a:xfrm>
                <a:off x="10650068" y="3168000"/>
                <a:ext cx="144000" cy="289827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97" name="Nuoli oikealle 96"/>
              <p:cNvSpPr/>
              <p:nvPr/>
            </p:nvSpPr>
            <p:spPr>
              <a:xfrm>
                <a:off x="10174942" y="3168000"/>
                <a:ext cx="144000" cy="289827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00" name="Oikea aaltosulje 99"/>
              <p:cNvSpPr/>
              <p:nvPr/>
            </p:nvSpPr>
            <p:spPr>
              <a:xfrm rot="5400000">
                <a:off x="10012079" y="2777960"/>
                <a:ext cx="240619" cy="1872000"/>
              </a:xfrm>
              <a:prstGeom prst="rightBrace">
                <a:avLst/>
              </a:prstGeom>
              <a:ln w="38100" cap="rnd">
                <a:solidFill>
                  <a:schemeClr val="accent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cxnSp>
            <p:nvCxnSpPr>
              <p:cNvPr id="168" name="Suora yhdysviiva 167"/>
              <p:cNvCxnSpPr>
                <a:endCxn id="100" idx="2"/>
              </p:cNvCxnSpPr>
              <p:nvPr/>
            </p:nvCxnSpPr>
            <p:spPr>
              <a:xfrm>
                <a:off x="9191298" y="2030877"/>
                <a:ext cx="5091" cy="1562774"/>
              </a:xfrm>
              <a:prstGeom prst="line">
                <a:avLst/>
              </a:prstGeom>
              <a:ln w="34925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uora yhdysviiva 21"/>
              <p:cNvCxnSpPr/>
              <p:nvPr/>
            </p:nvCxnSpPr>
            <p:spPr>
              <a:xfrm flipH="1">
                <a:off x="3356401" y="1814070"/>
                <a:ext cx="19260" cy="1788545"/>
              </a:xfrm>
              <a:prstGeom prst="line">
                <a:avLst/>
              </a:prstGeom>
              <a:ln w="31750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Ryhmä 3"/>
            <p:cNvGrpSpPr/>
            <p:nvPr/>
          </p:nvGrpSpPr>
          <p:grpSpPr>
            <a:xfrm>
              <a:off x="2703915" y="4085585"/>
              <a:ext cx="6492473" cy="2133786"/>
              <a:chOff x="2703915" y="4085585"/>
              <a:chExt cx="6492473" cy="2133786"/>
            </a:xfrm>
          </p:grpSpPr>
          <p:sp>
            <p:nvSpPr>
              <p:cNvPr id="145" name="Suorakulmio 144"/>
              <p:cNvSpPr/>
              <p:nvPr/>
            </p:nvSpPr>
            <p:spPr>
              <a:xfrm>
                <a:off x="3357733" y="4568326"/>
                <a:ext cx="1080000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48000" rIns="0" bIns="4800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NEUVONTA</a:t>
                </a:r>
              </a:p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HAKEMUS</a:t>
                </a:r>
              </a:p>
            </p:txBody>
          </p:sp>
          <p:sp>
            <p:nvSpPr>
              <p:cNvPr id="146" name="Suorakulmio 145"/>
              <p:cNvSpPr/>
              <p:nvPr/>
            </p:nvSpPr>
            <p:spPr>
              <a:xfrm>
                <a:off x="6772955" y="4569707"/>
                <a:ext cx="1080000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KUULUTUS</a:t>
                </a:r>
              </a:p>
            </p:txBody>
          </p:sp>
          <p:sp>
            <p:nvSpPr>
              <p:cNvPr id="147" name="Suorakulmio 146"/>
              <p:cNvSpPr/>
              <p:nvPr/>
            </p:nvSpPr>
            <p:spPr>
              <a:xfrm>
                <a:off x="4759283" y="4566875"/>
                <a:ext cx="1008000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LUVAN</a:t>
                </a:r>
              </a:p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KÄSITTELY</a:t>
                </a:r>
              </a:p>
            </p:txBody>
          </p:sp>
          <p:sp>
            <p:nvSpPr>
              <p:cNvPr id="148" name="Suorakulmio 147"/>
              <p:cNvSpPr/>
              <p:nvPr/>
            </p:nvSpPr>
            <p:spPr>
              <a:xfrm>
                <a:off x="8108592" y="4566875"/>
                <a:ext cx="1080000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0" rIns="48000" bIns="0" rtlCol="0" anchor="ctr"/>
              <a:lstStyle/>
              <a:p>
                <a:pPr algn="ctr"/>
                <a:r>
                  <a:rPr lang="fi-FI" sz="1100" dirty="0">
                    <a:solidFill>
                      <a:schemeClr val="tx1"/>
                    </a:solidFill>
                  </a:rPr>
                  <a:t>PÄÄTÖS</a:t>
                </a:r>
              </a:p>
            </p:txBody>
          </p:sp>
          <p:sp>
            <p:nvSpPr>
              <p:cNvPr id="149" name="Kuvatekstinuoli vasemmalle 148"/>
              <p:cNvSpPr/>
              <p:nvPr/>
            </p:nvSpPr>
            <p:spPr>
              <a:xfrm>
                <a:off x="5626244" y="4566654"/>
                <a:ext cx="864000" cy="360000"/>
              </a:xfrm>
              <a:prstGeom prst="leftArrowCallout">
                <a:avLst>
                  <a:gd name="adj1" fmla="val 25000"/>
                  <a:gd name="adj2" fmla="val 25000"/>
                  <a:gd name="adj3" fmla="val 25000"/>
                  <a:gd name="adj4" fmla="val 78089"/>
                </a:avLst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0" tIns="0" rIns="0" bIns="0" rtlCol="0" anchor="ctr">
                <a:noAutofit/>
              </a:bodyPr>
              <a:lstStyle/>
              <a:p>
                <a:pPr algn="ctr"/>
                <a:r>
                  <a:rPr lang="fi-FI" sz="1100" dirty="0" smtClean="0">
                    <a:solidFill>
                      <a:schemeClr val="tx1"/>
                    </a:solidFill>
                  </a:rPr>
                  <a:t>TÄYDEN-NYS</a:t>
                </a:r>
                <a:endParaRPr lang="fi-FI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Nuoli oikealle 149"/>
              <p:cNvSpPr/>
              <p:nvPr/>
            </p:nvSpPr>
            <p:spPr>
              <a:xfrm>
                <a:off x="4512020" y="4616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51" name="Tekstiruutu 150"/>
              <p:cNvSpPr txBox="1"/>
              <p:nvPr/>
            </p:nvSpPr>
            <p:spPr>
              <a:xfrm>
                <a:off x="2703915" y="461661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A</a:t>
                </a:r>
              </a:p>
            </p:txBody>
          </p:sp>
          <p:sp>
            <p:nvSpPr>
              <p:cNvPr id="152" name="Tekstiruutu 151"/>
              <p:cNvSpPr txBox="1"/>
              <p:nvPr/>
            </p:nvSpPr>
            <p:spPr>
              <a:xfrm>
                <a:off x="2703915" y="508461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B</a:t>
                </a:r>
              </a:p>
            </p:txBody>
          </p:sp>
          <p:sp>
            <p:nvSpPr>
              <p:cNvPr id="153" name="Tekstiruutu 152"/>
              <p:cNvSpPr txBox="1"/>
              <p:nvPr/>
            </p:nvSpPr>
            <p:spPr>
              <a:xfrm>
                <a:off x="2704320" y="5552610"/>
                <a:ext cx="625589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fi-FI" sz="1200" dirty="0"/>
                  <a:t>LUPA C</a:t>
                </a:r>
              </a:p>
            </p:txBody>
          </p:sp>
          <p:sp>
            <p:nvSpPr>
              <p:cNvPr id="154" name="Suorakulmio 153"/>
              <p:cNvSpPr/>
              <p:nvPr/>
            </p:nvSpPr>
            <p:spPr>
              <a:xfrm>
                <a:off x="3360832" y="5535100"/>
                <a:ext cx="362969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48000" rIns="48000" bIns="4800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5" name="Suorakulmio 154"/>
              <p:cNvSpPr/>
              <p:nvPr/>
            </p:nvSpPr>
            <p:spPr>
              <a:xfrm>
                <a:off x="6779954" y="5535100"/>
                <a:ext cx="252000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156" name="Suorakulmio 155"/>
              <p:cNvSpPr/>
              <p:nvPr/>
            </p:nvSpPr>
            <p:spPr>
              <a:xfrm>
                <a:off x="4766711" y="5535100"/>
                <a:ext cx="252000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7" name="Suorakulmio 156"/>
              <p:cNvSpPr/>
              <p:nvPr/>
            </p:nvSpPr>
            <p:spPr>
              <a:xfrm>
                <a:off x="3729833" y="5535100"/>
                <a:ext cx="254736" cy="360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fi-FI" sz="1000" dirty="0">
                    <a:solidFill>
                      <a:schemeClr val="tx1"/>
                    </a:solidFill>
                  </a:rPr>
                  <a:t>VIIVE</a:t>
                </a:r>
              </a:p>
            </p:txBody>
          </p:sp>
          <p:sp>
            <p:nvSpPr>
              <p:cNvPr id="158" name="Suorakulmio 157"/>
              <p:cNvSpPr/>
              <p:nvPr/>
            </p:nvSpPr>
            <p:spPr>
              <a:xfrm>
                <a:off x="8934493" y="5535100"/>
                <a:ext cx="252000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159" name="Suorakulmio 158"/>
              <p:cNvSpPr/>
              <p:nvPr/>
            </p:nvSpPr>
            <p:spPr>
              <a:xfrm>
                <a:off x="3361546" y="5049030"/>
                <a:ext cx="474597" cy="360000"/>
              </a:xfrm>
              <a:prstGeom prst="rect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8000" tIns="48000" rIns="48000" bIns="4800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0" name="Suorakulmio 159"/>
              <p:cNvSpPr/>
              <p:nvPr/>
            </p:nvSpPr>
            <p:spPr>
              <a:xfrm>
                <a:off x="4772406" y="5049030"/>
                <a:ext cx="539195" cy="360000"/>
              </a:xfrm>
              <a:prstGeom prst="rec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fi-FI" sz="1067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1" name="Suorakulmio 160"/>
              <p:cNvSpPr/>
              <p:nvPr/>
            </p:nvSpPr>
            <p:spPr>
              <a:xfrm>
                <a:off x="8697894" y="5049030"/>
                <a:ext cx="488041" cy="360000"/>
              </a:xfrm>
              <a:prstGeom prst="rect">
                <a:avLst/>
              </a:prstGeom>
              <a:solidFill>
                <a:schemeClr val="accent6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162" name="Kuvatekstinuoli vasemmalle 161"/>
              <p:cNvSpPr/>
              <p:nvPr/>
            </p:nvSpPr>
            <p:spPr>
              <a:xfrm>
                <a:off x="5613224" y="5049030"/>
                <a:ext cx="601036" cy="360000"/>
              </a:xfrm>
              <a:prstGeom prst="leftArrowCallout">
                <a:avLst/>
              </a:prstGeom>
              <a:solidFill>
                <a:schemeClr val="accent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rIns="0" rtlCol="0" anchor="ctr">
                <a:noAutofit/>
              </a:bodyPr>
              <a:lstStyle/>
              <a:p>
                <a:pPr algn="ctr">
                  <a:lnSpc>
                    <a:spcPct val="80000"/>
                  </a:lnSpc>
                </a:pPr>
                <a:endParaRPr lang="fi-FI" sz="933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163" name="Suorakulmio 162"/>
              <p:cNvSpPr/>
              <p:nvPr/>
            </p:nvSpPr>
            <p:spPr>
              <a:xfrm>
                <a:off x="6223225" y="5049030"/>
                <a:ext cx="235612" cy="360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fi-FI" sz="1000" dirty="0">
                    <a:solidFill>
                      <a:schemeClr val="tx1"/>
                    </a:solidFill>
                  </a:rPr>
                  <a:t>VIIVE</a:t>
                </a:r>
              </a:p>
            </p:txBody>
          </p:sp>
          <p:sp>
            <p:nvSpPr>
              <p:cNvPr id="164" name="Nuoli oikealle 163"/>
              <p:cNvSpPr/>
              <p:nvPr/>
            </p:nvSpPr>
            <p:spPr>
              <a:xfrm>
                <a:off x="3348763" y="4085585"/>
                <a:ext cx="5847625" cy="468476"/>
              </a:xfrm>
              <a:prstGeom prst="rightArrow">
                <a:avLst>
                  <a:gd name="adj1" fmla="val 54797"/>
                  <a:gd name="adj2" fmla="val 76663"/>
                </a:avLst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i-FI" sz="1400" b="1" dirty="0">
                    <a:solidFill>
                      <a:schemeClr val="bg1"/>
                    </a:solidFill>
                  </a:rPr>
                  <a:t>HANKKEEN LUPIEN KOKONAISKÄSITTELYAIKA</a:t>
                </a:r>
              </a:p>
            </p:txBody>
          </p:sp>
          <p:sp>
            <p:nvSpPr>
              <p:cNvPr id="166" name="Oikea aaltosulje 165"/>
              <p:cNvSpPr/>
              <p:nvPr/>
            </p:nvSpPr>
            <p:spPr>
              <a:xfrm rot="5400000">
                <a:off x="6146131" y="3186528"/>
                <a:ext cx="233686" cy="5832000"/>
              </a:xfrm>
              <a:prstGeom prst="rightBrace">
                <a:avLst/>
              </a:prstGeom>
              <a:ln w="38100" cap="rnd">
                <a:solidFill>
                  <a:schemeClr val="accent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67" name="Nuoli oikealle 166"/>
              <p:cNvSpPr/>
              <p:nvPr/>
            </p:nvSpPr>
            <p:spPr>
              <a:xfrm>
                <a:off x="7899013" y="4616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90" name="Nuoli oikealle 189"/>
              <p:cNvSpPr/>
              <p:nvPr/>
            </p:nvSpPr>
            <p:spPr>
              <a:xfrm>
                <a:off x="6563825" y="4616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191" name="Suorakulmio 190"/>
              <p:cNvSpPr/>
              <p:nvPr/>
            </p:nvSpPr>
            <p:spPr>
              <a:xfrm>
                <a:off x="6781279" y="5049030"/>
                <a:ext cx="666371" cy="360000"/>
              </a:xfrm>
              <a:prstGeom prst="rect">
                <a:avLst/>
              </a:prstGeom>
              <a:solidFill>
                <a:schemeClr val="accent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fi-FI" sz="1067" dirty="0"/>
              </a:p>
            </p:txBody>
          </p:sp>
          <p:sp>
            <p:nvSpPr>
              <p:cNvPr id="207" name="Nuoli oikealle 206"/>
              <p:cNvSpPr/>
              <p:nvPr/>
            </p:nvSpPr>
            <p:spPr>
              <a:xfrm>
                <a:off x="4504949" y="5084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208" name="Nuoli oikealle 207"/>
              <p:cNvSpPr/>
              <p:nvPr/>
            </p:nvSpPr>
            <p:spPr>
              <a:xfrm>
                <a:off x="6563900" y="5084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212" name="Nuoli oikealle 211"/>
              <p:cNvSpPr/>
              <p:nvPr/>
            </p:nvSpPr>
            <p:spPr>
              <a:xfrm>
                <a:off x="7895476" y="5084610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cxnSp>
            <p:nvCxnSpPr>
              <p:cNvPr id="217" name="Suora yhdysviiva 216"/>
              <p:cNvCxnSpPr>
                <a:stCxn id="164" idx="3"/>
              </p:cNvCxnSpPr>
              <p:nvPr/>
            </p:nvCxnSpPr>
            <p:spPr>
              <a:xfrm flipH="1">
                <a:off x="9187422" y="4319823"/>
                <a:ext cx="8966" cy="1658438"/>
              </a:xfrm>
              <a:prstGeom prst="line">
                <a:avLst/>
              </a:prstGeom>
              <a:ln w="34925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uora yhdysviiva 217"/>
              <p:cNvCxnSpPr/>
              <p:nvPr/>
            </p:nvCxnSpPr>
            <p:spPr>
              <a:xfrm flipH="1">
                <a:off x="3347434" y="4198680"/>
                <a:ext cx="19260" cy="1788545"/>
              </a:xfrm>
              <a:prstGeom prst="line">
                <a:avLst/>
              </a:prstGeom>
              <a:ln w="31750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Nuoli oikealle 218"/>
              <p:cNvSpPr/>
              <p:nvPr/>
            </p:nvSpPr>
            <p:spPr>
              <a:xfrm>
                <a:off x="4504947" y="5568708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220" name="Nuoli oikealle 219"/>
              <p:cNvSpPr/>
              <p:nvPr/>
            </p:nvSpPr>
            <p:spPr>
              <a:xfrm>
                <a:off x="6563898" y="5568708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  <p:sp>
            <p:nvSpPr>
              <p:cNvPr id="221" name="Nuoli oikealle 220"/>
              <p:cNvSpPr/>
              <p:nvPr/>
            </p:nvSpPr>
            <p:spPr>
              <a:xfrm>
                <a:off x="7895474" y="5568708"/>
                <a:ext cx="181350" cy="258438"/>
              </a:xfrm>
              <a:prstGeom prst="rightArrow">
                <a:avLst/>
              </a:prstGeom>
              <a:solidFill>
                <a:schemeClr val="accent3"/>
              </a:solidFill>
              <a:ln w="63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41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96515" y="6426058"/>
            <a:ext cx="433389" cy="181571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b="1"/>
              <a:pPr algn="r" defTabSz="1219170">
                <a:lnSpc>
                  <a:spcPts val="1400"/>
                </a:lnSpc>
                <a:defRPr/>
              </a:pPr>
              <a:t>13</a:t>
            </a:fld>
            <a:endParaRPr lang="fi-FI" b="1" dirty="0"/>
          </a:p>
        </p:txBody>
      </p:sp>
      <p:sp>
        <p:nvSpPr>
          <p:cNvPr id="9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 smtClean="0">
                <a:solidFill>
                  <a:prstClr val="black"/>
                </a:solidFill>
              </a:rPr>
              <a:t>4. Yhteensovittamisen dokumentointi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733" dirty="0"/>
              <a:t>Y</a:t>
            </a:r>
            <a:r>
              <a:rPr lang="fi-FI" sz="3733" dirty="0" smtClean="0"/>
              <a:t>hdenmukaisuutta </a:t>
            </a:r>
            <a:r>
              <a:rPr lang="fi-FI" sz="3733" dirty="0"/>
              <a:t>ja selkeyttä hankkeen </a:t>
            </a:r>
            <a:r>
              <a:rPr lang="fi-FI" sz="3733" dirty="0" smtClean="0"/>
              <a:t>dokumentointiin</a:t>
            </a:r>
            <a:endParaRPr lang="fi-FI" sz="3733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97620" y="2229569"/>
            <a:ext cx="6215908" cy="4196489"/>
          </a:xfrm>
        </p:spPr>
        <p:txBody>
          <a:bodyPr/>
          <a:lstStyle/>
          <a:p>
            <a:pPr marL="159778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fi-FI" sz="2400" dirty="0" smtClean="0"/>
              <a:t>Yhteensovittamisessa pyritään mahdollisimman selkeään dokumentointi-tapaan, jotta sekaannuksilta vältyttäisiin. </a:t>
            </a:r>
            <a:endParaRPr lang="fi-FI" sz="2400" dirty="0"/>
          </a:p>
          <a:p>
            <a:pPr marL="793180" lvl="1" indent="-457189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fi-FI" sz="2000" dirty="0" smtClean="0"/>
              <a:t>Dokumentointiin liitetään aina yhteensovituskooste</a:t>
            </a:r>
          </a:p>
          <a:p>
            <a:pPr marL="974155" lvl="2" indent="-457189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sz="1800" dirty="0"/>
              <a:t>K</a:t>
            </a:r>
            <a:r>
              <a:rPr lang="fi-FI" sz="1800" dirty="0" smtClean="0"/>
              <a:t>enen </a:t>
            </a:r>
            <a:r>
              <a:rPr lang="fi-FI" sz="1800" dirty="0"/>
              <a:t>ja mikä </a:t>
            </a:r>
            <a:r>
              <a:rPr lang="fi-FI" sz="1800" dirty="0" smtClean="0"/>
              <a:t>hanke, </a:t>
            </a:r>
            <a:r>
              <a:rPr lang="fi-FI" sz="1800" dirty="0" err="1" smtClean="0"/>
              <a:t>yhteensovitettavat</a:t>
            </a:r>
            <a:r>
              <a:rPr lang="fi-FI" sz="1800" dirty="0" smtClean="0"/>
              <a:t> luvat ja osallistuvat viranomaiset, </a:t>
            </a:r>
            <a:r>
              <a:rPr lang="fi-FI" sz="1800" dirty="0" err="1" smtClean="0"/>
              <a:t>yhteensovittavan</a:t>
            </a:r>
            <a:r>
              <a:rPr lang="fi-FI" sz="1800" dirty="0" smtClean="0"/>
              <a:t> </a:t>
            </a:r>
            <a:r>
              <a:rPr lang="fi-FI" sz="1800" dirty="0"/>
              <a:t>viranomaisen </a:t>
            </a:r>
            <a:r>
              <a:rPr lang="fi-FI" sz="1800" dirty="0" smtClean="0"/>
              <a:t>edustaja</a:t>
            </a:r>
            <a:endParaRPr lang="fi-FI" sz="1800" dirty="0"/>
          </a:p>
          <a:p>
            <a:pPr marL="793180" lvl="1" indent="-457189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fi-FI" sz="2000" dirty="0"/>
              <a:t>Erityisesti täydennys-, lausunto- ja selityspyynnöissä sekä kuulutuksissa käytetään ns. kootusti eriteltyä </a:t>
            </a:r>
            <a:r>
              <a:rPr lang="fi-FI" sz="2000" dirty="0" smtClean="0"/>
              <a:t>dokumentointitapaa, </a:t>
            </a:r>
            <a:r>
              <a:rPr lang="fi-FI" sz="2000" dirty="0"/>
              <a:t>missä e</a:t>
            </a:r>
            <a:r>
              <a:rPr lang="fi-FI" sz="2000" dirty="0" smtClean="0"/>
              <a:t>ri </a:t>
            </a:r>
            <a:r>
              <a:rPr lang="fi-FI" sz="2000" dirty="0"/>
              <a:t>tarpeet kootaan samaan dokumenttiin, mutta </a:t>
            </a:r>
            <a:r>
              <a:rPr lang="fi-FI" sz="2000" dirty="0" smtClean="0"/>
              <a:t>selkeästi </a:t>
            </a:r>
            <a:r>
              <a:rPr lang="fi-FI" sz="2000" dirty="0"/>
              <a:t>luvittain </a:t>
            </a:r>
            <a:r>
              <a:rPr lang="fi-FI" sz="2000" dirty="0" smtClean="0"/>
              <a:t>eriteltynä. </a:t>
            </a:r>
          </a:p>
          <a:p>
            <a:pPr marL="974155" lvl="2" indent="-457189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sz="1800" dirty="0" smtClean="0"/>
              <a:t>Vastaanottajalle </a:t>
            </a:r>
            <a:r>
              <a:rPr lang="fi-FI" sz="1800" dirty="0"/>
              <a:t>selvitetään lupakohtaisesti, kuinka juuri sen luvan kohdalla toimitaan. </a:t>
            </a:r>
            <a:r>
              <a:rPr lang="fi-FI" sz="1800" dirty="0" smtClean="0"/>
              <a:t>  </a:t>
            </a:r>
            <a:endParaRPr lang="fi-FI" sz="1800" dirty="0"/>
          </a:p>
        </p:txBody>
      </p:sp>
      <p:grpSp>
        <p:nvGrpSpPr>
          <p:cNvPr id="6" name="Ryhmä 5" descr="Kaaviossa kuvataan yhteensovittamisessa suositeltavinta dokumentointitapaa, missä yhteensovittava viranomainen kokoaa ja välittää tietoja kootusti eritellen hakijan ja toimivaltaisten lupaviranomaisten välillä."/>
          <p:cNvGrpSpPr/>
          <p:nvPr/>
        </p:nvGrpSpPr>
        <p:grpSpPr>
          <a:xfrm>
            <a:off x="7138056" y="2092805"/>
            <a:ext cx="4660668" cy="3677439"/>
            <a:chOff x="7138056" y="2092805"/>
            <a:chExt cx="4660668" cy="3677439"/>
          </a:xfrm>
        </p:grpSpPr>
        <p:grpSp>
          <p:nvGrpSpPr>
            <p:cNvPr id="4" name="Ryhmä 3"/>
            <p:cNvGrpSpPr/>
            <p:nvPr/>
          </p:nvGrpSpPr>
          <p:grpSpPr>
            <a:xfrm>
              <a:off x="7138056" y="2802887"/>
              <a:ext cx="2702667" cy="2396835"/>
              <a:chOff x="7138056" y="2802887"/>
              <a:chExt cx="2702667" cy="2396835"/>
            </a:xfrm>
          </p:grpSpPr>
          <p:grpSp>
            <p:nvGrpSpPr>
              <p:cNvPr id="11" name="Ryhmä 10"/>
              <p:cNvGrpSpPr/>
              <p:nvPr/>
            </p:nvGrpSpPr>
            <p:grpSpPr>
              <a:xfrm>
                <a:off x="7138056" y="2802887"/>
                <a:ext cx="2702667" cy="2396835"/>
                <a:chOff x="3913152" y="2395455"/>
                <a:chExt cx="2027000" cy="1797626"/>
              </a:xfrm>
            </p:grpSpPr>
            <p:sp>
              <p:nvSpPr>
                <p:cNvPr id="12" name="Kaarinuoli oikealle 11"/>
                <p:cNvSpPr/>
                <p:nvPr/>
              </p:nvSpPr>
              <p:spPr>
                <a:xfrm rot="10800000">
                  <a:off x="5437069" y="2395455"/>
                  <a:ext cx="499210" cy="793302"/>
                </a:xfrm>
                <a:prstGeom prst="curvedRightArrow">
                  <a:avLst/>
                </a:pr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Kaarinuoli oikealle 12"/>
                <p:cNvSpPr/>
                <p:nvPr/>
              </p:nvSpPr>
              <p:spPr>
                <a:xfrm rot="10800000">
                  <a:off x="5440942" y="3297786"/>
                  <a:ext cx="499210" cy="829500"/>
                </a:xfrm>
                <a:prstGeom prst="curvedRightArrow">
                  <a:avLst/>
                </a:pr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Kaarinuoli oikealle 13"/>
                <p:cNvSpPr/>
                <p:nvPr/>
              </p:nvSpPr>
              <p:spPr>
                <a:xfrm>
                  <a:off x="3979331" y="2482435"/>
                  <a:ext cx="499210" cy="793302"/>
                </a:xfrm>
                <a:prstGeom prst="curvedRightArrow">
                  <a:avLst/>
                </a:pr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Kaarinuoli oikealle 14"/>
                <p:cNvSpPr/>
                <p:nvPr/>
              </p:nvSpPr>
              <p:spPr>
                <a:xfrm>
                  <a:off x="4011979" y="3363581"/>
                  <a:ext cx="499210" cy="829500"/>
                </a:xfrm>
                <a:prstGeom prst="curvedRightArrow">
                  <a:avLst/>
                </a:pr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 sz="24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9" name="Ryhmä 18"/>
                <p:cNvGrpSpPr/>
                <p:nvPr/>
              </p:nvGrpSpPr>
              <p:grpSpPr>
                <a:xfrm>
                  <a:off x="3913152" y="2437320"/>
                  <a:ext cx="667670" cy="576613"/>
                  <a:chOff x="751571" y="1735741"/>
                  <a:chExt cx="667670" cy="576613"/>
                </a:xfrm>
              </p:grpSpPr>
              <p:pic>
                <p:nvPicPr>
                  <p:cNvPr id="20" name="Graphic 90" descr="Document">
                    <a:extLst>
                      <a:ext uri="{FF2B5EF4-FFF2-40B4-BE49-F238E27FC236}">
                        <a16:creationId xmlns:a16="http://schemas.microsoft.com/office/drawing/2014/main" id="{B9E21B1C-CD22-447D-9C3E-1E6B6C19354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 cstate="hq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xmlns="" r:embed="rId7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51571" y="1735741"/>
                    <a:ext cx="323060" cy="3230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21" name="Graphic 93" descr="Document">
                    <a:extLst>
                      <a:ext uri="{FF2B5EF4-FFF2-40B4-BE49-F238E27FC236}">
                        <a16:creationId xmlns:a16="http://schemas.microsoft.com/office/drawing/2014/main" id="{60F71FB8-D1FB-496E-B0D2-A24E209BD3E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 cstate="hq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xmlns="" r:embed="rId7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26331" y="1871546"/>
                    <a:ext cx="323060" cy="3230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22" name="Graphic 94" descr="Document">
                    <a:extLst>
                      <a:ext uri="{FF2B5EF4-FFF2-40B4-BE49-F238E27FC236}">
                        <a16:creationId xmlns:a16="http://schemas.microsoft.com/office/drawing/2014/main" id="{119E29F4-69C8-425B-929B-58A27B7CC7A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 cstate="hq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xmlns="" r:embed="rId7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6181" y="1989294"/>
                    <a:ext cx="323060" cy="3230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grpSp>
          </p:grpSp>
          <p:pic>
            <p:nvPicPr>
              <p:cNvPr id="24" name="Graphic 71" descr="Checklist">
                <a:extLst>
                  <a:ext uri="{FF2B5EF4-FFF2-40B4-BE49-F238E27FC236}">
                    <a16:creationId xmlns:a16="http://schemas.microsoft.com/office/drawing/2014/main" id="{22E6FEA2-391F-474C-AC54-C7F85FABA7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9317513" y="4367579"/>
                <a:ext cx="444939" cy="444939"/>
              </a:xfrm>
              <a:prstGeom prst="rect">
                <a:avLst/>
              </a:prstGeom>
            </p:spPr>
          </p:pic>
          <p:pic>
            <p:nvPicPr>
              <p:cNvPr id="25" name="Graphic 72" descr="List">
                <a:extLst>
                  <a:ext uri="{FF2B5EF4-FFF2-40B4-BE49-F238E27FC236}">
                    <a16:creationId xmlns:a16="http://schemas.microsoft.com/office/drawing/2014/main" id="{9861D597-EAA0-4F9E-B00A-E1235B81F3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7353507" y="4360266"/>
                <a:ext cx="440660" cy="444940"/>
              </a:xfrm>
              <a:prstGeom prst="rect">
                <a:avLst/>
              </a:prstGeom>
            </p:spPr>
          </p:pic>
          <p:pic>
            <p:nvPicPr>
              <p:cNvPr id="26" name="Graphic 82" descr="Checklist">
                <a:extLst>
                  <a:ext uri="{FF2B5EF4-FFF2-40B4-BE49-F238E27FC236}">
                    <a16:creationId xmlns:a16="http://schemas.microsoft.com/office/drawing/2014/main" id="{609D24BC-3382-403C-909A-44B229B6ED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9306321" y="3146395"/>
                <a:ext cx="444939" cy="444939"/>
              </a:xfrm>
              <a:prstGeom prst="rect">
                <a:avLst/>
              </a:prstGeom>
            </p:spPr>
          </p:pic>
        </p:grpSp>
        <p:sp>
          <p:nvSpPr>
            <p:cNvPr id="27" name="Tekstiruutu 26"/>
            <p:cNvSpPr txBox="1"/>
            <p:nvPr/>
          </p:nvSpPr>
          <p:spPr>
            <a:xfrm>
              <a:off x="9487124" y="2092805"/>
              <a:ext cx="2311600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fi-FI" sz="1300" b="1" dirty="0">
                  <a:solidFill>
                    <a:schemeClr val="tx2"/>
                  </a:solidFill>
                </a:rPr>
                <a:t>TOIMIVALTAISET LUPAVIRANOMAISET </a:t>
              </a:r>
              <a:r>
                <a:rPr lang="fi-FI" sz="1300" dirty="0">
                  <a:solidFill>
                    <a:schemeClr val="tx2"/>
                  </a:solidFill>
                </a:rPr>
                <a:t>ESITTÄVÄT </a:t>
              </a:r>
              <a:r>
                <a:rPr lang="fi-FI" sz="1300" dirty="0" smtClean="0">
                  <a:solidFill>
                    <a:schemeClr val="tx2"/>
                  </a:solidFill>
                </a:rPr>
                <a:t>PYYNNÖT JA </a:t>
              </a:r>
              <a:r>
                <a:rPr lang="fi-FI" sz="1300" dirty="0">
                  <a:solidFill>
                    <a:schemeClr val="tx2"/>
                  </a:solidFill>
                </a:rPr>
                <a:t>SAAVAT VASTAUKSET </a:t>
              </a:r>
            </a:p>
          </p:txBody>
        </p:sp>
        <p:sp>
          <p:nvSpPr>
            <p:cNvPr id="28" name="Tekstiruutu 27"/>
            <p:cNvSpPr txBox="1"/>
            <p:nvPr/>
          </p:nvSpPr>
          <p:spPr>
            <a:xfrm>
              <a:off x="9632009" y="3645585"/>
              <a:ext cx="2021831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fi-FI" sz="1300" b="1" dirty="0" smtClean="0">
                  <a:solidFill>
                    <a:schemeClr val="accent3"/>
                  </a:solidFill>
                </a:rPr>
                <a:t>YHTEENSOVITTAVA VIRANOMAINEN  </a:t>
              </a:r>
              <a:r>
                <a:rPr lang="fi-FI" sz="1300" dirty="0" smtClean="0">
                  <a:solidFill>
                    <a:schemeClr val="accent3"/>
                  </a:solidFill>
                </a:rPr>
                <a:t>VÄLITTÄÄ PYYNNÖT JA VASTAUKSET KOOTUSTI</a:t>
              </a:r>
              <a:endParaRPr lang="fi-FI" sz="1300" dirty="0">
                <a:solidFill>
                  <a:schemeClr val="accent3"/>
                </a:solidFill>
              </a:endParaRPr>
            </a:p>
          </p:txBody>
        </p:sp>
        <p:sp>
          <p:nvSpPr>
            <p:cNvPr id="29" name="Tekstiruutu 28"/>
            <p:cNvSpPr txBox="1"/>
            <p:nvPr/>
          </p:nvSpPr>
          <p:spPr>
            <a:xfrm>
              <a:off x="9539982" y="5037736"/>
              <a:ext cx="2205886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fi-FI" sz="13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VASTAANOTTAJA</a:t>
              </a:r>
              <a:br>
                <a:rPr lang="fi-FI" sz="13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</a:br>
              <a:r>
                <a:rPr lang="fi-FI" sz="13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SAA PYYNNÖT </a:t>
              </a:r>
              <a:r>
                <a:rPr lang="fi-FI" sz="13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JA </a:t>
              </a:r>
              <a:r>
                <a:rPr lang="fi-FI" sz="13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VASTAA OHJEEN MUKAISESTI</a:t>
              </a:r>
              <a:endParaRPr lang="fi-FI" sz="13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30" name="Kuva 29" descr="Toimivaltaiset lupaviranomaiset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982657" y="2418527"/>
              <a:ext cx="1171361" cy="792000"/>
            </a:xfrm>
            <a:prstGeom prst="rect">
              <a:avLst/>
            </a:prstGeom>
          </p:spPr>
        </p:pic>
        <p:pic>
          <p:nvPicPr>
            <p:cNvPr id="31" name="Kuva 30" descr="Yhteensovittava viranomainen.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317565" y="3568662"/>
              <a:ext cx="468175" cy="720000"/>
            </a:xfrm>
            <a:prstGeom prst="rect">
              <a:avLst/>
            </a:prstGeom>
          </p:spPr>
        </p:pic>
        <p:pic>
          <p:nvPicPr>
            <p:cNvPr id="32" name="Kuva 31" descr="Vastaanottaja.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321265" y="4569178"/>
              <a:ext cx="465887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858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84430" y="6411686"/>
            <a:ext cx="420688" cy="218853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/>
              <a:pPr algn="r" defTabSz="1219170">
                <a:lnSpc>
                  <a:spcPts val="1400"/>
                </a:lnSpc>
                <a:defRPr/>
              </a:pPr>
              <a:t>14</a:t>
            </a:fld>
            <a:endParaRPr lang="fi-FI" dirty="0"/>
          </a:p>
        </p:txBody>
      </p:sp>
      <p:sp>
        <p:nvSpPr>
          <p:cNvPr id="8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 smtClean="0">
                <a:solidFill>
                  <a:prstClr val="black"/>
                </a:solidFill>
              </a:rPr>
              <a:t>4. Yhteensovittamisen dokumentointi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733" dirty="0"/>
              <a:t>Yhteensovittamistieto </a:t>
            </a:r>
            <a:r>
              <a:rPr lang="fi-FI" sz="3733" dirty="0" err="1" smtClean="0"/>
              <a:t>yhteensovittavan</a:t>
            </a:r>
            <a:r>
              <a:rPr lang="fi-FI" sz="3733" dirty="0" smtClean="0"/>
              <a:t> </a:t>
            </a:r>
            <a:r>
              <a:rPr lang="fi-FI" sz="3733" dirty="0"/>
              <a:t>viranomaisen </a:t>
            </a:r>
            <a:r>
              <a:rPr lang="fi-FI" sz="3733" dirty="0" smtClean="0"/>
              <a:t>asianhallintaan</a:t>
            </a:r>
            <a:endParaRPr lang="fi-FI" sz="3733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4192" y="2195517"/>
            <a:ext cx="10406984" cy="371569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fi-FI" sz="2400" dirty="0"/>
              <a:t>Lupamenettelyissä syntyviä lupakohtaisia dokumentteja käsitellään kunkin viranomaisen </a:t>
            </a:r>
            <a:r>
              <a:rPr lang="fi-FI" sz="2400" dirty="0" smtClean="0"/>
              <a:t>tiedonohjaussuunnitelman </a:t>
            </a:r>
            <a:r>
              <a:rPr lang="fi-FI" sz="2400" dirty="0"/>
              <a:t>(TOS</a:t>
            </a:r>
            <a:r>
              <a:rPr lang="fi-FI" sz="2400" dirty="0" smtClean="0"/>
              <a:t>) </a:t>
            </a:r>
            <a:r>
              <a:rPr lang="fi-FI" sz="2400" dirty="0"/>
              <a:t>mukaisesti. Yhteensovittamisessa syntyy kuitenkin myös monen viranomaisen yhteistyötä koskevaa dokumentointia, jonka asianhallintaan kannattaa kiinnittää erityistä huomiota hankkeen laajuus huomioon </a:t>
            </a:r>
            <a:r>
              <a:rPr lang="fi-FI" sz="2400" dirty="0" smtClean="0"/>
              <a:t>ottaen.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fi-FI" dirty="0" smtClean="0"/>
              <a:t>Pääsääntöisesti </a:t>
            </a:r>
            <a:r>
              <a:rPr lang="fi-FI" dirty="0"/>
              <a:t>yhteensovitusdokumentit, kuten ennakkotapaamisen muistio ja kootut täydennys- ja lausuntopyynnöt, hallitaan </a:t>
            </a:r>
            <a:r>
              <a:rPr lang="fi-FI" dirty="0" err="1"/>
              <a:t>yhteensovittavan</a:t>
            </a:r>
            <a:r>
              <a:rPr lang="fi-FI" dirty="0"/>
              <a:t> viranomaisen asianhallinnan </a:t>
            </a:r>
            <a:r>
              <a:rPr lang="fi-FI" dirty="0" smtClean="0"/>
              <a:t>mukaisesti                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dirty="0" smtClean="0"/>
              <a:t>Diariointi </a:t>
            </a:r>
            <a:r>
              <a:rPr lang="fi-FI" dirty="0" err="1"/>
              <a:t>yhteensovittavan</a:t>
            </a:r>
            <a:r>
              <a:rPr lang="fi-FI" dirty="0"/>
              <a:t> viranomaisen käsittelemän </a:t>
            </a:r>
            <a:r>
              <a:rPr lang="fi-FI" dirty="0" smtClean="0"/>
              <a:t>päälupa-asian alle.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dirty="0" smtClean="0"/>
              <a:t>Jos </a:t>
            </a:r>
            <a:r>
              <a:rPr lang="fi-FI" dirty="0"/>
              <a:t>yhteensovituksessa syntyy aineistoa, missä eri lupia koskeva tieto on vaikea eritellä toisistaan, sama dokumentti voidaan liittää myös toisten lupien asianhallintaan (esim. muistutus- ja mielipidekooste).</a:t>
            </a:r>
          </a:p>
        </p:txBody>
      </p:sp>
    </p:spTree>
    <p:extLst>
      <p:ext uri="{BB962C8B-B14F-4D97-AF65-F5344CB8AC3E}">
        <p14:creationId xmlns:p14="http://schemas.microsoft.com/office/powerpoint/2010/main" val="40787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10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 smtClean="0">
                <a:solidFill>
                  <a:prstClr val="black"/>
                </a:solidFill>
              </a:rPr>
              <a:t>5. Viestintä asiakkaille ja viranomaisille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200"/>
              </a:lnSpc>
            </a:pPr>
            <a:r>
              <a:rPr lang="fi-FI" sz="3733" dirty="0"/>
              <a:t>Kuuluttaminen ja </a:t>
            </a:r>
            <a:r>
              <a:rPr lang="fi-FI" sz="3733" dirty="0" smtClean="0"/>
              <a:t>tiedottaminen selkeäksi</a:t>
            </a:r>
            <a:endParaRPr lang="fi-FI" sz="3733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4192" y="1702457"/>
            <a:ext cx="10406984" cy="3715698"/>
          </a:xfrm>
        </p:spPr>
        <p:txBody>
          <a:bodyPr/>
          <a:lstStyle/>
          <a:p>
            <a:pPr marL="159778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 smtClean="0"/>
              <a:t>Hankkeen </a:t>
            </a:r>
            <a:r>
              <a:rPr lang="fi-FI" sz="2400" dirty="0"/>
              <a:t>lupahakemusten ja -päätösten tiedoksiantoon </a:t>
            </a:r>
            <a:r>
              <a:rPr lang="fi-FI" sz="2400" dirty="0" smtClean="0"/>
              <a:t>tähtäävät kuulutukset  tehdään viranomaisyhteistyössä</a:t>
            </a:r>
            <a:r>
              <a:rPr lang="fi-FI" sz="2400" dirty="0"/>
              <a:t>, panostaen selkeään ”kootusti eriteltyyn” </a:t>
            </a:r>
            <a:r>
              <a:rPr lang="fi-FI" sz="2400" dirty="0" smtClean="0"/>
              <a:t>dokumentointitapaan.</a:t>
            </a:r>
          </a:p>
          <a:p>
            <a:pPr marL="502678" indent="-342900"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Kerro hankekokonaisuudesta, lisää mukaan yhteensovituskooste</a:t>
            </a:r>
          </a:p>
          <a:p>
            <a:pPr marL="502678" indent="-342900"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Auta </a:t>
            </a:r>
            <a:r>
              <a:rPr lang="fi-FI" dirty="0"/>
              <a:t>yleisöä lupakohtaisesti ymmärtämään, mihin ja miten heillä on oikeus vaikuttaa. </a:t>
            </a:r>
          </a:p>
          <a:p>
            <a:pPr marL="540769" indent="-380990">
              <a:lnSpc>
                <a:spcPct val="90000"/>
              </a:lnSpc>
              <a:spcBef>
                <a:spcPts val="600"/>
              </a:spcBef>
            </a:pPr>
            <a:r>
              <a:rPr lang="fi-FI" dirty="0"/>
              <a:t>Huomaa käsittelyvaiheen vaikutus kuuluttamiseen: </a:t>
            </a:r>
          </a:p>
          <a:p>
            <a:pPr marL="1173074" lvl="2" indent="-342900">
              <a:lnSpc>
                <a:spcPct val="90000"/>
              </a:lnSpc>
              <a:spcBef>
                <a:spcPts val="600"/>
              </a:spcBef>
            </a:pPr>
            <a:r>
              <a:rPr lang="fi-FI" sz="1800" b="1" dirty="0"/>
              <a:t>hakemusvaiheessa yksi yhteinen hankekuulutus </a:t>
            </a:r>
            <a:r>
              <a:rPr lang="fi-FI" sz="1800" dirty="0" err="1" smtClean="0"/>
              <a:t>yhteensovittavan</a:t>
            </a:r>
            <a:r>
              <a:rPr lang="fi-FI" sz="1800" dirty="0" smtClean="0"/>
              <a:t> ja toimivaltaisten lupaviranomaisten verkkosivuilla, mistä linkitys lupakohtaisiin hakemusasiakirjoihin </a:t>
            </a:r>
            <a:r>
              <a:rPr lang="fi-FI" sz="1800" dirty="0"/>
              <a:t>ao. toimivaltaisen </a:t>
            </a:r>
            <a:r>
              <a:rPr lang="fi-FI" sz="1800" dirty="0" smtClean="0"/>
              <a:t>lupaviranomaisen verkkosivuilla </a:t>
            </a:r>
          </a:p>
          <a:p>
            <a:pPr marL="1350874" lvl="3" indent="-342900">
              <a:lnSpc>
                <a:spcPct val="90000"/>
              </a:lnSpc>
              <a:spcBef>
                <a:spcPts val="600"/>
              </a:spcBef>
            </a:pPr>
            <a:r>
              <a:rPr lang="fi-FI" sz="1800" dirty="0"/>
              <a:t>samassa voidaan </a:t>
            </a:r>
            <a:r>
              <a:rPr lang="fi-FI" sz="1800" dirty="0" smtClean="0"/>
              <a:t>tarvittaessa kuuluttaa YVA-selostus</a:t>
            </a:r>
            <a:endParaRPr lang="fi-FI" sz="1800" dirty="0"/>
          </a:p>
          <a:p>
            <a:pPr marL="1173074" lvl="2" indent="-342900">
              <a:lnSpc>
                <a:spcPct val="90000"/>
              </a:lnSpc>
              <a:spcBef>
                <a:spcPts val="600"/>
              </a:spcBef>
            </a:pPr>
            <a:r>
              <a:rPr lang="fi-FI" sz="1800" b="1" dirty="0"/>
              <a:t>päätösvaiheessa lupakohtaiset kuulutukset </a:t>
            </a:r>
            <a:r>
              <a:rPr lang="fi-FI" sz="1800" dirty="0"/>
              <a:t>valitustietoineen kunkin toimivaltaisen lupaviranomaisten verkkosivuilla, niin että myös hankekokonaisuus käy ilmi. </a:t>
            </a:r>
          </a:p>
          <a:p>
            <a:pPr marL="616967" indent="-457189">
              <a:lnSpc>
                <a:spcPct val="90000"/>
              </a:lnSpc>
              <a:spcBef>
                <a:spcPts val="600"/>
              </a:spcBef>
            </a:pPr>
            <a:r>
              <a:rPr lang="fi-FI" dirty="0" err="1"/>
              <a:t>Y</a:t>
            </a:r>
            <a:r>
              <a:rPr lang="fi-FI" dirty="0" err="1" smtClean="0"/>
              <a:t>hteensovittava</a:t>
            </a:r>
            <a:r>
              <a:rPr lang="fi-FI" dirty="0" smtClean="0"/>
              <a:t> </a:t>
            </a:r>
            <a:r>
              <a:rPr lang="fi-FI" dirty="0"/>
              <a:t>viranomainen hoitaa keskitetysti hankkeen kuulutuksista tiedottamisen hakijalle ja muille osallisille ao. lakien edellyttämällä tavalla</a:t>
            </a:r>
            <a:r>
              <a:rPr lang="fi-FI" dirty="0" smtClean="0"/>
              <a:t>.</a:t>
            </a:r>
            <a:endParaRPr lang="fi-FI" dirty="0"/>
          </a:p>
          <a:p>
            <a:pPr marL="616967" indent="-457189">
              <a:lnSpc>
                <a:spcPct val="80000"/>
              </a:lnSpc>
            </a:pPr>
            <a:endParaRPr lang="fi-FI" sz="2200" dirty="0"/>
          </a:p>
          <a:p>
            <a:pPr marL="616967" indent="-457189">
              <a:lnSpc>
                <a:spcPct val="80000"/>
              </a:lnSpc>
            </a:pP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854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16</a:t>
            </a:fld>
            <a:endParaRPr lang="fi-FI"/>
          </a:p>
        </p:txBody>
      </p:sp>
      <p:sp>
        <p:nvSpPr>
          <p:cNvPr id="11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 smtClean="0">
                <a:solidFill>
                  <a:prstClr val="black"/>
                </a:solidFill>
              </a:rPr>
              <a:t>5. Viestintä asiakkaille ja viranomaisille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733" dirty="0"/>
              <a:t>H</a:t>
            </a:r>
            <a:r>
              <a:rPr lang="fi-FI" sz="3733" dirty="0" smtClean="0"/>
              <a:t>akijoille </a:t>
            </a:r>
            <a:r>
              <a:rPr lang="fi-FI" sz="3733" dirty="0"/>
              <a:t>verkkosivuilla yleistietoa yhteensovittamisesta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667" dirty="0" smtClean="0"/>
              <a:t>Yhteensovittamistiedon </a:t>
            </a:r>
            <a:r>
              <a:rPr lang="fi-FI" sz="2667" dirty="0"/>
              <a:t>saatavuus </a:t>
            </a:r>
            <a:r>
              <a:rPr lang="fi-FI" sz="2667" dirty="0" smtClean="0"/>
              <a:t>varmistetaan verkkopalveluissa </a:t>
            </a:r>
            <a:r>
              <a:rPr lang="fi-FI" sz="2667" dirty="0"/>
              <a:t>niissä sisällöissä, joissa esitellään yhteensovittamisen mahdollistavia ympäristö-, </a:t>
            </a:r>
            <a:r>
              <a:rPr lang="fi-FI" sz="2667" dirty="0" smtClean="0"/>
              <a:t>vesi- </a:t>
            </a:r>
            <a:r>
              <a:rPr lang="fi-FI" sz="2667" dirty="0"/>
              <a:t>tai </a:t>
            </a:r>
            <a:r>
              <a:rPr lang="fi-FI" sz="2667" dirty="0" smtClean="0"/>
              <a:t>maa-aineslupaa.</a:t>
            </a:r>
            <a:endParaRPr lang="fi-FI" sz="2667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Lisää </a:t>
            </a:r>
            <a:r>
              <a:rPr lang="fi-FI" dirty="0"/>
              <a:t>ympäristö-, </a:t>
            </a:r>
            <a:r>
              <a:rPr lang="fi-FI" dirty="0" smtClean="0"/>
              <a:t>vesi- </a:t>
            </a:r>
            <a:r>
              <a:rPr lang="fi-FI" dirty="0"/>
              <a:t>tai </a:t>
            </a:r>
            <a:r>
              <a:rPr lang="fi-FI" dirty="0" smtClean="0"/>
              <a:t>maa-aineslupaa </a:t>
            </a:r>
            <a:r>
              <a:rPr lang="fi-FI" dirty="0"/>
              <a:t>esitteleville sivuille tämä teksti linkkeineen:</a:t>
            </a:r>
          </a:p>
          <a:p>
            <a:pPr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000" dirty="0" smtClean="0"/>
              <a:t>”Jos </a:t>
            </a:r>
            <a:r>
              <a:rPr lang="fi-FI" sz="2000" dirty="0"/>
              <a:t>haet ympäristö-, </a:t>
            </a:r>
            <a:r>
              <a:rPr lang="fi-FI" sz="2000" dirty="0" smtClean="0"/>
              <a:t>vesi- </a:t>
            </a:r>
            <a:r>
              <a:rPr lang="fi-FI" sz="2000" dirty="0"/>
              <a:t>tai </a:t>
            </a:r>
            <a:r>
              <a:rPr lang="fi-FI" sz="2000" dirty="0" smtClean="0"/>
              <a:t>maa-aineslupaa </a:t>
            </a:r>
            <a:r>
              <a:rPr lang="fi-FI" sz="2000" dirty="0"/>
              <a:t>ja hankkeeseesi kytkeytyy myös muita ympäristöllisiä lupia, voit pyytää em. lupaa käsittelevältä viranomaiselta lupamenettelyjen </a:t>
            </a:r>
            <a:r>
              <a:rPr lang="fi-FI" sz="2000" dirty="0" smtClean="0"/>
              <a:t>yhteensovittamista.</a:t>
            </a:r>
          </a:p>
          <a:p>
            <a:pPr marL="700088" lvl="1" indent="-342900">
              <a:lnSpc>
                <a:spcPct val="90000"/>
              </a:lnSpc>
              <a:spcBef>
                <a:spcPts val="600"/>
              </a:spcBef>
            </a:pPr>
            <a:r>
              <a:rPr lang="fi-FI" sz="1867" dirty="0" smtClean="0"/>
              <a:t>Tutustu </a:t>
            </a:r>
            <a:r>
              <a:rPr lang="fi-FI" sz="1867" dirty="0"/>
              <a:t>ympäristöllisten lupamenettelyjen </a:t>
            </a:r>
            <a:r>
              <a:rPr lang="fi-FI" sz="1867" dirty="0" smtClean="0"/>
              <a:t>yhteensovittamiseen”</a:t>
            </a:r>
            <a:br>
              <a:rPr lang="fi-FI" sz="1867" dirty="0" smtClean="0"/>
            </a:br>
            <a:r>
              <a:rPr lang="fi-FI" sz="1867" i="1" dirty="0" smtClean="0"/>
              <a:t>(LINKITÄ</a:t>
            </a:r>
            <a:r>
              <a:rPr lang="fi-FI" sz="1867" i="1" spc="-20" dirty="0" smtClean="0">
                <a:solidFill>
                  <a:srgbClr val="253746"/>
                </a:solidFill>
              </a:rPr>
              <a:t> sivuun </a:t>
            </a:r>
            <a:r>
              <a:rPr lang="fi-FI" sz="1867" i="1" spc="-20" dirty="0" smtClean="0">
                <a:solidFill>
                  <a:srgbClr val="253746"/>
                </a:solidFill>
                <a:hlinkClick r:id="rId2"/>
              </a:rPr>
              <a:t>www.ymparisto.fi/yhteensovittaminen</a:t>
            </a:r>
            <a:r>
              <a:rPr lang="fi-FI" sz="1867" i="1" spc="-20" dirty="0" smtClean="0">
                <a:solidFill>
                  <a:srgbClr val="253746"/>
                </a:solidFill>
              </a:rPr>
              <a:t> )</a:t>
            </a:r>
            <a:endParaRPr lang="fi-FI" sz="1867" i="1" dirty="0"/>
          </a:p>
          <a:p>
            <a:pPr marL="1007974" lvl="3" indent="0">
              <a:lnSpc>
                <a:spcPct val="80000"/>
              </a:lnSpc>
              <a:buNone/>
            </a:pPr>
            <a:endParaRPr lang="fi-FI" sz="2133" dirty="0"/>
          </a:p>
        </p:txBody>
      </p:sp>
    </p:spTree>
    <p:extLst>
      <p:ext uri="{BB962C8B-B14F-4D97-AF65-F5344CB8AC3E}">
        <p14:creationId xmlns:p14="http://schemas.microsoft.com/office/powerpoint/2010/main" val="13576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17</a:t>
            </a:fld>
            <a:endParaRPr lang="fi-FI"/>
          </a:p>
        </p:txBody>
      </p:sp>
      <p:sp>
        <p:nvSpPr>
          <p:cNvPr id="7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 smtClean="0">
                <a:solidFill>
                  <a:prstClr val="black"/>
                </a:solidFill>
              </a:rPr>
              <a:t>5. Viestintä asiakkaille ja viranomaisille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733" dirty="0" smtClean="0"/>
              <a:t>Viranomaisille </a:t>
            </a:r>
            <a:r>
              <a:rPr lang="fi-FI" sz="3733" dirty="0"/>
              <a:t>verkkosivuilla yleistietoa yhteensovittamisesta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4192" y="2308734"/>
            <a:ext cx="10010875" cy="371569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 smtClean="0"/>
              <a:t>Yhteensovittamislain taustatietoja sekä yhteensovitushankkeissa mukanaolevien viranomaisten edustajille tarkoitettu toimintamalli ovat saatavilla ympäristöministeriön verkkosivuilla ym.fi.</a:t>
            </a:r>
            <a:endParaRPr lang="fi-FI" sz="24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Tarvittaessa voit lisätä oman organisaatiosi Intranetiin </a:t>
            </a:r>
            <a:r>
              <a:rPr lang="fi-FI" dirty="0" err="1" smtClean="0"/>
              <a:t>luvitusta</a:t>
            </a:r>
            <a:r>
              <a:rPr lang="fi-FI" dirty="0" smtClean="0"/>
              <a:t> koskevan ohjeistuksen yhteyteen tämän tekstin </a:t>
            </a:r>
            <a:r>
              <a:rPr lang="fi-FI" dirty="0"/>
              <a:t>linkkeineen:</a:t>
            </a:r>
          </a:p>
          <a:p>
            <a:pPr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dirty="0" smtClean="0"/>
              <a:t>”Jos käsittelet </a:t>
            </a:r>
            <a:r>
              <a:rPr lang="fi-FI" dirty="0" err="1" smtClean="0"/>
              <a:t>yhteensovittavan</a:t>
            </a:r>
            <a:r>
              <a:rPr lang="fi-FI" dirty="0" smtClean="0"/>
              <a:t> viranomaisen edustajana ympäristö-</a:t>
            </a:r>
            <a:r>
              <a:rPr lang="fi-FI" dirty="0"/>
              <a:t>, </a:t>
            </a:r>
            <a:r>
              <a:rPr lang="fi-FI" dirty="0" smtClean="0"/>
              <a:t>vesi- </a:t>
            </a:r>
            <a:r>
              <a:rPr lang="fi-FI" dirty="0"/>
              <a:t>tai </a:t>
            </a:r>
            <a:r>
              <a:rPr lang="fi-FI" dirty="0" smtClean="0"/>
              <a:t>maa-aineslupaa tai olet muutoin mukana </a:t>
            </a:r>
            <a:r>
              <a:rPr lang="fi-FI" dirty="0" err="1" smtClean="0"/>
              <a:t>yhteensovitettavassa</a:t>
            </a:r>
            <a:r>
              <a:rPr lang="fi-FI" dirty="0" smtClean="0"/>
              <a:t> hankkeessa, tutustu ympäristöllisten lupamenettelyjen </a:t>
            </a:r>
            <a:r>
              <a:rPr lang="fi-FI" dirty="0"/>
              <a:t>yhteensovittamisen toimintamalliin</a:t>
            </a:r>
            <a:r>
              <a:rPr lang="fi-FI" dirty="0" smtClean="0"/>
              <a:t>.”</a:t>
            </a:r>
            <a:br>
              <a:rPr lang="fi-FI" dirty="0" smtClean="0"/>
            </a:br>
            <a:r>
              <a:rPr lang="fi-FI" i="1" dirty="0" smtClean="0"/>
              <a:t>(LINKITÄ sivuun </a:t>
            </a:r>
            <a:r>
              <a:rPr lang="fi-FI" i="1" dirty="0" smtClean="0">
                <a:hlinkClick r:id="rId2"/>
              </a:rPr>
              <a:t>www.ym.fi/yhteensovittaminen</a:t>
            </a:r>
            <a:r>
              <a:rPr lang="fi-FI" i="1" dirty="0" smtClean="0"/>
              <a:t> )</a:t>
            </a:r>
            <a:endParaRPr lang="fi-FI" sz="2133" dirty="0"/>
          </a:p>
        </p:txBody>
      </p:sp>
    </p:spTree>
    <p:extLst>
      <p:ext uri="{BB962C8B-B14F-4D97-AF65-F5344CB8AC3E}">
        <p14:creationId xmlns:p14="http://schemas.microsoft.com/office/powerpoint/2010/main" val="71154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sz="1333" b="1">
                <a:solidFill>
                  <a:prstClr val="white"/>
                </a:solidFill>
                <a:latin typeface="Calibri"/>
              </a:rPr>
              <a:pPr algn="r" defTabSz="1219170">
                <a:lnSpc>
                  <a:spcPts val="1400"/>
                </a:lnSpc>
                <a:defRPr/>
              </a:pPr>
              <a:t>18</a:t>
            </a:fld>
            <a:endParaRPr lang="fi-FI" sz="1333" b="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>
                <a:solidFill>
                  <a:prstClr val="black"/>
                </a:solidFill>
              </a:rPr>
              <a:t>6</a:t>
            </a:r>
            <a:r>
              <a:rPr lang="fi-FI" sz="1100" dirty="0" smtClean="0">
                <a:solidFill>
                  <a:prstClr val="black"/>
                </a:solidFill>
              </a:rPr>
              <a:t>. Luvat ja valvonta -palvelun käyttö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4192" y="713299"/>
            <a:ext cx="5849721" cy="1197308"/>
          </a:xfrm>
        </p:spPr>
        <p:txBody>
          <a:bodyPr/>
          <a:lstStyle/>
          <a:p>
            <a:r>
              <a:rPr lang="fi-FI" dirty="0" smtClean="0"/>
              <a:t>Luvat ja valvonta -palvelu yhteensovittamisen kanavaksi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00110" y="1910607"/>
            <a:ext cx="5517801" cy="3981564"/>
          </a:xfrm>
        </p:spPr>
        <p:txBody>
          <a:bodyPr/>
          <a:lstStyle/>
          <a:p>
            <a:pPr marL="0" indent="0" defTabSz="121917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i-FI" sz="2000" dirty="0">
                <a:solidFill>
                  <a:schemeClr val="tx1"/>
                </a:solidFill>
              </a:rPr>
              <a:t>Luvat ja valvonta </a:t>
            </a:r>
            <a:r>
              <a:rPr lang="fi-FI" sz="2000" dirty="0" smtClean="0">
                <a:solidFill>
                  <a:schemeClr val="tx1"/>
                </a:solidFill>
              </a:rPr>
              <a:t>-hankkeessa kehitetään valtakunnallista palvelua, missä asiakas voi kerralla käynnistää asioinnin </a:t>
            </a:r>
            <a:r>
              <a:rPr lang="fi-FI" sz="2000" dirty="0">
                <a:solidFill>
                  <a:schemeClr val="tx1"/>
                </a:solidFill>
              </a:rPr>
              <a:t>monen viranomaisen </a:t>
            </a:r>
            <a:r>
              <a:rPr lang="fi-FI" sz="2000" dirty="0" smtClean="0">
                <a:solidFill>
                  <a:schemeClr val="tx1"/>
                </a:solidFill>
              </a:rPr>
              <a:t>kanssa. Palvelun rakentaminen etenee hankkeessa </a:t>
            </a:r>
            <a:r>
              <a:rPr lang="fi-FI" sz="2000" dirty="0">
                <a:solidFill>
                  <a:schemeClr val="tx1"/>
                </a:solidFill>
              </a:rPr>
              <a:t>vaiheittain 2023 </a:t>
            </a:r>
            <a:r>
              <a:rPr lang="fi-FI" sz="2000" dirty="0" smtClean="0">
                <a:solidFill>
                  <a:schemeClr val="tx1"/>
                </a:solidFill>
              </a:rPr>
              <a:t>asti.</a:t>
            </a:r>
          </a:p>
          <a:p>
            <a:pPr defTabSz="121917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>
                <a:solidFill>
                  <a:schemeClr val="tx1"/>
                </a:solidFill>
              </a:rPr>
              <a:t>Tavoitteena on saada kaikki yhteensovittamisen piirissä </a:t>
            </a:r>
            <a:r>
              <a:rPr lang="fi-FI" dirty="0" smtClean="0">
                <a:solidFill>
                  <a:schemeClr val="tx1"/>
                </a:solidFill>
              </a:rPr>
              <a:t>olevat ympäristölliset luvat palveluun </a:t>
            </a:r>
            <a:r>
              <a:rPr lang="fi-FI" dirty="0">
                <a:solidFill>
                  <a:schemeClr val="tx1"/>
                </a:solidFill>
              </a:rPr>
              <a:t>lähivuosina. </a:t>
            </a:r>
            <a:endParaRPr lang="fi-FI" dirty="0" smtClean="0">
              <a:solidFill>
                <a:schemeClr val="tx1"/>
              </a:solidFill>
            </a:endParaRPr>
          </a:p>
          <a:p>
            <a:pPr defTabSz="121917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Kuntatoimijoiden tarpeisiin kehitetään uusia </a:t>
            </a:r>
            <a:r>
              <a:rPr lang="fi-FI" dirty="0">
                <a:solidFill>
                  <a:schemeClr val="tx1"/>
                </a:solidFill>
              </a:rPr>
              <a:t>järjestelmäintegraatioita, kevytasiointia ja kuntakäyttövaltuutusta</a:t>
            </a:r>
          </a:p>
          <a:p>
            <a:pPr defTabSz="121917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>
                <a:solidFill>
                  <a:schemeClr val="tx1"/>
                </a:solidFill>
              </a:rPr>
              <a:t>Ensisijaisesti kehitystyössä mahdollistetaan lupien tavallinen erillinen hakeminen, mutta jatkossa voidaan tarvittaessa kehittää myös erityisiä </a:t>
            </a:r>
            <a:r>
              <a:rPr lang="fi-FI" dirty="0" smtClean="0">
                <a:solidFill>
                  <a:schemeClr val="tx1"/>
                </a:solidFill>
              </a:rPr>
              <a:t>yhteensovitustoimintoja.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3078643" y="6508198"/>
            <a:ext cx="1586653" cy="237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19170">
              <a:lnSpc>
                <a:spcPct val="90000"/>
              </a:lnSpc>
              <a:spcAft>
                <a:spcPts val="600"/>
              </a:spcAft>
            </a:pPr>
            <a:r>
              <a:rPr lang="fi-FI" sz="1050" spc="-20" dirty="0" smtClean="0">
                <a:solidFill>
                  <a:srgbClr val="253746"/>
                </a:solidFill>
                <a:hlinkClick r:id="rId2"/>
              </a:rPr>
              <a:t>Luvat </a:t>
            </a:r>
            <a:r>
              <a:rPr lang="fi-FI" sz="1050" spc="-20" dirty="0">
                <a:solidFill>
                  <a:srgbClr val="253746"/>
                </a:solidFill>
                <a:hlinkClick r:id="rId2"/>
              </a:rPr>
              <a:t>ja valvonta -hanke</a:t>
            </a:r>
            <a:endParaRPr lang="fi-FI" sz="1050" spc="-20" dirty="0">
              <a:solidFill>
                <a:prstClr val="black"/>
              </a:solidFill>
            </a:endParaRPr>
          </a:p>
        </p:txBody>
      </p:sp>
      <p:pic>
        <p:nvPicPr>
          <p:cNvPr id="7" name="Kuvan paikkamerkki 6" descr="Kuvassa on Luvat ja valvonta -verkkopalvelun etusivu.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" b="6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968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19</a:t>
            </a:fld>
            <a:endParaRPr lang="fi-FI"/>
          </a:p>
        </p:txBody>
      </p:sp>
      <p:sp>
        <p:nvSpPr>
          <p:cNvPr id="10" name="Tekstin paikkamerkki 9"/>
          <p:cNvSpPr txBox="1">
            <a:spLocks/>
          </p:cNvSpPr>
          <p:nvPr/>
        </p:nvSpPr>
        <p:spPr>
          <a:xfrm>
            <a:off x="239350" y="18682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ts val="1300"/>
              </a:lnSpc>
              <a:defRPr/>
            </a:pPr>
            <a:r>
              <a:rPr lang="fi-FI" sz="1100" dirty="0">
                <a:solidFill>
                  <a:prstClr val="black"/>
                </a:solidFill>
              </a:rPr>
              <a:t>6</a:t>
            </a:r>
            <a:r>
              <a:rPr lang="fi-FI" sz="1100" dirty="0" smtClean="0">
                <a:solidFill>
                  <a:prstClr val="black"/>
                </a:solidFill>
              </a:rPr>
              <a:t>. Luvat ja valvonta -palvelun käyttö</a:t>
            </a:r>
            <a:endParaRPr lang="fi-FI" sz="1100" dirty="0">
              <a:solidFill>
                <a:prstClr val="black"/>
              </a:solidFill>
            </a:endParaRP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Luvat ja valvonta -palvelu yhteensovittamisessa</a:t>
            </a:r>
            <a:endParaRPr lang="fi-FI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 smtClean="0"/>
              <a:t>Tavoitteena </a:t>
            </a:r>
            <a:r>
              <a:rPr lang="fi-FI" sz="2400" dirty="0"/>
              <a:t>on, että jatkossa pääosa ympäristöllisistä luvista haetaan </a:t>
            </a:r>
            <a:r>
              <a:rPr lang="fi-FI" sz="2400" dirty="0" smtClean="0"/>
              <a:t>Luvat ja valvonta -palvelun kautta. Palvelua </a:t>
            </a:r>
            <a:r>
              <a:rPr lang="fi-FI" sz="2400" dirty="0"/>
              <a:t>käytetään </a:t>
            </a:r>
            <a:r>
              <a:rPr lang="fi-FI" sz="2400" dirty="0" smtClean="0"/>
              <a:t>myös yhteensovittamistoimien kanavana aina niissä </a:t>
            </a:r>
            <a:r>
              <a:rPr lang="fi-FI" sz="2400" dirty="0"/>
              <a:t>tilanteissa, joissa hanke on laitettu vireille </a:t>
            </a:r>
            <a:r>
              <a:rPr lang="fi-FI" sz="2400" dirty="0" smtClean="0"/>
              <a:t>siinä. Tuolloin hyödynnetään aktiivisesti palvelun tarjoamia toimintoja, ja tämä </a:t>
            </a:r>
            <a:r>
              <a:rPr lang="fi-FI" sz="2400" dirty="0"/>
              <a:t>toimintatapa </a:t>
            </a:r>
            <a:r>
              <a:rPr lang="fi-FI" sz="2400" dirty="0" smtClean="0"/>
              <a:t>kirjataan ennakkotapaamisen </a:t>
            </a:r>
            <a:r>
              <a:rPr lang="fi-FI" sz="2400" dirty="0"/>
              <a:t>muistioon ja </a:t>
            </a:r>
            <a:r>
              <a:rPr lang="fi-FI" sz="2400" dirty="0" smtClean="0"/>
              <a:t>yhteensovittamissuunnitelmaan.</a:t>
            </a:r>
            <a:endParaRPr lang="fi-FI" sz="2667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Palvelussa hyödynnettäviä toimintoja mm. asiakas- ja viranomaiskeskustelut, valmisteilla myös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lausunto- ja kuulemistoiminto.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Alkuvaiheessa yhteensovittaminen näkyy Luvat ja valvonta -palvelussa eri lupien yhtäaikaisesti muuttuvina käsittelyn tilatietoina, jatkossa mahdollisesti erityisiä yhteensovitustoimintoja.</a:t>
            </a:r>
            <a:endParaRPr lang="fi-FI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dirty="0" smtClean="0"/>
              <a:t>Luvat </a:t>
            </a:r>
            <a:r>
              <a:rPr lang="fi-FI" dirty="0"/>
              <a:t>ja </a:t>
            </a:r>
            <a:r>
              <a:rPr lang="fi-FI" dirty="0" smtClean="0"/>
              <a:t>valvonta </a:t>
            </a:r>
            <a:r>
              <a:rPr lang="fi-FI" dirty="0"/>
              <a:t>-hanke tarjoaa palvelun käyttöön ottaville organisaatioille erillistä </a:t>
            </a:r>
            <a:r>
              <a:rPr lang="fi-FI" dirty="0" smtClean="0"/>
              <a:t>käyttöohjeistusta </a:t>
            </a:r>
            <a:r>
              <a:rPr lang="fi-FI" dirty="0"/>
              <a:t>ja muuta </a:t>
            </a:r>
            <a:r>
              <a:rPr lang="fi-FI" dirty="0" smtClean="0"/>
              <a:t>tukea. </a:t>
            </a:r>
          </a:p>
        </p:txBody>
      </p:sp>
    </p:spTree>
    <p:extLst>
      <p:ext uri="{BB962C8B-B14F-4D97-AF65-F5344CB8AC3E}">
        <p14:creationId xmlns:p14="http://schemas.microsoft.com/office/powerpoint/2010/main" val="2141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Sisällys ja johdanto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824" y="1639387"/>
            <a:ext cx="4990430" cy="37152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fi-FI" sz="2400" b="1" dirty="0" smtClean="0"/>
              <a:t>Sisällys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Yhteensovittamisen </a:t>
            </a:r>
            <a:r>
              <a:rPr lang="fi-FI" sz="1400" b="1" dirty="0" smtClean="0">
                <a:solidFill>
                  <a:schemeClr val="tx1"/>
                </a:solidFill>
              </a:rPr>
              <a:t>tavoitteet </a:t>
            </a:r>
            <a:r>
              <a:rPr lang="fi-FI" sz="1400" b="1" dirty="0">
                <a:solidFill>
                  <a:schemeClr val="tx1"/>
                </a:solidFill>
              </a:rPr>
              <a:t>ja </a:t>
            </a:r>
            <a:r>
              <a:rPr lang="fi-FI" sz="1400" b="1" dirty="0" smtClean="0">
                <a:solidFill>
                  <a:schemeClr val="tx1"/>
                </a:solidFill>
              </a:rPr>
              <a:t>perusteet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Yhteensovittamisen prosessi</a:t>
            </a:r>
            <a:endParaRPr lang="fi-FI" sz="1400" b="1" dirty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Viranomaisyhteistyön suunnittelu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Yhteensovittamisen dokumentointi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Viestintä asiakkaille ja viranomaisille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Luvat </a:t>
            </a:r>
            <a:r>
              <a:rPr lang="fi-FI" sz="1400" b="1" dirty="0">
                <a:solidFill>
                  <a:schemeClr val="tx1"/>
                </a:solidFill>
              </a:rPr>
              <a:t>ja valvonta </a:t>
            </a:r>
            <a:r>
              <a:rPr lang="fi-FI" sz="1400" b="1" dirty="0" smtClean="0">
                <a:solidFill>
                  <a:schemeClr val="tx1"/>
                </a:solidFill>
              </a:rPr>
              <a:t>-palvelun käyttö </a:t>
            </a:r>
            <a:endParaRPr lang="fi-FI" sz="1400" b="1" dirty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fi-FI" sz="1400" b="1" dirty="0" smtClean="0">
                <a:solidFill>
                  <a:schemeClr val="tx1"/>
                </a:solidFill>
              </a:rPr>
              <a:t>Yhteenveto</a:t>
            </a:r>
            <a:r>
              <a:rPr lang="fi-FI" sz="1400" b="1" dirty="0">
                <a:solidFill>
                  <a:schemeClr val="tx1"/>
                </a:solidFill>
              </a:rPr>
              <a:t>: Muista </a:t>
            </a:r>
            <a:r>
              <a:rPr lang="fi-FI" sz="1400" b="1" dirty="0" smtClean="0">
                <a:solidFill>
                  <a:schemeClr val="tx1"/>
                </a:solidFill>
              </a:rPr>
              <a:t>nämä</a:t>
            </a:r>
            <a:endParaRPr lang="fi-FI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10745" y="1639387"/>
            <a:ext cx="4990431" cy="37152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fi-FI" sz="2400" b="1" dirty="0" smtClean="0"/>
              <a:t>Johdanto</a:t>
            </a:r>
            <a:endParaRPr lang="fi-FI" sz="24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 smtClean="0"/>
              <a:t>Ympäristöllisten </a:t>
            </a:r>
            <a:r>
              <a:rPr lang="fi-FI" sz="1600" dirty="0"/>
              <a:t>lupamenettelyjen yhteensovittamisen toimintamallin tavoitteena </a:t>
            </a:r>
            <a:r>
              <a:rPr lang="fi-FI" sz="1600" dirty="0" smtClean="0"/>
              <a:t>on</a:t>
            </a:r>
            <a:endParaRPr lang="fi-FI" sz="1600" dirty="0"/>
          </a:p>
          <a:p>
            <a:pPr>
              <a:spcBef>
                <a:spcPts val="600"/>
              </a:spcBef>
            </a:pPr>
            <a:r>
              <a:rPr lang="fi-FI" sz="1600" dirty="0"/>
              <a:t>vahvistaa viranomaisten yhteistä käsitystä yhteensovittamisesta ja sen toimintatavoista</a:t>
            </a:r>
          </a:p>
          <a:p>
            <a:pPr>
              <a:spcBef>
                <a:spcPts val="600"/>
              </a:spcBef>
            </a:pPr>
            <a:r>
              <a:rPr lang="fi-FI" sz="1600" dirty="0" smtClean="0"/>
              <a:t>tukea </a:t>
            </a:r>
            <a:r>
              <a:rPr lang="fi-FI" sz="1600" dirty="0"/>
              <a:t>lupahakemuksia käsittelevää henkilöstöä yhteensovittamisen käytännön toimissa</a:t>
            </a:r>
          </a:p>
          <a:p>
            <a:pPr>
              <a:spcBef>
                <a:spcPts val="600"/>
              </a:spcBef>
            </a:pPr>
            <a:r>
              <a:rPr lang="fi-FI" sz="1600" dirty="0" smtClean="0"/>
              <a:t>edistää </a:t>
            </a:r>
            <a:r>
              <a:rPr lang="fi-FI" sz="1600" dirty="0"/>
              <a:t>asiakkaiden sujuvaa ja yhdenvertaista kohtelua vaihtelevissa </a:t>
            </a:r>
            <a:r>
              <a:rPr lang="fi-FI" sz="1600" dirty="0" err="1"/>
              <a:t>luvitustilanteissa</a:t>
            </a:r>
            <a:r>
              <a:rPr lang="fi-FI" sz="1600" dirty="0"/>
              <a:t>. </a:t>
            </a:r>
          </a:p>
          <a:p>
            <a:pPr marL="0" indent="0">
              <a:spcBef>
                <a:spcPts val="600"/>
              </a:spcBef>
              <a:buNone/>
            </a:pPr>
            <a:endParaRPr lang="fi-FI" sz="1600" dirty="0"/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Tämä tiedosto on toimintamallin </a:t>
            </a:r>
            <a:r>
              <a:rPr lang="fi-FI" sz="1600" b="1" dirty="0" smtClean="0"/>
              <a:t>Esittely</a:t>
            </a:r>
            <a:r>
              <a:rPr lang="fi-FI" sz="1600" dirty="0" smtClean="0"/>
              <a:t>-osa</a:t>
            </a:r>
            <a:r>
              <a:rPr lang="fi-FI" sz="1600" dirty="0"/>
              <a:t>. Lisäksi </a:t>
            </a:r>
            <a:r>
              <a:rPr lang="fi-FI" sz="1600" dirty="0" smtClean="0"/>
              <a:t>toimintamalli </a:t>
            </a:r>
            <a:r>
              <a:rPr lang="fi-FI" sz="1600" dirty="0"/>
              <a:t>sisältää</a:t>
            </a:r>
          </a:p>
          <a:p>
            <a:pPr>
              <a:spcBef>
                <a:spcPts val="600"/>
              </a:spcBef>
            </a:pPr>
            <a:r>
              <a:rPr lang="fi-FI" sz="1600" b="1" dirty="0" smtClean="0"/>
              <a:t>toimintaohjeen</a:t>
            </a:r>
            <a:r>
              <a:rPr lang="fi-FI" sz="1600" dirty="0"/>
              <a:t>, jossa </a:t>
            </a:r>
            <a:r>
              <a:rPr lang="fi-FI" sz="1600" dirty="0" smtClean="0"/>
              <a:t>on myös </a:t>
            </a:r>
            <a:r>
              <a:rPr lang="fi-FI" sz="1600" dirty="0"/>
              <a:t>yhteensovitusesimerkkejä </a:t>
            </a:r>
            <a:r>
              <a:rPr lang="fi-FI" sz="1600" dirty="0" smtClean="0"/>
              <a:t>ja tekstimalleja </a:t>
            </a:r>
            <a:r>
              <a:rPr lang="fi-FI" sz="1600" dirty="0"/>
              <a:t>yhteensovittamisen </a:t>
            </a:r>
            <a:r>
              <a:rPr lang="fi-FI" sz="1600" dirty="0" smtClean="0"/>
              <a:t>dokumentaatiolle </a:t>
            </a:r>
            <a:r>
              <a:rPr lang="fi-FI" sz="1600" dirty="0"/>
              <a:t>(Word)</a:t>
            </a:r>
          </a:p>
          <a:p>
            <a:pPr>
              <a:spcBef>
                <a:spcPts val="600"/>
              </a:spcBef>
            </a:pPr>
            <a:r>
              <a:rPr lang="fi-FI" sz="1600" b="1" dirty="0" smtClean="0"/>
              <a:t>prosessikaavion</a:t>
            </a:r>
            <a:r>
              <a:rPr lang="fi-FI" sz="1600" dirty="0" smtClean="0"/>
              <a:t> ympäristöllisten </a:t>
            </a:r>
            <a:r>
              <a:rPr lang="fi-FI" sz="1600" dirty="0"/>
              <a:t>lupamenettelyjen yhteensovittamisen </a:t>
            </a:r>
            <a:r>
              <a:rPr lang="fi-FI" sz="1600" dirty="0" smtClean="0"/>
              <a:t>vaiheista (</a:t>
            </a:r>
            <a:r>
              <a:rPr lang="fi-FI" sz="1600" dirty="0"/>
              <a:t>pdf</a:t>
            </a:r>
            <a:r>
              <a:rPr lang="fi-FI" sz="1600" dirty="0" smtClean="0"/>
              <a:t>).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890824" y="4869809"/>
            <a:ext cx="429924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100" i="1" dirty="0"/>
              <a:t>Toimintamalli on koottu </a:t>
            </a:r>
            <a:r>
              <a:rPr lang="fi-FI" sz="1100" i="1" dirty="0" smtClean="0"/>
              <a:t>keväällä 2020 ympäristöministeriössä </a:t>
            </a:r>
            <a:r>
              <a:rPr lang="fi-FI" sz="1100" i="1" dirty="0"/>
              <a:t>Ympäristöllisten lupamenettelyjen yhteensovittamislain toimeenpanoa tukevan seurantaryhmän </a:t>
            </a:r>
            <a:r>
              <a:rPr lang="fi-FI" sz="1100" i="1" dirty="0" smtClean="0"/>
              <a:t>ohjauksessa. Valmistelussa huomioitiin myös viranomaisten kommenttikierroksen palaute.</a:t>
            </a:r>
          </a:p>
        </p:txBody>
      </p:sp>
    </p:spTree>
    <p:extLst>
      <p:ext uri="{BB962C8B-B14F-4D97-AF65-F5344CB8AC3E}">
        <p14:creationId xmlns:p14="http://schemas.microsoft.com/office/powerpoint/2010/main" val="789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20</a:t>
            </a:fld>
            <a:endParaRPr lang="fi-FI"/>
          </a:p>
        </p:txBody>
      </p:sp>
      <p:sp>
        <p:nvSpPr>
          <p:cNvPr id="10" name="Tekstin paikkamerkki 9"/>
          <p:cNvSpPr txBox="1">
            <a:spLocks/>
          </p:cNvSpPr>
          <p:nvPr/>
        </p:nvSpPr>
        <p:spPr>
          <a:xfrm>
            <a:off x="239350" y="21730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7. Yhteenveto: Muista </a:t>
            </a:r>
            <a:r>
              <a:rPr lang="fi-FI" sz="1100" dirty="0" smtClean="0"/>
              <a:t>nämä</a:t>
            </a:r>
            <a:endParaRPr lang="fi-FI" sz="11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4192" y="833569"/>
            <a:ext cx="9606168" cy="1197308"/>
          </a:xfrm>
        </p:spPr>
        <p:txBody>
          <a:bodyPr/>
          <a:lstStyle/>
          <a:p>
            <a:r>
              <a:rPr lang="fi-FI" sz="3733" dirty="0"/>
              <a:t>Muista nämä, kun yhteensovittaminen osuu kohdallesi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4192" y="2087754"/>
            <a:ext cx="10406984" cy="3715698"/>
          </a:xfrm>
        </p:spPr>
        <p:txBody>
          <a:bodyPr/>
          <a:lstStyle/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Tunnista yhteensovittamisen yleiset tavoitteet hakijan lupamenettelyn sujuvoittamisessa ja viranomaisyhteistyön edistämisessä.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Tutustu yhteensovittamislain keskeisiin velvoitteisiin ja mieti, mitä ne edellyttävät omassa toiminnassasi.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Tutustu yhteensovittamisen prosessiin ja tunnista omat tehtäväsi sen eri vaiheissa.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Osallistu yhteensovittamissuunnitelman tekoon ja toimi sen mukaisesti.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Käsittele </a:t>
            </a:r>
            <a:r>
              <a:rPr lang="fi-FI" sz="1800" dirty="0" smtClean="0"/>
              <a:t>omat lupa-asiakirjasi </a:t>
            </a:r>
            <a:r>
              <a:rPr lang="fi-FI" sz="1800" dirty="0"/>
              <a:t>organisaatiosi </a:t>
            </a:r>
            <a:r>
              <a:rPr lang="fi-FI" sz="1800" dirty="0" err="1"/>
              <a:t>TOS:n</a:t>
            </a:r>
            <a:r>
              <a:rPr lang="fi-FI" sz="1800" dirty="0"/>
              <a:t> mukaisesti, kokoa merkittävät yhteensovitusasiakirjat </a:t>
            </a:r>
            <a:r>
              <a:rPr lang="fi-FI" sz="1800" dirty="0" err="1" smtClean="0"/>
              <a:t>yhteensovittavan</a:t>
            </a:r>
            <a:r>
              <a:rPr lang="fi-FI" sz="1800" dirty="0" smtClean="0"/>
              <a:t> viranomaisen asianhallintaan</a:t>
            </a:r>
            <a:r>
              <a:rPr lang="fi-FI" sz="1800" dirty="0"/>
              <a:t>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Kerro eri käsittelyvaiheissa ja vuorovaikutustilanteissa selkeästi hankkeesta kokonaisuutena ja lupien yhteensovitusmenettelystä siinä.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Toimi hakijan ja hankkeen mukaisissa kanavissa, ja samalla valmistaudu siihen, että jatkossa kanavana toimii yhä useammin Luvat ja valvonta -palvelu.</a:t>
            </a:r>
          </a:p>
          <a:p>
            <a:pPr marL="609585" indent="-609585">
              <a:lnSpc>
                <a:spcPct val="8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fi-FI" sz="1800" dirty="0"/>
              <a:t>Hyödynnä tekstimalleja ja esimerkkejä, mutta viritä aina dokumentit vastaamaan juuri omaa hankettasi.</a:t>
            </a:r>
          </a:p>
          <a:p>
            <a:pPr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70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21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Tutustu lisää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4192" y="2308734"/>
            <a:ext cx="10294145" cy="3715698"/>
          </a:xfrm>
        </p:spPr>
        <p:txBody>
          <a:bodyPr/>
          <a:lstStyle/>
          <a:p>
            <a:pPr lvl="0"/>
            <a:r>
              <a:rPr lang="fi-FI" dirty="0" smtClean="0">
                <a:solidFill>
                  <a:srgbClr val="253746"/>
                </a:solidFill>
              </a:rPr>
              <a:t>Viranomaisille tietoa </a:t>
            </a:r>
            <a:r>
              <a:rPr lang="fi-FI" dirty="0">
                <a:solidFill>
                  <a:srgbClr val="253746"/>
                </a:solidFill>
              </a:rPr>
              <a:t>ympäristöllisten </a:t>
            </a:r>
            <a:r>
              <a:rPr lang="fi-FI" dirty="0" smtClean="0">
                <a:solidFill>
                  <a:srgbClr val="253746"/>
                </a:solidFill>
              </a:rPr>
              <a:t>lupamenettelyjen yhteensovittamisen toimintamallista ja lain toimeenpanosta: </a:t>
            </a:r>
            <a:r>
              <a:rPr lang="fi-FI" dirty="0" smtClean="0">
                <a:solidFill>
                  <a:srgbClr val="253746"/>
                </a:solidFill>
                <a:hlinkClick r:id="rId2"/>
              </a:rPr>
              <a:t>www.ym.fi/yhteensovittaminen</a:t>
            </a:r>
            <a:r>
              <a:rPr lang="fi-FI" dirty="0" smtClean="0">
                <a:solidFill>
                  <a:srgbClr val="253746"/>
                </a:solidFill>
              </a:rPr>
              <a:t> </a:t>
            </a:r>
          </a:p>
          <a:p>
            <a:r>
              <a:rPr lang="fi-FI" dirty="0" smtClean="0">
                <a:solidFill>
                  <a:srgbClr val="253746"/>
                </a:solidFill>
              </a:rPr>
              <a:t>Hakijoille tietoa ympäristöllisten lupamenettelyjen yhteensovittamisesta: </a:t>
            </a:r>
            <a:r>
              <a:rPr lang="fi-FI" dirty="0" smtClean="0">
                <a:solidFill>
                  <a:srgbClr val="253746"/>
                </a:solidFill>
                <a:hlinkClick r:id="rId3"/>
              </a:rPr>
              <a:t>www.ymparisto.fi/yhteensovittaminen</a:t>
            </a:r>
            <a:r>
              <a:rPr lang="fi-FI" dirty="0" smtClean="0">
                <a:solidFill>
                  <a:srgbClr val="253746"/>
                </a:solidFill>
              </a:rPr>
              <a:t> </a:t>
            </a:r>
            <a:endParaRPr lang="fi-FI" dirty="0" smtClean="0">
              <a:solidFill>
                <a:srgbClr val="253746"/>
              </a:solidFill>
              <a:hlinkClick r:id="rId4"/>
            </a:endParaRPr>
          </a:p>
          <a:p>
            <a:pPr lvl="0"/>
            <a:r>
              <a:rPr lang="fi-FI" dirty="0" smtClean="0">
                <a:solidFill>
                  <a:srgbClr val="253746"/>
                </a:solidFill>
                <a:hlinkClick r:id="rId4"/>
              </a:rPr>
              <a:t>Laki eräiden ympäristöllisten lupamenettelyjen yhteensovittamisesta</a:t>
            </a:r>
            <a:r>
              <a:rPr lang="fi-FI" dirty="0" smtClean="0">
                <a:solidFill>
                  <a:srgbClr val="253746"/>
                </a:solidFill>
              </a:rPr>
              <a:t> (</a:t>
            </a:r>
            <a:r>
              <a:rPr lang="fi-FI" dirty="0">
                <a:solidFill>
                  <a:srgbClr val="253746"/>
                </a:solidFill>
              </a:rPr>
              <a:t>F</a:t>
            </a:r>
            <a:r>
              <a:rPr lang="fi-FI" dirty="0" smtClean="0">
                <a:solidFill>
                  <a:srgbClr val="253746"/>
                </a:solidFill>
              </a:rPr>
              <a:t>inlex)</a:t>
            </a:r>
          </a:p>
          <a:p>
            <a:pPr lvl="0"/>
            <a:r>
              <a:rPr lang="fi-FI" dirty="0" smtClean="0">
                <a:solidFill>
                  <a:srgbClr val="253746"/>
                </a:solidFill>
                <a:hlinkClick r:id="rId5"/>
              </a:rPr>
              <a:t>Luvat </a:t>
            </a:r>
            <a:r>
              <a:rPr lang="fi-FI" dirty="0">
                <a:solidFill>
                  <a:srgbClr val="253746"/>
                </a:solidFill>
                <a:hlinkClick r:id="rId5"/>
              </a:rPr>
              <a:t>ja valvonta -</a:t>
            </a:r>
            <a:r>
              <a:rPr lang="fi-FI" dirty="0" smtClean="0">
                <a:solidFill>
                  <a:srgbClr val="253746"/>
                </a:solidFill>
                <a:hlinkClick r:id="rId5"/>
              </a:rPr>
              <a:t>hanke</a:t>
            </a:r>
            <a:r>
              <a:rPr lang="fi-FI" dirty="0" smtClean="0">
                <a:solidFill>
                  <a:srgbClr val="253746"/>
                </a:solidFill>
              </a:rPr>
              <a:t> (tem.fi)</a:t>
            </a:r>
          </a:p>
          <a:p>
            <a:pPr lvl="0"/>
            <a:r>
              <a:rPr lang="fi-FI" dirty="0" smtClean="0">
                <a:solidFill>
                  <a:srgbClr val="253746"/>
                </a:solidFill>
                <a:hlinkClick r:id="rId6"/>
              </a:rPr>
              <a:t>Luvat ja valvonta -palvelu</a:t>
            </a:r>
            <a:r>
              <a:rPr lang="fi-FI" dirty="0" smtClean="0">
                <a:solidFill>
                  <a:srgbClr val="253746"/>
                </a:solidFill>
              </a:rPr>
              <a:t> (suomi.fi</a:t>
            </a:r>
            <a:r>
              <a:rPr lang="fi-FI" dirty="0" smtClean="0">
                <a:solidFill>
                  <a:srgbClr val="253746"/>
                </a:solidFill>
              </a:rPr>
              <a:t>)</a:t>
            </a:r>
            <a:endParaRPr lang="fi-FI" dirty="0">
              <a:solidFill>
                <a:srgbClr val="253746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08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sz="3200" dirty="0" smtClean="0"/>
              <a:t>Menestystä ympäristöllisten lupamenettelyjen yhteensovittamiseen!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type="body" sz="quarter" idx="13"/>
          </p:nvPr>
        </p:nvSpPr>
        <p:spPr>
          <a:xfrm>
            <a:off x="887413" y="3091923"/>
            <a:ext cx="5377919" cy="1557337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ts val="800"/>
              </a:spcAft>
              <a:buClr>
                <a:srgbClr val="0065BD"/>
              </a:buClr>
            </a:pPr>
            <a:r>
              <a:rPr lang="fi-FI" dirty="0" smtClean="0">
                <a:solidFill>
                  <a:schemeClr val="tx1"/>
                </a:solidFill>
              </a:rPr>
              <a:t>Otamme mielellään vastaan palautetta toimintamallista sekä kokemuksia yhteensovittamisesta</a:t>
            </a:r>
            <a:r>
              <a:rPr lang="fi-FI" dirty="0">
                <a:solidFill>
                  <a:schemeClr val="tx1"/>
                </a:solidFill>
              </a:rPr>
              <a:t>. </a:t>
            </a:r>
            <a:endParaRPr lang="fi-FI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Aft>
                <a:spcPts val="800"/>
              </a:spcAft>
              <a:buClr>
                <a:srgbClr val="0065BD"/>
              </a:buClr>
            </a:pPr>
            <a:r>
              <a:rPr lang="fi-FI" dirty="0" smtClean="0">
                <a:solidFill>
                  <a:schemeClr val="tx1"/>
                </a:solidFill>
              </a:rPr>
              <a:t>Ota </a:t>
            </a:r>
            <a:r>
              <a:rPr lang="fi-FI" dirty="0" smtClean="0">
                <a:solidFill>
                  <a:schemeClr val="tx1"/>
                </a:solidFill>
              </a:rPr>
              <a:t>yhteys:</a:t>
            </a:r>
            <a:r>
              <a:rPr lang="fi-FI" dirty="0" smtClean="0">
                <a:solidFill>
                  <a:schemeClr val="tx1"/>
                </a:solidFill>
              </a:rPr>
              <a:t/>
            </a:r>
            <a:br>
              <a:rPr lang="fi-FI" dirty="0" smtClean="0">
                <a:solidFill>
                  <a:schemeClr val="tx1"/>
                </a:solidFill>
              </a:rPr>
            </a:br>
            <a:r>
              <a:rPr lang="fi-FI" dirty="0" smtClean="0">
                <a:solidFill>
                  <a:schemeClr val="tx1"/>
                </a:solidFill>
              </a:rPr>
              <a:t>projektipäällikkö Anju Asunta, </a:t>
            </a:r>
            <a:r>
              <a:rPr lang="fi-FI" dirty="0" smtClean="0">
                <a:solidFill>
                  <a:schemeClr val="tx1"/>
                </a:solidFill>
              </a:rPr>
              <a:t>anju.asunta@ym.fi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09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97853" y="6493502"/>
            <a:ext cx="433389" cy="204481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b="1"/>
              <a:pPr algn="r" defTabSz="1219170">
                <a:lnSpc>
                  <a:spcPts val="1400"/>
                </a:lnSpc>
                <a:defRPr/>
              </a:pPr>
              <a:t>3</a:t>
            </a:fld>
            <a:endParaRPr lang="fi-FI" b="1" dirty="0"/>
          </a:p>
        </p:txBody>
      </p:sp>
      <p:sp>
        <p:nvSpPr>
          <p:cNvPr id="8" name="Tekstin paikkamerkki 9"/>
          <p:cNvSpPr txBox="1">
            <a:spLocks/>
          </p:cNvSpPr>
          <p:nvPr/>
        </p:nvSpPr>
        <p:spPr>
          <a:xfrm>
            <a:off x="227013" y="202820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1. Yhteensovittamisen </a:t>
            </a:r>
            <a:r>
              <a:rPr lang="fi-FI" sz="1100" dirty="0" smtClean="0"/>
              <a:t>tavoitteet </a:t>
            </a:r>
            <a:r>
              <a:rPr lang="fi-FI" sz="1100" dirty="0"/>
              <a:t>ja perusteet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fi-FI" dirty="0"/>
              <a:t>L</a:t>
            </a:r>
            <a:r>
              <a:rPr lang="fi-FI" dirty="0" smtClean="0"/>
              <a:t>ain tavoitteena sovittaa yhteen ja jouduttaa ympäristöllisiä lupamenettelyjä</a:t>
            </a:r>
            <a:endParaRPr lang="fi-FI" dirty="0"/>
          </a:p>
        </p:txBody>
      </p:sp>
      <p:sp>
        <p:nvSpPr>
          <p:cNvPr id="6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 smtClean="0"/>
              <a:t>Tämä </a:t>
            </a:r>
            <a:r>
              <a:rPr lang="fi-FI" sz="2400" dirty="0"/>
              <a:t>edellyttää aktiivista </a:t>
            </a:r>
            <a:r>
              <a:rPr lang="fi-FI" sz="2400" dirty="0" smtClean="0"/>
              <a:t>yhteistyöasennetta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sz="2400" dirty="0" smtClean="0"/>
              <a:t>asiointijärjestelmien kehittämisessä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sz="2400" dirty="0" smtClean="0"/>
              <a:t>työprosessien yhteensovittamisessa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sz="2400" dirty="0" smtClean="0"/>
              <a:t>asiakasviestinnässä.</a:t>
            </a:r>
            <a:br>
              <a:rPr lang="fi-FI" sz="2400" dirty="0" smtClean="0"/>
            </a:br>
            <a:endParaRPr lang="fi-FI" sz="2400" dirty="0"/>
          </a:p>
          <a:p>
            <a:pPr marL="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/>
              <a:t>Yhteistyöllä sujuvoitetaan </a:t>
            </a:r>
            <a:r>
              <a:rPr lang="fi-FI" sz="2400" dirty="0" smtClean="0"/>
              <a:t>myös </a:t>
            </a:r>
            <a:br>
              <a:rPr lang="fi-FI" sz="2400" dirty="0" smtClean="0"/>
            </a:br>
            <a:r>
              <a:rPr lang="fi-FI" sz="2400" dirty="0" smtClean="0"/>
              <a:t>niitä </a:t>
            </a:r>
            <a:r>
              <a:rPr lang="fi-FI" sz="2400" dirty="0"/>
              <a:t>tilanteita, joissa </a:t>
            </a:r>
            <a:r>
              <a:rPr lang="fi-FI" sz="2400" dirty="0" smtClean="0"/>
              <a:t>lupakäsittelyn ajallinen </a:t>
            </a:r>
            <a:r>
              <a:rPr lang="fi-FI" sz="2400" dirty="0"/>
              <a:t>yhteensovittaminen ei ole tarkoituksenmukaista.</a:t>
            </a:r>
          </a:p>
          <a:p>
            <a:pPr lvl="1">
              <a:lnSpc>
                <a:spcPct val="80000"/>
              </a:lnSpc>
              <a:spcAft>
                <a:spcPts val="400"/>
              </a:spcAft>
            </a:pPr>
            <a:endParaRPr lang="fi-FI" dirty="0" smtClean="0"/>
          </a:p>
          <a:p>
            <a:pPr lvl="1">
              <a:lnSpc>
                <a:spcPct val="80000"/>
              </a:lnSpc>
              <a:spcAft>
                <a:spcPts val="400"/>
              </a:spcAft>
            </a:pP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2833254" y="634838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050" dirty="0">
                <a:solidFill>
                  <a:srgbClr val="253746"/>
                </a:solidFill>
                <a:hlinkClick r:id="rId2"/>
              </a:rPr>
              <a:t>Laki eräiden ympäristöllisten lupamenettelyjen yhteensovittamisesta</a:t>
            </a:r>
            <a:r>
              <a:rPr lang="fi-FI" sz="1050" dirty="0">
                <a:solidFill>
                  <a:srgbClr val="253746"/>
                </a:solidFill>
              </a:rPr>
              <a:t> </a:t>
            </a:r>
            <a:endParaRPr lang="fi-FI" sz="1050" dirty="0"/>
          </a:p>
        </p:txBody>
      </p:sp>
      <p:pic>
        <p:nvPicPr>
          <p:cNvPr id="3" name="Kuva 2" descr="Kaaviossa kuvataan, kuinka yhteensovitettaessa hankkeen eri lupien käsittelyyn liittyvät vaiheet, kuten ennakkotapaaminen, täydennyspyynnöt, kuuleminen ja päätökset toteutetaan samanaikaisesti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0" r="12350"/>
          <a:stretch/>
        </p:blipFill>
        <p:spPr>
          <a:xfrm>
            <a:off x="5878286" y="1905872"/>
            <a:ext cx="6119948" cy="444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4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6" name="Tekstin paikkamerkki 9"/>
          <p:cNvSpPr txBox="1">
            <a:spLocks/>
          </p:cNvSpPr>
          <p:nvPr/>
        </p:nvSpPr>
        <p:spPr>
          <a:xfrm>
            <a:off x="227013" y="225425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1. Yhteensovittamisen </a:t>
            </a:r>
            <a:r>
              <a:rPr lang="fi-FI" sz="1100" dirty="0" smtClean="0"/>
              <a:t>tavoitteet </a:t>
            </a:r>
            <a:r>
              <a:rPr lang="fi-FI" sz="1100" dirty="0"/>
              <a:t>ja perusteet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894192" y="833569"/>
            <a:ext cx="11602608" cy="1197308"/>
          </a:xfrm>
        </p:spPr>
        <p:txBody>
          <a:bodyPr/>
          <a:lstStyle/>
          <a:p>
            <a:r>
              <a:rPr lang="fi-FI" dirty="0" smtClean="0"/>
              <a:t>Ympäristöllisten </a:t>
            </a:r>
            <a:r>
              <a:rPr lang="fi-FI" dirty="0"/>
              <a:t>lupamenettelyjen </a:t>
            </a:r>
            <a:r>
              <a:rPr lang="fi-FI" dirty="0" smtClean="0"/>
              <a:t>yhteensovittaminen kiteytettynä</a:t>
            </a:r>
            <a:endParaRPr lang="fi-FI" strike="sngStrike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dirty="0"/>
              <a:t>Ympäristöllisten lupamenettelyjen yhteensovittamisella pyritään sujuvoittamaan ja nopeuttamaan toiminnanharjoittajan hankkeen </a:t>
            </a:r>
            <a:r>
              <a:rPr lang="fi-FI" dirty="0" err="1"/>
              <a:t>luvitusvaiheen</a:t>
            </a:r>
            <a:r>
              <a:rPr lang="fi-FI" dirty="0"/>
              <a:t> toteuttamista.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Yhteensovittamisen edellytyksenä on se, että hankkeelle haetaan ympäristönsuojelulain, vesilain tai maa-aineslain mukaista lupaa sekä sen lisäksi luonnonsuojelulain mukaista poikkeamislupaa, tai maankäyttö- ja rakennuslain, kaivoslain tai vaarallisten kemikaalien ja räjähteiden käsittelyn turvallisuudesta annetun lain mukaista lupaa. Yhteensovittaminen käynnistetään hakijan pyynnöstä, ja halutessaan hakija voi aina hakea myös lupia erikseen.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Menettelyssä sovitetaan ajallisesti yhteen hankkeen eri lupamenettelyjen käsittelyvaiheita. </a:t>
            </a:r>
            <a:r>
              <a:rPr lang="fi-FI" dirty="0" smtClean="0"/>
              <a:t>Hankkeessa </a:t>
            </a:r>
            <a:r>
              <a:rPr lang="fi-FI" dirty="0" err="1"/>
              <a:t>yhteensovittavan</a:t>
            </a:r>
            <a:r>
              <a:rPr lang="fi-FI" dirty="0"/>
              <a:t> viranomaisen edustaja koordinoi </a:t>
            </a:r>
            <a:r>
              <a:rPr lang="fi-FI" dirty="0" smtClean="0"/>
              <a:t>yhden </a:t>
            </a:r>
            <a:r>
              <a:rPr lang="fi-FI" dirty="0"/>
              <a:t>luukun </a:t>
            </a:r>
            <a:r>
              <a:rPr lang="fi-FI" dirty="0" smtClean="0"/>
              <a:t>periaatteella </a:t>
            </a:r>
            <a:r>
              <a:rPr lang="fi-FI" dirty="0"/>
              <a:t>yhteistyötä toiminnanharjoittajan ja eri lupaviranomaisten välillä. Yhteensovittamisessa käytettävistä vuorovaikutuskanavista sovitaan hankekohtaisesti, pyrkien hyödyntämään sähköisiä </a:t>
            </a:r>
            <a:r>
              <a:rPr lang="fi-FI" dirty="0" smtClean="0"/>
              <a:t>asiointijärjestelmiä ja Luvat ja valvonta -palvelua.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53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93500" y="6462925"/>
            <a:ext cx="433389" cy="90276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b="1"/>
              <a:pPr algn="r" defTabSz="1219170">
                <a:lnSpc>
                  <a:spcPts val="1400"/>
                </a:lnSpc>
                <a:defRPr/>
              </a:pPr>
              <a:t>5</a:t>
            </a:fld>
            <a:endParaRPr lang="fi-FI" b="1" dirty="0"/>
          </a:p>
        </p:txBody>
      </p:sp>
      <p:sp>
        <p:nvSpPr>
          <p:cNvPr id="10" name="Tekstin paikkamerkki 9"/>
          <p:cNvSpPr txBox="1">
            <a:spLocks/>
          </p:cNvSpPr>
          <p:nvPr/>
        </p:nvSpPr>
        <p:spPr>
          <a:xfrm>
            <a:off x="227013" y="225425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1. Yhteensovittamisen </a:t>
            </a:r>
            <a:r>
              <a:rPr lang="fi-FI" sz="1100" dirty="0" smtClean="0"/>
              <a:t>tavoitteet </a:t>
            </a:r>
            <a:r>
              <a:rPr lang="fi-FI" sz="1100" dirty="0"/>
              <a:t>ja perusteet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Yhteensovittamisen piirissä 13 lupaa</a:t>
            </a:r>
            <a:endParaRPr lang="fi-FI" dirty="0"/>
          </a:p>
        </p:txBody>
      </p:sp>
      <p:graphicFrame>
        <p:nvGraphicFramePr>
          <p:cNvPr id="8" name="Sisällön paikkamerkki 7" descr="Taulukko, jossa on eritelty yhteensovittamisen piirissä olevat 13 lupaa, 7 lainsäädäntöä ja 5 eri viranomaistahoa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677076"/>
              </p:ext>
            </p:extLst>
          </p:nvPr>
        </p:nvGraphicFramePr>
        <p:xfrm>
          <a:off x="894039" y="1720996"/>
          <a:ext cx="10407137" cy="413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4361">
                  <a:extLst>
                    <a:ext uri="{9D8B030D-6E8A-4147-A177-3AD203B41FA5}">
                      <a16:colId xmlns:a16="http://schemas.microsoft.com/office/drawing/2014/main" val="218286016"/>
                    </a:ext>
                  </a:extLst>
                </a:gridCol>
                <a:gridCol w="3716835">
                  <a:extLst>
                    <a:ext uri="{9D8B030D-6E8A-4147-A177-3AD203B41FA5}">
                      <a16:colId xmlns:a16="http://schemas.microsoft.com/office/drawing/2014/main" val="2656656261"/>
                    </a:ext>
                  </a:extLst>
                </a:gridCol>
                <a:gridCol w="2415941">
                  <a:extLst>
                    <a:ext uri="{9D8B030D-6E8A-4147-A177-3AD203B41FA5}">
                      <a16:colId xmlns:a16="http://schemas.microsoft.com/office/drawing/2014/main" val="2902983437"/>
                    </a:ext>
                  </a:extLst>
                </a:gridCol>
              </a:tblGrid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Lupa</a:t>
                      </a:r>
                      <a:endParaRPr lang="fi-FI" sz="1400" dirty="0"/>
                    </a:p>
                  </a:txBody>
                  <a:tcPr marL="46455" marR="46455" marT="48000" marB="480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Päättävä </a:t>
                      </a:r>
                      <a:r>
                        <a:rPr lang="fi-FI" sz="1400" baseline="0" dirty="0" smtClean="0"/>
                        <a:t>viranomainen</a:t>
                      </a:r>
                      <a:endParaRPr lang="fi-FI" sz="1400" dirty="0"/>
                    </a:p>
                  </a:txBody>
                  <a:tcPr marL="46455" marR="46455" marT="48000" marB="480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Laki</a:t>
                      </a:r>
                      <a:endParaRPr lang="fi-FI" sz="1400" dirty="0"/>
                    </a:p>
                  </a:txBody>
                  <a:tcPr marL="46455" marR="46455" marT="48000" marB="48000" anchor="b"/>
                </a:tc>
                <a:extLst>
                  <a:ext uri="{0D108BD9-81ED-4DB2-BD59-A6C34878D82A}">
                    <a16:rowId xmlns:a16="http://schemas.microsoft.com/office/drawing/2014/main" val="2490888721"/>
                  </a:ext>
                </a:extLst>
              </a:tr>
              <a:tr h="46853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Ympäristölupa*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AVI tai kunnan ympäristönsuojeluviranomainen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Ympäristönsuojelulaki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021078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Vesilupa</a:t>
                      </a:r>
                      <a:r>
                        <a:rPr lang="fi-FI" sz="1400" b="1" dirty="0" smtClean="0"/>
                        <a:t>*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AVI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Vesilaki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7580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Maa-aineslupa*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Kunnan</a:t>
                      </a:r>
                      <a:r>
                        <a:rPr lang="fi-FI" sz="1400" b="1" baseline="0" dirty="0" smtClean="0"/>
                        <a:t> ympäristönsuojeluviranomainen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b="1" dirty="0" smtClean="0"/>
                        <a:t>Maa-aineslaki</a:t>
                      </a:r>
                      <a:endParaRPr lang="fi-FI" sz="1400" b="1" dirty="0"/>
                    </a:p>
                  </a:txBody>
                  <a:tcPr marL="46455" marR="46455" marT="48000" marB="4800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74588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Luonnonsuojelulain</a:t>
                      </a:r>
                      <a:r>
                        <a:rPr lang="fi-FI" sz="1400" baseline="0" dirty="0" smtClean="0"/>
                        <a:t> mukainen poikkeamislupa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ELY-keskus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Luonnonsuojelulaki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88515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Rakennuslupa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Kunnan</a:t>
                      </a:r>
                      <a:r>
                        <a:rPr lang="fi-FI" sz="1400" baseline="0" dirty="0" smtClean="0"/>
                        <a:t> rakennusvalvontaviranomainen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Maankäyttö- ja rakennuslaki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590965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Toimenpidelupa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Kunnan rakennusvalvontaviranomainen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Maankäyttö- ja rakennuslaki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957097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Rakennuksen purkamislupa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Kunnan rakennusvalvontaviranomainen</a:t>
                      </a:r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Maankäyttö- ja rakennuslaki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1701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Maisematyölupa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Kunnan rakennusvalvontaviranomainen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Maankäyttö- ja rakennuslaki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77805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Malminetsintälupa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Tukes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Kaivoslaki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53387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Kaivoslupa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Tukes</a:t>
                      </a:r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Kaivoslaki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29896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Kullanhuuhdontalupa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Tukes</a:t>
                      </a:r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Kaivoslaki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22949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Vaarallisten kemikaalien</a:t>
                      </a:r>
                      <a:r>
                        <a:rPr lang="fi-FI" sz="1400" baseline="0" dirty="0" smtClean="0"/>
                        <a:t> käsittely- ja varastointilupa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Tukes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Kemikaaliturvallisuuslaki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85502"/>
                  </a:ext>
                </a:extLst>
              </a:tr>
              <a:tr h="28226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Räjähteiden</a:t>
                      </a:r>
                      <a:r>
                        <a:rPr lang="fi-FI" sz="1400" baseline="0" dirty="0" smtClean="0"/>
                        <a:t> valmistus- ja varastointilupa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Tukes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fi-FI" sz="1400" dirty="0" smtClean="0"/>
                        <a:t>Kemikaaliturvallisuuslaki</a:t>
                      </a:r>
                      <a:endParaRPr lang="fi-FI" sz="1400" dirty="0"/>
                    </a:p>
                  </a:txBody>
                  <a:tcPr marL="46455" marR="46455" marT="48000" marB="4800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823147"/>
                  </a:ext>
                </a:extLst>
              </a:tr>
            </a:tbl>
          </a:graphicData>
        </a:graphic>
      </p:graphicFrame>
      <p:sp>
        <p:nvSpPr>
          <p:cNvPr id="7" name="Tekstin paikkamerkki 6"/>
          <p:cNvSpPr>
            <a:spLocks noGrp="1"/>
          </p:cNvSpPr>
          <p:nvPr>
            <p:ph type="body" sz="quarter" idx="4294967295"/>
          </p:nvPr>
        </p:nvSpPr>
        <p:spPr>
          <a:xfrm>
            <a:off x="2655769" y="6067848"/>
            <a:ext cx="8312433" cy="79015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sz="1400" dirty="0" smtClean="0"/>
              <a:t>*Pääluvat, ks. </a:t>
            </a:r>
            <a:r>
              <a:rPr lang="fi-FI" sz="1400" dirty="0" smtClean="0">
                <a:hlinkClick r:id="rId2"/>
              </a:rPr>
              <a:t>764/2019</a:t>
            </a:r>
            <a:r>
              <a:rPr lang="fi-FI" sz="1400" dirty="0" smtClean="0"/>
              <a:t> 3 § ”Jos hankkeen toteuttaminen edellyttää ympäristönsuojelulain mukaisen ympäristöluvan, vesilain mukaisen luvan tai maa-aineslain mukaisen ainesten ottamisluvan, lupahakemuksen käsittely voidaan hakijan pyynnöstä sovittaa yhteen seuraavia lupia koskevien hakemusten kanssa …”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48408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16" name="Tekstin paikkamerkki 9"/>
          <p:cNvSpPr txBox="1">
            <a:spLocks/>
          </p:cNvSpPr>
          <p:nvPr/>
        </p:nvSpPr>
        <p:spPr>
          <a:xfrm>
            <a:off x="227013" y="205904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1. Yhteensovittamisen </a:t>
            </a:r>
            <a:r>
              <a:rPr lang="fi-FI" sz="1100" dirty="0" smtClean="0"/>
              <a:t>tavoitteet </a:t>
            </a:r>
            <a:r>
              <a:rPr lang="fi-FI" sz="1100" dirty="0"/>
              <a:t>ja perusteet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780175" y="590609"/>
            <a:ext cx="10406984" cy="1197308"/>
          </a:xfrm>
        </p:spPr>
        <p:txBody>
          <a:bodyPr/>
          <a:lstStyle/>
          <a:p>
            <a:r>
              <a:rPr lang="fi-FI" dirty="0" smtClean="0"/>
              <a:t>Ympäristöllisten </a:t>
            </a:r>
            <a:r>
              <a:rPr lang="fi-FI" dirty="0"/>
              <a:t>lupamenettelyjen </a:t>
            </a:r>
            <a:r>
              <a:rPr lang="fi-FI" dirty="0" smtClean="0"/>
              <a:t>yhteensovittamisen edellytykset </a:t>
            </a:r>
            <a:endParaRPr lang="fi-FI" dirty="0"/>
          </a:p>
        </p:txBody>
      </p:sp>
      <p:grpSp>
        <p:nvGrpSpPr>
          <p:cNvPr id="4" name="Ryhmä 3" descr="Yhteensovittamisen edellytyksiä kuvaava kaavio. Yhteensovittaminen toteutetaan, jos hakija tarvitsee hankkeelleen ympäristö-, vesitalous- tai maa-ainesluvan ja lisäksi muun tai muita ympäristöllisiä lupia, ja hän pyytää yhteensovittamista. Lisäksi yhteistyössä harkitaan nopeuttaisiko tai sujuvoittaisiko yhteensovittaminen lupamenettelyjä. Jos edellytykset toteutuvat, yhteensovittava viranomainen käynnistää yhteensovittamisen koordinoinnin."/>
          <p:cNvGrpSpPr/>
          <p:nvPr/>
        </p:nvGrpSpPr>
        <p:grpSpPr>
          <a:xfrm>
            <a:off x="780175" y="1937857"/>
            <a:ext cx="11191903" cy="4278385"/>
            <a:chOff x="780175" y="1937857"/>
            <a:chExt cx="11191903" cy="4278385"/>
          </a:xfrm>
        </p:grpSpPr>
        <p:sp>
          <p:nvSpPr>
            <p:cNvPr id="2" name="Pyöristetty suorakulmio 1" descr="Yhteensovittamisen edellytyksiä kuvaava kaavio. Yhteensovittaminen toteutetaan, jos hakija tarvitsee hankkeelleen ympäristö-, vesitalous- tai maa-ainesluvan ja lisäksi muun tai muita ympäristöllisiä lupia, ja hän pyytää yhteensovittamista. Lisäksi yhteistyössä harkitaan nopeuttaisiko tai sujuvoittaisiko yhteensovittaminen lupamenettelyjä. Jos edellytykset toteutuvat, yhteensovittava viranomainen käynnistää yhteensovittamisen koordinoinnin."/>
            <p:cNvSpPr/>
            <p:nvPr/>
          </p:nvSpPr>
          <p:spPr>
            <a:xfrm>
              <a:off x="934014" y="3435046"/>
              <a:ext cx="2412000" cy="190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tIns="48000" rIns="48000" bIns="48000" rtlCol="0" anchor="ctr"/>
            <a:lstStyle/>
            <a:p>
              <a:pPr algn="ctr">
                <a:lnSpc>
                  <a:spcPct val="80000"/>
                </a:lnSpc>
                <a:spcAft>
                  <a:spcPts val="400"/>
                </a:spcAft>
              </a:pPr>
              <a:r>
                <a:rPr lang="fi-FI" sz="2000" dirty="0"/>
                <a:t>Ympäristölupa</a:t>
              </a:r>
            </a:p>
            <a:p>
              <a:pPr algn="ctr">
                <a:lnSpc>
                  <a:spcPct val="80000"/>
                </a:lnSpc>
                <a:spcAft>
                  <a:spcPts val="400"/>
                </a:spcAft>
              </a:pPr>
              <a:r>
                <a:rPr lang="fi-FI" sz="2000" dirty="0" smtClean="0"/>
                <a:t>Vesilupa</a:t>
              </a:r>
              <a:endParaRPr lang="fi-FI" sz="2000" dirty="0"/>
            </a:p>
            <a:p>
              <a:pPr algn="ctr">
                <a:lnSpc>
                  <a:spcPct val="80000"/>
                </a:lnSpc>
                <a:spcAft>
                  <a:spcPts val="400"/>
                </a:spcAft>
              </a:pPr>
              <a:r>
                <a:rPr lang="fi-FI" sz="2000" dirty="0"/>
                <a:t>ja/tai </a:t>
              </a:r>
            </a:p>
            <a:p>
              <a:pPr algn="ctr">
                <a:lnSpc>
                  <a:spcPct val="80000"/>
                </a:lnSpc>
                <a:spcAft>
                  <a:spcPts val="400"/>
                </a:spcAft>
              </a:pPr>
              <a:r>
                <a:rPr lang="fi-FI" sz="2000" dirty="0" smtClean="0"/>
                <a:t>Maa-aineslupa</a:t>
              </a:r>
              <a:endParaRPr lang="fi-FI" sz="2000" dirty="0"/>
            </a:p>
          </p:txBody>
        </p:sp>
        <p:sp>
          <p:nvSpPr>
            <p:cNvPr id="11" name="Pyöristetty suorakulmio 10"/>
            <p:cNvSpPr/>
            <p:nvPr/>
          </p:nvSpPr>
          <p:spPr>
            <a:xfrm>
              <a:off x="3814526" y="2887132"/>
              <a:ext cx="2808000" cy="324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tIns="48000" rIns="48000" bIns="48000" rtlCol="0" anchor="ctr"/>
            <a:lstStyle/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Luonnonsuojelulain mukainen poikkeamislupa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Rakennuslupa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Toimenpidelupa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 smtClean="0"/>
                <a:t>Purkulupa</a:t>
              </a:r>
              <a:endParaRPr lang="fi-FI" sz="1600" dirty="0"/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 smtClean="0"/>
                <a:t>Maisematyölupa</a:t>
              </a:r>
              <a:endParaRPr lang="fi-FI" sz="1600" dirty="0"/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Malminetsintälupa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Kaivoslupa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Kullanhuuhdontalupa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 smtClean="0"/>
                <a:t>Vaarallisten </a:t>
              </a:r>
              <a:r>
                <a:rPr lang="fi-FI" sz="1600" dirty="0"/>
                <a:t>kemikaalien käsittely- ja varastointilupa</a:t>
              </a:r>
            </a:p>
            <a:p>
              <a:pPr>
                <a:lnSpc>
                  <a:spcPct val="80000"/>
                </a:lnSpc>
                <a:spcAft>
                  <a:spcPts val="400"/>
                </a:spcAft>
              </a:pPr>
              <a:r>
                <a:rPr lang="fi-FI" sz="1600" dirty="0"/>
                <a:t>Räjähteiden valmistus- ja </a:t>
              </a:r>
              <a:r>
                <a:rPr lang="fi-FI" sz="1600" dirty="0" smtClean="0"/>
                <a:t>varastointilupa</a:t>
              </a:r>
              <a:endParaRPr lang="fi-FI" sz="1600" dirty="0"/>
            </a:p>
          </p:txBody>
        </p:sp>
        <p:sp>
          <p:nvSpPr>
            <p:cNvPr id="12" name="Pyöristetty suorakulmio 11"/>
            <p:cNvSpPr/>
            <p:nvPr/>
          </p:nvSpPr>
          <p:spPr>
            <a:xfrm>
              <a:off x="7097792" y="3790766"/>
              <a:ext cx="1414927" cy="119656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2000" dirty="0"/>
                <a:t>Pyyntö</a:t>
              </a:r>
            </a:p>
          </p:txBody>
        </p:sp>
        <p:sp>
          <p:nvSpPr>
            <p:cNvPr id="13" name="Pyöristetty suorakulmio 12"/>
            <p:cNvSpPr/>
            <p:nvPr/>
          </p:nvSpPr>
          <p:spPr>
            <a:xfrm>
              <a:off x="9459260" y="3435046"/>
              <a:ext cx="2412000" cy="190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fi-FI" sz="2000" dirty="0" err="1"/>
                <a:t>Yhteensovittava</a:t>
              </a:r>
              <a:r>
                <a:rPr lang="fi-FI" sz="2000" dirty="0"/>
                <a:t> viranomainen käynnistää yhteensovittamisen koordinoinnin </a:t>
              </a:r>
            </a:p>
          </p:txBody>
        </p:sp>
        <p:sp>
          <p:nvSpPr>
            <p:cNvPr id="3" name="Pyöristetty suorakulmio 2"/>
            <p:cNvSpPr/>
            <p:nvPr/>
          </p:nvSpPr>
          <p:spPr>
            <a:xfrm>
              <a:off x="780175" y="1937857"/>
              <a:ext cx="7860485" cy="4278385"/>
            </a:xfrm>
            <a:prstGeom prst="roundRect">
              <a:avLst/>
            </a:prstGeom>
            <a:noFill/>
            <a:ln w="3810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tIns="0" rIns="48000" rtlCol="0" anchor="t"/>
            <a:lstStyle/>
            <a:p>
              <a:pPr algn="ctr"/>
              <a:endParaRPr lang="fi-FI" sz="24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kstiruutu 5"/>
            <p:cNvSpPr txBox="1"/>
            <p:nvPr/>
          </p:nvSpPr>
          <p:spPr>
            <a:xfrm>
              <a:off x="1247461" y="2019738"/>
              <a:ext cx="68167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80000"/>
                </a:lnSpc>
              </a:pPr>
              <a:r>
                <a:rPr lang="fi-FI" sz="2000" b="1" dirty="0">
                  <a:solidFill>
                    <a:schemeClr val="accent6"/>
                  </a:solidFill>
                </a:rPr>
                <a:t>Toiminnanharjoittaja</a:t>
              </a:r>
              <a:r>
                <a:rPr lang="fi-FI" sz="2000" dirty="0">
                  <a:solidFill>
                    <a:schemeClr val="accent6"/>
                  </a:solidFill>
                </a:rPr>
                <a:t> tarvitsee hankkeelleen jonkun </a:t>
              </a:r>
              <a:r>
                <a:rPr lang="fi-FI" sz="2000" dirty="0" smtClean="0">
                  <a:solidFill>
                    <a:schemeClr val="accent6"/>
                  </a:solidFill>
                </a:rPr>
                <a:t>pääluvan </a:t>
              </a:r>
              <a:r>
                <a:rPr lang="fi-FI" sz="2000" dirty="0">
                  <a:solidFill>
                    <a:schemeClr val="accent6"/>
                  </a:solidFill>
                </a:rPr>
                <a:t>lisäksi muita ympäristöllisiä lupia ja pyytää lupamenettelyjen yhteensovittamista </a:t>
              </a:r>
            </a:p>
          </p:txBody>
        </p:sp>
        <p:sp>
          <p:nvSpPr>
            <p:cNvPr id="7" name="Plus 6"/>
            <p:cNvSpPr/>
            <p:nvPr/>
          </p:nvSpPr>
          <p:spPr>
            <a:xfrm>
              <a:off x="3365748" y="4173046"/>
              <a:ext cx="432000" cy="432000"/>
            </a:xfrm>
            <a:prstGeom prst="mathPlus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400"/>
            </a:p>
          </p:txBody>
        </p:sp>
        <p:sp>
          <p:nvSpPr>
            <p:cNvPr id="14" name="Plus 13"/>
            <p:cNvSpPr/>
            <p:nvPr/>
          </p:nvSpPr>
          <p:spPr>
            <a:xfrm>
              <a:off x="6635279" y="4165433"/>
              <a:ext cx="432000" cy="432000"/>
            </a:xfrm>
            <a:prstGeom prst="mathPlus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400"/>
            </a:p>
          </p:txBody>
        </p:sp>
        <p:sp>
          <p:nvSpPr>
            <p:cNvPr id="15" name="Lovettu nuoli oikealle 14"/>
            <p:cNvSpPr/>
            <p:nvPr/>
          </p:nvSpPr>
          <p:spPr>
            <a:xfrm>
              <a:off x="8767067" y="4078969"/>
              <a:ext cx="565786" cy="604929"/>
            </a:xfrm>
            <a:prstGeom prst="notchedRightArrow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400"/>
            </a:p>
          </p:txBody>
        </p:sp>
        <p:sp>
          <p:nvSpPr>
            <p:cNvPr id="19" name="Tekstiruutu 18"/>
            <p:cNvSpPr txBox="1"/>
            <p:nvPr/>
          </p:nvSpPr>
          <p:spPr>
            <a:xfrm>
              <a:off x="9049960" y="2002959"/>
              <a:ext cx="29221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80000"/>
                </a:lnSpc>
              </a:pPr>
              <a:r>
                <a:rPr lang="fi-FI" sz="2000" dirty="0" smtClean="0">
                  <a:solidFill>
                    <a:schemeClr val="accent6"/>
                  </a:solidFill>
                </a:rPr>
                <a:t>Nopeuttaako tai sujuvoittaako  yhteensovittaminen?</a:t>
              </a:r>
              <a:endParaRPr lang="fi-FI" sz="2000" dirty="0">
                <a:solidFill>
                  <a:schemeClr val="accent6"/>
                </a:solidFill>
              </a:endParaRPr>
            </a:p>
          </p:txBody>
        </p:sp>
        <p:sp>
          <p:nvSpPr>
            <p:cNvPr id="20" name="Lovettu nuoli oikealle 19"/>
            <p:cNvSpPr/>
            <p:nvPr/>
          </p:nvSpPr>
          <p:spPr>
            <a:xfrm rot="5400000">
              <a:off x="10313136" y="2772440"/>
              <a:ext cx="565786" cy="604929"/>
            </a:xfrm>
            <a:prstGeom prst="notchedRightArrow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400"/>
            </a:p>
          </p:txBody>
        </p:sp>
      </p:grpSp>
    </p:spTree>
    <p:extLst>
      <p:ext uri="{BB962C8B-B14F-4D97-AF65-F5344CB8AC3E}">
        <p14:creationId xmlns:p14="http://schemas.microsoft.com/office/powerpoint/2010/main" val="31118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DD7E-0396-4A7E-B452-48C5BD3F4545}" type="slidenum">
              <a:rPr lang="fi-FI" smtClean="0"/>
              <a:t>7</a:t>
            </a:fld>
            <a:endParaRPr lang="fi-FI" dirty="0"/>
          </a:p>
        </p:txBody>
      </p:sp>
      <p:sp>
        <p:nvSpPr>
          <p:cNvPr id="7" name="Tekstin paikkamerkki 9"/>
          <p:cNvSpPr txBox="1">
            <a:spLocks/>
          </p:cNvSpPr>
          <p:nvPr/>
        </p:nvSpPr>
        <p:spPr>
          <a:xfrm>
            <a:off x="230886" y="192799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2</a:t>
            </a:r>
            <a:r>
              <a:rPr lang="fi-FI" sz="1100" dirty="0" smtClean="0"/>
              <a:t>. </a:t>
            </a:r>
            <a:r>
              <a:rPr lang="fi-FI" sz="1100" dirty="0"/>
              <a:t>Yhteensovittamisen </a:t>
            </a:r>
            <a:r>
              <a:rPr lang="fi-FI" sz="1100" dirty="0" smtClean="0"/>
              <a:t>prosessi</a:t>
            </a:r>
            <a:endParaRPr lang="fi-FI" sz="1100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894193" y="563590"/>
            <a:ext cx="9286128" cy="1197308"/>
          </a:xfrm>
        </p:spPr>
        <p:txBody>
          <a:bodyPr/>
          <a:lstStyle/>
          <a:p>
            <a:r>
              <a:rPr lang="fi-FI" dirty="0" smtClean="0"/>
              <a:t>Tilannekohtaista soveltamista prosessi ja roolit huomioon ottaen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894191" y="2038755"/>
            <a:ext cx="10853672" cy="371569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/>
              <a:t>Lainsäädäntö asettaa </a:t>
            </a:r>
            <a:r>
              <a:rPr lang="fi-FI" sz="2400" dirty="0" err="1" smtClean="0"/>
              <a:t>yhteensovitettavaan</a:t>
            </a:r>
            <a:r>
              <a:rPr lang="fi-FI" sz="2400" dirty="0" smtClean="0"/>
              <a:t> lupakäsittelyyn tiettyjä toimintavaiheita sekä niihin </a:t>
            </a:r>
            <a:r>
              <a:rPr lang="fi-FI" sz="2400" dirty="0"/>
              <a:t>liittyviä </a:t>
            </a:r>
            <a:r>
              <a:rPr lang="fi-FI" sz="2400" dirty="0" smtClean="0"/>
              <a:t>hakijan </a:t>
            </a:r>
            <a:r>
              <a:rPr lang="fi-FI" sz="2400" dirty="0"/>
              <a:t>ja </a:t>
            </a:r>
            <a:r>
              <a:rPr lang="fi-FI" sz="2400" dirty="0" smtClean="0"/>
              <a:t>viranomaisten velvoitteita</a:t>
            </a:r>
            <a:r>
              <a:rPr lang="fi-FI" sz="2400" dirty="0"/>
              <a:t>. </a:t>
            </a:r>
            <a:r>
              <a:rPr lang="fi-FI" sz="2400" dirty="0" smtClean="0"/>
              <a:t>Käytännön toteutustavat harkitaan kuitenkin tilannekohtaisesti </a:t>
            </a:r>
            <a:r>
              <a:rPr lang="fi-FI" sz="2400" dirty="0" err="1" smtClean="0"/>
              <a:t>luvitushankkeen</a:t>
            </a:r>
            <a:r>
              <a:rPr lang="fi-FI" sz="2400" dirty="0" smtClean="0"/>
              <a:t> tarpeet huomioon ottaen.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i-FI" sz="2400" dirty="0" smtClean="0"/>
              <a:t>Yhteensovitushankkeissa viranomaiset toimivat eri rooleissa: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b="1" dirty="0" err="1" smtClean="0"/>
              <a:t>yhteensovittava</a:t>
            </a:r>
            <a:r>
              <a:rPr lang="fi-FI" sz="2000" b="1" dirty="0" smtClean="0"/>
              <a:t> viranomainen </a:t>
            </a:r>
            <a:r>
              <a:rPr lang="fi-FI" sz="2000" dirty="0" smtClean="0"/>
              <a:t>koordinoi </a:t>
            </a:r>
            <a:r>
              <a:rPr lang="fi-FI" sz="2000" dirty="0" err="1" smtClean="0"/>
              <a:t>luvituksen</a:t>
            </a:r>
            <a:r>
              <a:rPr lang="fi-FI" sz="2000" dirty="0" smtClean="0"/>
              <a:t> eri vaiheisiin liittyvää viranomaisyhteistyötä ja toimii hakijan ensisijaisena kontaktipisteenä</a:t>
            </a:r>
          </a:p>
          <a:p>
            <a:pPr marL="882650" lvl="3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i-FI" sz="1800" dirty="0" smtClean="0"/>
              <a:t>se viranomainen, jolta haetaan päälupaa: AVI </a:t>
            </a:r>
            <a:r>
              <a:rPr lang="fi-FI" sz="1800" dirty="0"/>
              <a:t>tai kunnan ympäristönsuojeluviranomainen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fi-FI" sz="2000" b="1" dirty="0" smtClean="0">
                <a:solidFill>
                  <a:srgbClr val="253746"/>
                </a:solidFill>
              </a:rPr>
              <a:t>toimivaltainen lupaviranomainen </a:t>
            </a:r>
            <a:r>
              <a:rPr lang="fi-FI" sz="2000" dirty="0" smtClean="0">
                <a:solidFill>
                  <a:srgbClr val="253746"/>
                </a:solidFill>
              </a:rPr>
              <a:t>vastaa omasta lupakäsittelystään, yhteistyössä sovitun vaiheistuksen ja toimintatapojen mukaisesti</a:t>
            </a:r>
            <a:endParaRPr lang="fi-FI" sz="2000" dirty="0">
              <a:solidFill>
                <a:srgbClr val="253746"/>
              </a:solidFill>
            </a:endParaRPr>
          </a:p>
          <a:p>
            <a:pPr marL="882650" lvl="3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i-FI" sz="1800" dirty="0" smtClean="0">
                <a:solidFill>
                  <a:srgbClr val="253746"/>
                </a:solidFill>
              </a:rPr>
              <a:t>ne viranomaiset, joilta </a:t>
            </a:r>
            <a:r>
              <a:rPr lang="fi-FI" sz="1800" dirty="0">
                <a:solidFill>
                  <a:srgbClr val="253746"/>
                </a:solidFill>
              </a:rPr>
              <a:t>haetaan </a:t>
            </a:r>
            <a:r>
              <a:rPr lang="fi-FI" sz="1800" dirty="0" smtClean="0">
                <a:solidFill>
                  <a:srgbClr val="253746"/>
                </a:solidFill>
              </a:rPr>
              <a:t>muita ympäristöllisiä lupia: Tukes, ELY-keskus ja kunnan rakennusvalvontaviranomainen</a:t>
            </a:r>
          </a:p>
          <a:p>
            <a:pPr marL="882650" lvl="3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i-FI" sz="1800" dirty="0" smtClean="0">
                <a:solidFill>
                  <a:srgbClr val="253746"/>
                </a:solidFill>
              </a:rPr>
              <a:t>myös AVI </a:t>
            </a:r>
            <a:r>
              <a:rPr lang="fi-FI" sz="1800" dirty="0">
                <a:solidFill>
                  <a:srgbClr val="253746"/>
                </a:solidFill>
              </a:rPr>
              <a:t>tai kunnan </a:t>
            </a:r>
            <a:r>
              <a:rPr lang="fi-FI" sz="1800" dirty="0" smtClean="0">
                <a:solidFill>
                  <a:srgbClr val="253746"/>
                </a:solidFill>
              </a:rPr>
              <a:t>ympäristönsuojeluviranomainen on käsittelemänsä pääluvan osalta toimivaltaisen lupaviranomaisen roolissa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295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49956" y="6426058"/>
            <a:ext cx="433389" cy="204481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b="1"/>
              <a:pPr algn="r" defTabSz="1219170">
                <a:lnSpc>
                  <a:spcPts val="1400"/>
                </a:lnSpc>
                <a:defRPr/>
              </a:pPr>
              <a:t>8</a:t>
            </a:fld>
            <a:endParaRPr lang="fi-FI" b="1" dirty="0"/>
          </a:p>
        </p:txBody>
      </p:sp>
      <p:sp>
        <p:nvSpPr>
          <p:cNvPr id="6" name="Tekstin paikkamerkki 9"/>
          <p:cNvSpPr txBox="1">
            <a:spLocks/>
          </p:cNvSpPr>
          <p:nvPr/>
        </p:nvSpPr>
        <p:spPr>
          <a:xfrm>
            <a:off x="239353" y="192799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2</a:t>
            </a:r>
            <a:r>
              <a:rPr lang="fi-FI" sz="1100" dirty="0" smtClean="0"/>
              <a:t>. </a:t>
            </a:r>
            <a:r>
              <a:rPr lang="fi-FI" sz="1100" dirty="0"/>
              <a:t>Yhteensovittamisen </a:t>
            </a:r>
            <a:r>
              <a:rPr lang="fi-FI" sz="1100" dirty="0" smtClean="0"/>
              <a:t>prosessi</a:t>
            </a:r>
            <a:endParaRPr lang="fi-FI" sz="11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277" y="591341"/>
            <a:ext cx="10406984" cy="1197308"/>
          </a:xfrm>
        </p:spPr>
        <p:txBody>
          <a:bodyPr/>
          <a:lstStyle/>
          <a:p>
            <a:r>
              <a:rPr lang="fi-FI" dirty="0" smtClean="0"/>
              <a:t>Laista raamit prosessivaiheille yhteensovittamislaissa</a:t>
            </a:r>
            <a:endParaRPr lang="fi-FI" dirty="0"/>
          </a:p>
        </p:txBody>
      </p:sp>
      <p:graphicFrame>
        <p:nvGraphicFramePr>
          <p:cNvPr id="8" name="Sisällön paikkamerkki 7" descr="Taulukossa kuvataan yhteensovittamislain asettamia prosessivaiheita ja niiden velvoitteita viranomaisille.&#10;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26548"/>
              </p:ext>
            </p:extLst>
          </p:nvPr>
        </p:nvGraphicFramePr>
        <p:xfrm>
          <a:off x="893763" y="1189995"/>
          <a:ext cx="10408498" cy="5119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784">
                  <a:extLst>
                    <a:ext uri="{9D8B030D-6E8A-4147-A177-3AD203B41FA5}">
                      <a16:colId xmlns:a16="http://schemas.microsoft.com/office/drawing/2014/main" val="528646124"/>
                    </a:ext>
                  </a:extLst>
                </a:gridCol>
                <a:gridCol w="1419376">
                  <a:extLst>
                    <a:ext uri="{9D8B030D-6E8A-4147-A177-3AD203B41FA5}">
                      <a16:colId xmlns:a16="http://schemas.microsoft.com/office/drawing/2014/main" val="232181671"/>
                    </a:ext>
                  </a:extLst>
                </a:gridCol>
                <a:gridCol w="1419376">
                  <a:extLst>
                    <a:ext uri="{9D8B030D-6E8A-4147-A177-3AD203B41FA5}">
                      <a16:colId xmlns:a16="http://schemas.microsoft.com/office/drawing/2014/main" val="2584316493"/>
                    </a:ext>
                  </a:extLst>
                </a:gridCol>
                <a:gridCol w="1419376">
                  <a:extLst>
                    <a:ext uri="{9D8B030D-6E8A-4147-A177-3AD203B41FA5}">
                      <a16:colId xmlns:a16="http://schemas.microsoft.com/office/drawing/2014/main" val="1486680092"/>
                    </a:ext>
                  </a:extLst>
                </a:gridCol>
                <a:gridCol w="1419376">
                  <a:extLst>
                    <a:ext uri="{9D8B030D-6E8A-4147-A177-3AD203B41FA5}">
                      <a16:colId xmlns:a16="http://schemas.microsoft.com/office/drawing/2014/main" val="217481956"/>
                    </a:ext>
                  </a:extLst>
                </a:gridCol>
                <a:gridCol w="1333831">
                  <a:extLst>
                    <a:ext uri="{9D8B030D-6E8A-4147-A177-3AD203B41FA5}">
                      <a16:colId xmlns:a16="http://schemas.microsoft.com/office/drawing/2014/main" val="4239070516"/>
                    </a:ext>
                  </a:extLst>
                </a:gridCol>
                <a:gridCol w="1978379">
                  <a:extLst>
                    <a:ext uri="{9D8B030D-6E8A-4147-A177-3AD203B41FA5}">
                      <a16:colId xmlns:a16="http://schemas.microsoft.com/office/drawing/2014/main" val="137096723"/>
                    </a:ext>
                  </a:extLst>
                </a:gridCol>
              </a:tblGrid>
              <a:tr h="85848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120160" marR="120160" marT="60960" marB="6096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Neuvonta </a:t>
                      </a:r>
                    </a:p>
                    <a:p>
                      <a:r>
                        <a:rPr lang="fi-FI" sz="1000" dirty="0" smtClean="0"/>
                        <a:t>6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Yhteensovittamisen</a:t>
                      </a:r>
                      <a:r>
                        <a:rPr lang="fi-FI" sz="1000" baseline="0" dirty="0" smtClean="0"/>
                        <a:t> aloittaminen</a:t>
                      </a:r>
                      <a:r>
                        <a:rPr lang="fi-FI" sz="1000" dirty="0" smtClean="0"/>
                        <a:t> ja käsittelyaika </a:t>
                      </a:r>
                      <a:br>
                        <a:rPr lang="fi-FI" sz="1000" dirty="0" smtClean="0"/>
                      </a:br>
                      <a:r>
                        <a:rPr lang="fi-FI" sz="1000" dirty="0" smtClean="0"/>
                        <a:t> 7–8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Hakemusten täydentäminen </a:t>
                      </a:r>
                      <a:br>
                        <a:rPr lang="fi-FI" sz="1000" dirty="0" smtClean="0"/>
                      </a:br>
                      <a:r>
                        <a:rPr lang="fi-FI" sz="1000" baseline="0" dirty="0" smtClean="0"/>
                        <a:t>9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Lausunnot,</a:t>
                      </a:r>
                      <a:r>
                        <a:rPr lang="fi-FI" sz="1000" baseline="0" dirty="0" smtClean="0"/>
                        <a:t> muistu-</a:t>
                      </a:r>
                      <a:r>
                        <a:rPr lang="fi-FI" sz="1000" baseline="0" dirty="0" err="1" smtClean="0"/>
                        <a:t>tukset</a:t>
                      </a:r>
                      <a:r>
                        <a:rPr lang="fi-FI" sz="1000" baseline="0" dirty="0" smtClean="0"/>
                        <a:t> ja mielipiteet sekä h</a:t>
                      </a:r>
                      <a:r>
                        <a:rPr lang="fi-FI" sz="1000" dirty="0" smtClean="0"/>
                        <a:t>akemuksista tiedottaminen </a:t>
                      </a:r>
                    </a:p>
                    <a:p>
                      <a:r>
                        <a:rPr lang="fi-FI" sz="1000" dirty="0" smtClean="0"/>
                        <a:t>10–11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Hakijan selitys</a:t>
                      </a:r>
                    </a:p>
                    <a:p>
                      <a:r>
                        <a:rPr lang="fi-FI" sz="1000" dirty="0" smtClean="0"/>
                        <a:t>1</a:t>
                      </a:r>
                      <a:r>
                        <a:rPr lang="fi-FI" sz="1000" baseline="0" dirty="0" smtClean="0"/>
                        <a:t>2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Päätökset</a:t>
                      </a:r>
                      <a:r>
                        <a:rPr lang="fi-FI" sz="1000" baseline="0" dirty="0" smtClean="0"/>
                        <a:t> ja niistä tiedottaminen</a:t>
                      </a:r>
                    </a:p>
                    <a:p>
                      <a:r>
                        <a:rPr lang="fi-FI" sz="1000" baseline="0" dirty="0" smtClean="0"/>
                        <a:t>14–15 §</a:t>
                      </a:r>
                      <a:endParaRPr lang="fi-FI" sz="1000" dirty="0"/>
                    </a:p>
                  </a:txBody>
                  <a:tcPr marL="47307" marR="47307" marT="48000" marB="48000"/>
                </a:tc>
                <a:extLst>
                  <a:ext uri="{0D108BD9-81ED-4DB2-BD59-A6C34878D82A}">
                    <a16:rowId xmlns:a16="http://schemas.microsoft.com/office/drawing/2014/main" val="1467653858"/>
                  </a:ext>
                </a:extLst>
              </a:tr>
              <a:tr h="807200">
                <a:tc>
                  <a:txBody>
                    <a:bodyPr/>
                    <a:lstStyle/>
                    <a:p>
                      <a:r>
                        <a:rPr lang="fi-FI" sz="1000" b="1" i="0" dirty="0" smtClean="0"/>
                        <a:t>Yhden luukun periaatteen</a:t>
                      </a:r>
                      <a:r>
                        <a:rPr lang="fi-FI" sz="1000" b="1" i="0" baseline="0" dirty="0" smtClean="0"/>
                        <a:t> tavoitetila</a:t>
                      </a:r>
                      <a:endParaRPr lang="fi-FI" sz="1000" b="1" i="0" dirty="0"/>
                    </a:p>
                  </a:txBody>
                  <a:tcPr marL="120160" marR="120160" marT="60960" marB="6096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Hakijan ja viranomaisten ennakkotapaamisessa hankkeen ja sen tarpeiden kartoittaminen 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Lupahakemukset vireille sähköisesti</a:t>
                      </a:r>
                      <a:r>
                        <a:rPr lang="fi-FI" sz="900" baseline="0" dirty="0" smtClean="0"/>
                        <a:t> yhdellä kertaa, yksillä perustiedoilla, arvioitu käsittelyaika tiedossa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Täydennykset lupahakemuksiin samalla</a:t>
                      </a:r>
                      <a:r>
                        <a:rPr lang="fi-FI" sz="900" baseline="0" dirty="0" smtClean="0"/>
                        <a:t> kertaa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Lausunno</a:t>
                      </a:r>
                      <a:r>
                        <a:rPr lang="fi-FI" sz="900" baseline="0" dirty="0" smtClean="0"/>
                        <a:t>t ja/tai kuuleminen hakemuksista sekä tiedoksianto kootusti yhdellä kertaa</a:t>
                      </a:r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Hakijan selitys kuulemispalautteesta yhdellä</a:t>
                      </a:r>
                      <a:r>
                        <a:rPr lang="fi-FI" sz="900" baseline="0" dirty="0" smtClean="0"/>
                        <a:t> kertaa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Lupaviranomaisten</a:t>
                      </a:r>
                      <a:r>
                        <a:rPr lang="fi-FI" sz="900" baseline="0" dirty="0" smtClean="0"/>
                        <a:t> päätökset samanaikaisesti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84504"/>
                  </a:ext>
                </a:extLst>
              </a:tr>
              <a:tr h="664960">
                <a:tc>
                  <a:txBody>
                    <a:bodyPr/>
                    <a:lstStyle/>
                    <a:p>
                      <a:r>
                        <a:rPr lang="fi-FI" sz="1000" b="1" i="0" dirty="0" smtClean="0"/>
                        <a:t>Toiminnan-harjoittaja</a:t>
                      </a:r>
                      <a:endParaRPr lang="fi-FI" sz="1000" b="1" i="0" dirty="0"/>
                    </a:p>
                  </a:txBody>
                  <a:tcPr marL="120160" marR="120160" marT="60960" marB="609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Pyytää</a:t>
                      </a:r>
                      <a:r>
                        <a:rPr lang="fi-FI" sz="900" baseline="0" dirty="0" smtClean="0"/>
                        <a:t> ennakkotapaamisen järjestämistä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Laittaa lupahakemukset</a:t>
                      </a:r>
                      <a:r>
                        <a:rPr lang="fi-FI" sz="900" baseline="0" dirty="0" smtClean="0"/>
                        <a:t> vireille ja pyytää yhteensovittamista, saa arvion käsittelyajasta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Täydentää</a:t>
                      </a:r>
                      <a:r>
                        <a:rPr lang="fi-FI" sz="900" baseline="0" dirty="0" smtClean="0"/>
                        <a:t> tarvittaessa hakemusta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Antaa selityksen</a:t>
                      </a:r>
                      <a:r>
                        <a:rPr lang="fi-FI" sz="900" baseline="0" dirty="0" smtClean="0"/>
                        <a:t> 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Saa päätökset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252502"/>
                  </a:ext>
                </a:extLst>
              </a:tr>
              <a:tr h="1321187">
                <a:tc>
                  <a:txBody>
                    <a:bodyPr/>
                    <a:lstStyle/>
                    <a:p>
                      <a:r>
                        <a:rPr lang="fi-FI" sz="1000" b="1" i="0" dirty="0" err="1" smtClean="0"/>
                        <a:t>Yhteensovittava</a:t>
                      </a:r>
                      <a:r>
                        <a:rPr lang="fi-FI" sz="1000" b="1" i="0" baseline="0" dirty="0" smtClean="0"/>
                        <a:t> viranomainen </a:t>
                      </a:r>
                    </a:p>
                    <a:p>
                      <a:r>
                        <a:rPr lang="fi-FI" sz="900" b="0" i="1" baseline="0" dirty="0" smtClean="0"/>
                        <a:t>(Prosessikaavioissa Y)</a:t>
                      </a:r>
                    </a:p>
                    <a:p>
                      <a:endParaRPr lang="fi-FI" sz="1000" b="1" i="0" baseline="0" dirty="0" smtClean="0"/>
                    </a:p>
                    <a:p>
                      <a:endParaRPr lang="fi-FI" sz="1000" b="1" i="0" dirty="0"/>
                    </a:p>
                  </a:txBody>
                  <a:tcPr marL="120160" marR="120160" marT="60960" marB="6096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Järjestää</a:t>
                      </a:r>
                      <a:r>
                        <a:rPr lang="fi-FI" sz="900" baseline="0" dirty="0" smtClean="0"/>
                        <a:t> ennakkotapaamisen hakijan pyynnöstä tai omasta aloitteestaan</a:t>
                      </a:r>
                    </a:p>
                    <a:p>
                      <a:endParaRPr lang="fi-FI" sz="900" baseline="0" dirty="0" smtClean="0"/>
                    </a:p>
                    <a:p>
                      <a:r>
                        <a:rPr lang="fi-FI" sz="900" baseline="0" dirty="0" smtClean="0"/>
                        <a:t>Kokoaa tapaamisesta muistion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Määrittää yhteistyössä toimivaltaisten lupaviranomaisten kanssa arvion käsittelyajasta ja päätösten antamisajankohdasta </a:t>
                      </a:r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Toimittaa lupaviranomaisten täydennyspyynnöt toiminnanharjoittajalle ja a</a:t>
                      </a:r>
                      <a:r>
                        <a:rPr lang="fi-FI" sz="900" dirty="0" err="1" smtClean="0"/>
                        <a:t>settaa</a:t>
                      </a:r>
                      <a:r>
                        <a:rPr lang="fi-FI" sz="900" baseline="0" dirty="0" smtClean="0"/>
                        <a:t> määräajan täydennyksille</a:t>
                      </a:r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Pyytää lausunnot, muistutukset ja</a:t>
                      </a: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 mielipiteet</a:t>
                      </a:r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 tarvittavilta tahoilta </a:t>
                      </a:r>
                      <a:endParaRPr lang="fi-FI" sz="9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Antaa tiedoksi </a:t>
                      </a: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lupahakemukset kuuluttamalla, tiedottaa kuulutuksesta asianosaisille</a:t>
                      </a:r>
                      <a:endParaRPr lang="fi-FI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Varaa toiminnan-harjoittajalle tilaisuuden antaa </a:t>
                      </a:r>
                      <a:r>
                        <a:rPr lang="fi-FI" sz="900" baseline="0" dirty="0" smtClean="0"/>
                        <a:t>selityksensä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Asettaa</a:t>
                      </a: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 yhteistyössä muiden lupaviranomaisten kanssa tavoitteellisen määräajan päätösten antamiselle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Koordinoi yhteistyötä lupamääräysten yhteensopivuuden </a:t>
                      </a:r>
                      <a:r>
                        <a:rPr lang="fi-FI" sz="900" baseline="0" dirty="0" smtClean="0">
                          <a:solidFill>
                            <a:schemeClr val="tx2"/>
                          </a:solidFill>
                        </a:rPr>
                        <a:t>varmistamiseksi</a:t>
                      </a:r>
                      <a:endParaRPr lang="fi-FI" sz="900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i-FI" sz="900" dirty="0" smtClean="0">
                          <a:solidFill>
                            <a:schemeClr val="tx2"/>
                          </a:solidFill>
                        </a:rPr>
                        <a:t>Tiedottaa lupapäätöksistä</a:t>
                      </a:r>
                      <a:endParaRPr lang="fi-FI" sz="900" dirty="0">
                        <a:solidFill>
                          <a:schemeClr val="tx2"/>
                        </a:solidFill>
                      </a:endParaRPr>
                    </a:p>
                  </a:txBody>
                  <a:tcPr marL="47307" marR="47307" marT="48000" marB="4800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088367"/>
                  </a:ext>
                </a:extLst>
              </a:tr>
              <a:tr h="1349115">
                <a:tc>
                  <a:txBody>
                    <a:bodyPr/>
                    <a:lstStyle/>
                    <a:p>
                      <a:r>
                        <a:rPr lang="fi-FI" sz="1000" b="1" i="0" dirty="0" smtClean="0"/>
                        <a:t>Toimivaltainen lupaviranomainen</a:t>
                      </a:r>
                    </a:p>
                    <a:p>
                      <a:r>
                        <a:rPr lang="fi-FI" sz="1000" b="0" i="1" dirty="0" smtClean="0"/>
                        <a:t>(</a:t>
                      </a:r>
                      <a:r>
                        <a:rPr lang="fi-FI" sz="900" b="0" i="1" dirty="0" smtClean="0"/>
                        <a:t>Prosessikaavioissa</a:t>
                      </a:r>
                      <a:r>
                        <a:rPr lang="fi-FI" sz="900" b="0" i="1" baseline="0" dirty="0" smtClean="0"/>
                        <a:t> T. </a:t>
                      </a:r>
                      <a:r>
                        <a:rPr lang="fi-FI" sz="900" b="0" i="1" dirty="0" err="1" smtClean="0"/>
                        <a:t>Huom</a:t>
                      </a:r>
                      <a:r>
                        <a:rPr lang="fi-FI" sz="900" b="0" i="1" dirty="0" smtClean="0"/>
                        <a:t>! Y on myös</a:t>
                      </a:r>
                      <a:r>
                        <a:rPr lang="fi-FI" sz="900" b="0" i="1" baseline="0" dirty="0" smtClean="0"/>
                        <a:t> T </a:t>
                      </a:r>
                      <a:r>
                        <a:rPr lang="fi-FI" sz="900" b="0" i="1" dirty="0" smtClean="0"/>
                        <a:t>käsittelemänsä pääluvan osalta.)</a:t>
                      </a:r>
                    </a:p>
                  </a:txBody>
                  <a:tcPr marL="120160" marR="120160" marT="60960" marB="6096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Osallistuu tapaamiseen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Määrittelee</a:t>
                      </a:r>
                      <a:r>
                        <a:rPr lang="fi-FI" sz="900" baseline="0" dirty="0" smtClean="0"/>
                        <a:t> osaltaan käsittelyajan ja päätöksen antoajankohdan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Toimittaa omat täydennyspyyntönsä </a:t>
                      </a:r>
                      <a:r>
                        <a:rPr lang="fi-FI" sz="900" dirty="0" err="1" smtClean="0"/>
                        <a:t>yhteensovittavalle</a:t>
                      </a:r>
                      <a:r>
                        <a:rPr lang="fi-FI" sz="900" baseline="0" dirty="0" smtClean="0"/>
                        <a:t> viranomaiselle</a:t>
                      </a:r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Toimittaa </a:t>
                      </a:r>
                      <a:r>
                        <a:rPr lang="fi-FI" sz="900" dirty="0" err="1" smtClean="0">
                          <a:solidFill>
                            <a:schemeClr val="tx1"/>
                          </a:solidFill>
                        </a:rPr>
                        <a:t>yhteensovittavalle</a:t>
                      </a: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 viranomaiselle tiedon pyydettävistä lausunnoista ja kuulemisista</a:t>
                      </a:r>
                    </a:p>
                    <a:p>
                      <a:endParaRPr lang="fi-FI" sz="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sz="900" baseline="0" dirty="0" smtClean="0">
                          <a:solidFill>
                            <a:schemeClr val="tx2"/>
                          </a:solidFill>
                        </a:rPr>
                        <a:t>Jakaa kuulutuksen ja omat hakemusasiakirjat verkkosivuillaan</a:t>
                      </a:r>
                      <a:endParaRPr lang="fi-FI" sz="900" dirty="0">
                        <a:solidFill>
                          <a:schemeClr val="tx2"/>
                        </a:solidFill>
                      </a:endParaRPr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dirty="0"/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i-FI" sz="900" dirty="0" smtClean="0">
                          <a:solidFill>
                            <a:schemeClr val="tx1"/>
                          </a:solidFill>
                        </a:rPr>
                        <a:t>Osallistuu </a:t>
                      </a: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tavoitteellisen määräajan määrittämiseen ja tekee päätöksensä sen mukaisesti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baseline="0" dirty="0" smtClean="0">
                          <a:solidFill>
                            <a:schemeClr val="tx1"/>
                          </a:solidFill>
                        </a:rPr>
                        <a:t>Tekee yhteistyötä lupamääräysten yhteensopivuuden varmistamiseksi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baseline="0" dirty="0" smtClean="0">
                          <a:solidFill>
                            <a:schemeClr val="tx2"/>
                          </a:solidFill>
                        </a:rPr>
                        <a:t>Laatii lupapäätöksen 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baseline="0" dirty="0" smtClean="0">
                          <a:solidFill>
                            <a:schemeClr val="tx2"/>
                          </a:solidFill>
                        </a:rPr>
                        <a:t>Antaa tiedoksi lupapäätöksensä kuulutuksella ao. lakien mukaisesti</a:t>
                      </a:r>
                      <a:endParaRPr lang="fi-FI" sz="9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47307" marR="47307" marT="48000" marB="48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5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1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1460843" y="6426058"/>
            <a:ext cx="433389" cy="204481"/>
          </a:xfrm>
        </p:spPr>
        <p:txBody>
          <a:bodyPr/>
          <a:lstStyle/>
          <a:p>
            <a:pPr algn="r" defTabSz="1219170">
              <a:lnSpc>
                <a:spcPts val="1400"/>
              </a:lnSpc>
              <a:defRPr/>
            </a:pPr>
            <a:fld id="{B63888E4-B065-43EF-8E16-5918655F770D}" type="slidenum">
              <a:rPr lang="fi-FI" b="1"/>
              <a:pPr algn="r" defTabSz="1219170">
                <a:lnSpc>
                  <a:spcPts val="1400"/>
                </a:lnSpc>
                <a:defRPr/>
              </a:pPr>
              <a:t>9</a:t>
            </a:fld>
            <a:endParaRPr lang="fi-FI" b="1" dirty="0"/>
          </a:p>
        </p:txBody>
      </p:sp>
      <p:sp>
        <p:nvSpPr>
          <p:cNvPr id="30" name="Tekstin paikkamerkki 9"/>
          <p:cNvSpPr txBox="1">
            <a:spLocks/>
          </p:cNvSpPr>
          <p:nvPr/>
        </p:nvSpPr>
        <p:spPr>
          <a:xfrm>
            <a:off x="239353" y="192799"/>
            <a:ext cx="5568617" cy="3000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3" rtl="0" eaLnBrk="1" latinLnBrk="0" hangingPunct="1">
              <a:lnSpc>
                <a:spcPts val="975"/>
              </a:lnSpc>
              <a:spcBef>
                <a:spcPts val="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252000" algn="l" defTabSz="685783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4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8000" indent="-252000" algn="l" defTabSz="685783" rtl="0" eaLnBrk="1" latinLnBrk="0" hangingPunct="1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SzPct val="115000"/>
              <a:buFont typeface="Calibri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2</a:t>
            </a:r>
            <a:r>
              <a:rPr lang="fi-FI" sz="1100" dirty="0" smtClean="0"/>
              <a:t>. </a:t>
            </a:r>
            <a:r>
              <a:rPr lang="fi-FI" sz="1100" dirty="0"/>
              <a:t>Yhteensovittamisen </a:t>
            </a:r>
            <a:r>
              <a:rPr lang="fi-FI" sz="1100" dirty="0" smtClean="0"/>
              <a:t>prosessi</a:t>
            </a:r>
            <a:endParaRPr lang="fi-FI" sz="11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1743" y="693934"/>
            <a:ext cx="10406984" cy="1197308"/>
          </a:xfrm>
        </p:spPr>
        <p:txBody>
          <a:bodyPr/>
          <a:lstStyle/>
          <a:p>
            <a:pPr>
              <a:lnSpc>
                <a:spcPts val="2667"/>
              </a:lnSpc>
            </a:pPr>
            <a:r>
              <a:rPr lang="fi-FI" dirty="0" smtClean="0"/>
              <a:t>Yhteensovittaminen prosessina</a:t>
            </a:r>
            <a:endParaRPr lang="fi-FI" b="0" dirty="0"/>
          </a:p>
        </p:txBody>
      </p:sp>
      <p:grpSp>
        <p:nvGrpSpPr>
          <p:cNvPr id="3" name="Ryhmä 2" descr="Kaavio, jossa kuvataan yhteensovittamisen prosessivaiheita sekä yhteensovittavan viranomaisen ja toimivaltaisen lupaviranomaisen tehtäviä niissä. Samat vaiheet on pääosin kerrottu edellisessä taulukossa."/>
          <p:cNvGrpSpPr/>
          <p:nvPr/>
        </p:nvGrpSpPr>
        <p:grpSpPr>
          <a:xfrm>
            <a:off x="166900" y="1253127"/>
            <a:ext cx="11749038" cy="4863378"/>
            <a:chOff x="166900" y="1253127"/>
            <a:chExt cx="11749038" cy="4863378"/>
          </a:xfrm>
        </p:grpSpPr>
        <p:cxnSp>
          <p:nvCxnSpPr>
            <p:cNvPr id="23" name="Suora nuoliyhdysviiva 22">
              <a:extLst>
                <a:ext uri="{FF2B5EF4-FFF2-40B4-BE49-F238E27FC236}">
                  <a16:creationId xmlns:a16="http://schemas.microsoft.com/office/drawing/2014/main" id="{804889A2-B7D6-44AD-BEEF-527953142335}"/>
                </a:ext>
              </a:extLst>
            </p:cNvPr>
            <p:cNvCxnSpPr/>
            <p:nvPr/>
          </p:nvCxnSpPr>
          <p:spPr>
            <a:xfrm>
              <a:off x="660103" y="3621021"/>
              <a:ext cx="11255835" cy="0"/>
            </a:xfrm>
            <a:prstGeom prst="straightConnector1">
              <a:avLst/>
            </a:prstGeom>
            <a:ln w="133350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i 25">
              <a:extLst>
                <a:ext uri="{FF2B5EF4-FFF2-40B4-BE49-F238E27FC236}">
                  <a16:creationId xmlns:a16="http://schemas.microsoft.com/office/drawing/2014/main" id="{EE0C28F5-0731-43DA-8C71-9A1B0EC72FE9}"/>
                </a:ext>
              </a:extLst>
            </p:cNvPr>
            <p:cNvSpPr/>
            <p:nvPr/>
          </p:nvSpPr>
          <p:spPr>
            <a:xfrm>
              <a:off x="2082782" y="3495338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7" name="Ellipsi 26">
              <a:extLst>
                <a:ext uri="{FF2B5EF4-FFF2-40B4-BE49-F238E27FC236}">
                  <a16:creationId xmlns:a16="http://schemas.microsoft.com/office/drawing/2014/main" id="{8EBD7FA1-D456-4711-B020-9DD409470A7E}"/>
                </a:ext>
              </a:extLst>
            </p:cNvPr>
            <p:cNvSpPr/>
            <p:nvPr/>
          </p:nvSpPr>
          <p:spPr>
            <a:xfrm>
              <a:off x="7110172" y="3466288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" name="Ellipsi 27">
              <a:extLst>
                <a:ext uri="{FF2B5EF4-FFF2-40B4-BE49-F238E27FC236}">
                  <a16:creationId xmlns:a16="http://schemas.microsoft.com/office/drawing/2014/main" id="{334E653A-60F1-456A-AD3E-4B5ED3C9EAD5}"/>
                </a:ext>
              </a:extLst>
            </p:cNvPr>
            <p:cNvSpPr/>
            <p:nvPr/>
          </p:nvSpPr>
          <p:spPr>
            <a:xfrm>
              <a:off x="4613895" y="3480246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EE0C28F5-0731-43DA-8C71-9A1B0EC72FE9}"/>
                </a:ext>
              </a:extLst>
            </p:cNvPr>
            <p:cNvSpPr/>
            <p:nvPr/>
          </p:nvSpPr>
          <p:spPr>
            <a:xfrm>
              <a:off x="166900" y="3179459"/>
              <a:ext cx="972000" cy="900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/>
            <a:lstStyle/>
            <a:p>
              <a:pPr algn="ctr" defTabSz="914377">
                <a:defRPr/>
              </a:pPr>
              <a:r>
                <a:rPr lang="fi-FI" sz="1100" dirty="0">
                  <a:solidFill>
                    <a:prstClr val="white"/>
                  </a:solidFill>
                  <a:latin typeface="Arial"/>
                </a:rPr>
                <a:t>Hakijan</a:t>
              </a:r>
            </a:p>
            <a:p>
              <a:pPr algn="ctr" defTabSz="914377">
                <a:defRPr/>
              </a:pPr>
              <a:r>
                <a:rPr lang="fi-FI" sz="1100" dirty="0">
                  <a:solidFill>
                    <a:prstClr val="white"/>
                  </a:solidFill>
                  <a:latin typeface="Arial"/>
                </a:rPr>
                <a:t>hankkeella</a:t>
              </a:r>
            </a:p>
            <a:p>
              <a:pPr algn="ctr" defTabSz="914377">
                <a:defRPr/>
              </a:pPr>
              <a:r>
                <a:rPr lang="fi-FI" sz="1100" dirty="0">
                  <a:solidFill>
                    <a:prstClr val="white"/>
                  </a:solidFill>
                  <a:latin typeface="Arial"/>
                </a:rPr>
                <a:t>lupatarve </a:t>
              </a:r>
              <a:r>
                <a:rPr lang="fi-FI" sz="1100" dirty="0" smtClean="0">
                  <a:solidFill>
                    <a:prstClr val="white"/>
                  </a:solidFill>
                  <a:latin typeface="Arial"/>
                </a:rPr>
                <a:t>  </a:t>
              </a:r>
              <a:endParaRPr lang="fi-FI" sz="1100" dirty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33" name="Ellipsi 32">
              <a:extLst>
                <a:ext uri="{FF2B5EF4-FFF2-40B4-BE49-F238E27FC236}">
                  <a16:creationId xmlns:a16="http://schemas.microsoft.com/office/drawing/2014/main" id="{EE0C28F5-0731-43DA-8C71-9A1B0EC72FE9}"/>
                </a:ext>
              </a:extLst>
            </p:cNvPr>
            <p:cNvSpPr/>
            <p:nvPr/>
          </p:nvSpPr>
          <p:spPr>
            <a:xfrm>
              <a:off x="1233226" y="3495338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" name="Ellipsi 33">
              <a:extLst>
                <a:ext uri="{FF2B5EF4-FFF2-40B4-BE49-F238E27FC236}">
                  <a16:creationId xmlns:a16="http://schemas.microsoft.com/office/drawing/2014/main" id="{8EBD7FA1-D456-4711-B020-9DD409470A7E}"/>
                </a:ext>
              </a:extLst>
            </p:cNvPr>
            <p:cNvSpPr/>
            <p:nvPr/>
          </p:nvSpPr>
          <p:spPr>
            <a:xfrm>
              <a:off x="6102076" y="3466288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5" name="Ellipsi 34">
              <a:extLst>
                <a:ext uri="{FF2B5EF4-FFF2-40B4-BE49-F238E27FC236}">
                  <a16:creationId xmlns:a16="http://schemas.microsoft.com/office/drawing/2014/main" id="{334E653A-60F1-456A-AD3E-4B5ED3C9EAD5}"/>
                </a:ext>
              </a:extLst>
            </p:cNvPr>
            <p:cNvSpPr/>
            <p:nvPr/>
          </p:nvSpPr>
          <p:spPr>
            <a:xfrm>
              <a:off x="3677798" y="3480246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" name="Ellipsi 35">
              <a:extLst>
                <a:ext uri="{FF2B5EF4-FFF2-40B4-BE49-F238E27FC236}">
                  <a16:creationId xmlns:a16="http://schemas.microsoft.com/office/drawing/2014/main" id="{D6D651F1-1D08-459F-AC21-6E04C1CF94EF}"/>
                </a:ext>
              </a:extLst>
            </p:cNvPr>
            <p:cNvSpPr/>
            <p:nvPr/>
          </p:nvSpPr>
          <p:spPr>
            <a:xfrm>
              <a:off x="8598354" y="3480246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" name="Ellipsi 28">
              <a:extLst>
                <a:ext uri="{FF2B5EF4-FFF2-40B4-BE49-F238E27FC236}">
                  <a16:creationId xmlns:a16="http://schemas.microsoft.com/office/drawing/2014/main" id="{D6D651F1-1D08-459F-AC21-6E04C1CF94EF}"/>
                </a:ext>
              </a:extLst>
            </p:cNvPr>
            <p:cNvSpPr/>
            <p:nvPr/>
          </p:nvSpPr>
          <p:spPr>
            <a:xfrm>
              <a:off x="9632577" y="3480246"/>
              <a:ext cx="288000" cy="288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fi-FI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" name="Ellipsi 36">
              <a:extLst>
                <a:ext uri="{FF2B5EF4-FFF2-40B4-BE49-F238E27FC236}">
                  <a16:creationId xmlns:a16="http://schemas.microsoft.com/office/drawing/2014/main" id="{EE0C28F5-0731-43DA-8C71-9A1B0EC72FE9}"/>
                </a:ext>
              </a:extLst>
            </p:cNvPr>
            <p:cNvSpPr/>
            <p:nvPr/>
          </p:nvSpPr>
          <p:spPr>
            <a:xfrm>
              <a:off x="10370553" y="3165501"/>
              <a:ext cx="972000" cy="900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/>
            <a:lstStyle/>
            <a:p>
              <a:pPr algn="ctr" defTabSz="914377">
                <a:defRPr/>
              </a:pPr>
              <a:r>
                <a:rPr lang="fi-FI" sz="1100" dirty="0">
                  <a:solidFill>
                    <a:prstClr val="white"/>
                  </a:solidFill>
                  <a:latin typeface="Arial"/>
                </a:rPr>
                <a:t>Hakijan</a:t>
              </a:r>
            </a:p>
            <a:p>
              <a:pPr algn="ctr" defTabSz="914377">
                <a:defRPr/>
              </a:pPr>
              <a:r>
                <a:rPr lang="fi-FI" sz="1100" dirty="0">
                  <a:solidFill>
                    <a:prstClr val="white"/>
                  </a:solidFill>
                  <a:latin typeface="Arial"/>
                </a:rPr>
                <a:t>hanke jatkuu </a:t>
              </a:r>
            </a:p>
          </p:txBody>
        </p:sp>
        <p:sp>
          <p:nvSpPr>
            <p:cNvPr id="4" name="Pyöristetty kuvatekstisuorakulmio 3"/>
            <p:cNvSpPr/>
            <p:nvPr/>
          </p:nvSpPr>
          <p:spPr>
            <a:xfrm>
              <a:off x="761547" y="1257795"/>
              <a:ext cx="2304000" cy="1792168"/>
            </a:xfrm>
            <a:prstGeom prst="wedgeRoundRectCallout">
              <a:avLst>
                <a:gd name="adj1" fmla="val -22377"/>
                <a:gd name="adj2" fmla="val 793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  <a:latin typeface="+mj-lt"/>
                </a:rPr>
                <a:t>Yhteydenotto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Luvat ja valvonta -palvelussa tai muutoin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Yleisneuvonta ELY-keskuksen ympäristöasioiden asiakaspalvelussa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Lupatarpeen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arviointi</a:t>
              </a:r>
              <a:br>
                <a:rPr lang="fi-FI" sz="1200" kern="0" dirty="0" smtClean="0">
                  <a:solidFill>
                    <a:prstClr val="white"/>
                  </a:solidFill>
                  <a:latin typeface="+mj-lt"/>
                </a:rPr>
              </a:br>
              <a:endParaRPr lang="fi-FI" sz="1200" kern="0" dirty="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41" name="Pyöristetty kuvatekstisuorakulmio 40"/>
            <p:cNvSpPr/>
            <p:nvPr/>
          </p:nvSpPr>
          <p:spPr>
            <a:xfrm>
              <a:off x="3206890" y="1257795"/>
              <a:ext cx="2304000" cy="1792168"/>
            </a:xfrm>
            <a:prstGeom prst="wedgeRoundRectCallout">
              <a:avLst>
                <a:gd name="adj1" fmla="val -22377"/>
                <a:gd name="adj2" fmla="val 793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  <a:latin typeface="+mj-lt"/>
                </a:rPr>
                <a:t>Ennakkotapaaminen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Y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koordinoi, mukaan </a:t>
              </a: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:t</a:t>
              </a: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 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ja muut tarvittavat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viran-omaiset 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sekä hakija ja hänen edustajat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Yhteinen tilannekuva, työjako, aikataulutus, käytettävät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vuorovaikutus-kanavat 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muistioon</a:t>
              </a:r>
            </a:p>
          </p:txBody>
        </p:sp>
        <p:sp>
          <p:nvSpPr>
            <p:cNvPr id="42" name="Pyöristetty kuvatekstisuorakulmio 41"/>
            <p:cNvSpPr/>
            <p:nvPr/>
          </p:nvSpPr>
          <p:spPr>
            <a:xfrm>
              <a:off x="5652233" y="1257795"/>
              <a:ext cx="2304000" cy="1792168"/>
            </a:xfrm>
            <a:prstGeom prst="wedgeRoundRectCallout">
              <a:avLst>
                <a:gd name="adj1" fmla="val -22377"/>
                <a:gd name="adj2" fmla="val 793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  <a:latin typeface="+mj-lt"/>
                </a:rPr>
                <a:t>Täydennykset kootusti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Y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kokoaa </a:t>
              </a: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:lta täydennystarpeet, pyytää hakijalta tietoja oikeaan kohteeseen ohjaten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varmistaa saapuneet tiedot ja jatkaa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käsittelyä</a:t>
              </a:r>
              <a:br>
                <a:rPr lang="fi-FI" sz="1200" kern="0" dirty="0" smtClean="0">
                  <a:solidFill>
                    <a:prstClr val="white"/>
                  </a:solidFill>
                  <a:latin typeface="+mj-lt"/>
                </a:rPr>
              </a:b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/>
              </a:r>
              <a:br>
                <a:rPr lang="fi-FI" sz="1200" kern="0" dirty="0" smtClean="0">
                  <a:solidFill>
                    <a:prstClr val="white"/>
                  </a:solidFill>
                  <a:latin typeface="+mj-lt"/>
                </a:rPr>
              </a:br>
              <a:endParaRPr lang="fi-FI" sz="1200" kern="0" dirty="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43" name="Pyöristetty kuvatekstisuorakulmio 42"/>
            <p:cNvSpPr/>
            <p:nvPr/>
          </p:nvSpPr>
          <p:spPr>
            <a:xfrm>
              <a:off x="8140190" y="1253127"/>
              <a:ext cx="2304000" cy="1792168"/>
            </a:xfrm>
            <a:prstGeom prst="wedgeRoundRectCallout">
              <a:avLst>
                <a:gd name="adj1" fmla="val -22377"/>
                <a:gd name="adj2" fmla="val 793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  <a:latin typeface="+mj-lt"/>
                </a:rPr>
                <a:t>Selitykset kootusti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Y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kokoaa </a:t>
              </a: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:lta selitystarpeet, pyytää hakijalta tietoja oikeaan kohteeseen ohjaten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  <a:latin typeface="+mj-lt"/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varmistaa saapuneet tiedot ja jatkaa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käsittelyä</a:t>
              </a:r>
              <a:br>
                <a:rPr lang="fi-FI" sz="1200" kern="0" dirty="0" smtClean="0">
                  <a:solidFill>
                    <a:prstClr val="white"/>
                  </a:solidFill>
                  <a:latin typeface="+mj-lt"/>
                </a:rPr>
              </a:b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/>
              </a:r>
              <a:br>
                <a:rPr lang="fi-FI" sz="1200" kern="0" dirty="0" smtClean="0">
                  <a:solidFill>
                    <a:prstClr val="white"/>
                  </a:solidFill>
                  <a:latin typeface="+mj-lt"/>
                </a:rPr>
              </a:br>
              <a:endParaRPr lang="fi-FI" sz="1200" kern="0" dirty="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44" name="Pyöristetty kuvatekstisuorakulmio 43"/>
            <p:cNvSpPr/>
            <p:nvPr/>
          </p:nvSpPr>
          <p:spPr>
            <a:xfrm>
              <a:off x="1596052" y="4324337"/>
              <a:ext cx="2304000" cy="1792168"/>
            </a:xfrm>
            <a:prstGeom prst="wedgeRoundRectCallout">
              <a:avLst>
                <a:gd name="adj1" fmla="val -21215"/>
                <a:gd name="adj2" fmla="val -8359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  <a:latin typeface="+mj-lt"/>
                </a:rPr>
                <a:t>Yhteensovituksen arviointi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Alussa viranomaisten toimesta, jatkossa tukea myös Luvat ja valvonta -palvelussa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Nopeuttaako,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sujuvoittaako</a:t>
              </a:r>
              <a:endParaRPr lang="fi-FI" sz="1200" kern="0" dirty="0">
                <a:solidFill>
                  <a:prstClr val="white"/>
                </a:solidFill>
                <a:latin typeface="+mj-lt"/>
              </a:endParaRP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 err="1">
                  <a:solidFill>
                    <a:prstClr val="white"/>
                  </a:solidFill>
                  <a:latin typeface="+mj-lt"/>
                </a:rPr>
                <a:t>Yhteensovittavan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viran-omaisen edustajan nimeä-</a:t>
              </a:r>
              <a:r>
                <a:rPr lang="fi-FI" sz="1200" kern="0" dirty="0" err="1" smtClean="0">
                  <a:solidFill>
                    <a:prstClr val="white"/>
                  </a:solidFill>
                  <a:latin typeface="+mj-lt"/>
                </a:rPr>
                <a:t>minen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 </a:t>
              </a:r>
              <a:r>
                <a:rPr lang="fi-FI" sz="1200" kern="0" dirty="0" err="1" smtClean="0">
                  <a:solidFill>
                    <a:prstClr val="white"/>
                  </a:solidFill>
                  <a:latin typeface="+mj-lt"/>
                </a:rPr>
                <a:t>AVIsta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 </a:t>
              </a:r>
              <a:r>
                <a:rPr lang="fi-FI" sz="1200" kern="0" dirty="0" smtClean="0">
                  <a:solidFill>
                    <a:prstClr val="white"/>
                  </a:solidFill>
                  <a:latin typeface="+mj-lt"/>
                </a:rPr>
                <a:t>tai </a:t>
              </a:r>
              <a:r>
                <a:rPr lang="fi-FI" sz="1200" kern="0" dirty="0">
                  <a:solidFill>
                    <a:prstClr val="white"/>
                  </a:solidFill>
                  <a:latin typeface="+mj-lt"/>
                </a:rPr>
                <a:t>kunnasta</a:t>
              </a:r>
            </a:p>
          </p:txBody>
        </p:sp>
        <p:sp>
          <p:nvSpPr>
            <p:cNvPr id="45" name="Pyöristetty kuvatekstisuorakulmio 44"/>
            <p:cNvSpPr/>
            <p:nvPr/>
          </p:nvSpPr>
          <p:spPr>
            <a:xfrm>
              <a:off x="4144405" y="4315082"/>
              <a:ext cx="2304000" cy="1792168"/>
            </a:xfrm>
            <a:prstGeom prst="wedgeRoundRectCallout">
              <a:avLst>
                <a:gd name="adj1" fmla="val -21215"/>
                <a:gd name="adj2" fmla="val -8359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</a:rPr>
                <a:t>Lupien käsittely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</a:rPr>
                <a:t>Luvat vireille Luvat ja valvonta -palvelussa tai muutoin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</a:rPr>
                <a:t>:t käsittelevät lupia aikataulutuksen mukaisesti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prstClr val="white"/>
                  </a:solidFill>
                </a:rPr>
                <a:t>Täydennystarpeiden tunnistaminen, tieto </a:t>
              </a:r>
              <a:r>
                <a:rPr lang="fi-FI" sz="1333" b="1" kern="0" dirty="0" smtClean="0">
                  <a:solidFill>
                    <a:prstClr val="white"/>
                  </a:solidFill>
                </a:rPr>
                <a:t>Y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:lle</a:t>
              </a:r>
            </a:p>
            <a:p>
              <a:pPr lvl="0" defTabSz="914377">
                <a:defRPr/>
              </a:pPr>
              <a:endParaRPr lang="fi-FI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46" name="Pyöristetty kuvatekstisuorakulmio 45"/>
            <p:cNvSpPr/>
            <p:nvPr/>
          </p:nvSpPr>
          <p:spPr>
            <a:xfrm>
              <a:off x="6644787" y="4322577"/>
              <a:ext cx="2304000" cy="1792168"/>
            </a:xfrm>
            <a:prstGeom prst="wedgeRoundRectCallout">
              <a:avLst>
                <a:gd name="adj1" fmla="val -21215"/>
                <a:gd name="adj2" fmla="val -8359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</a:rPr>
                <a:t>Lausunnot ja kuuleminen kootusti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</a:rPr>
                <a:t>Y</a:t>
              </a:r>
              <a:r>
                <a:rPr lang="fi-FI" sz="1200" kern="0" dirty="0">
                  <a:solidFill>
                    <a:prstClr val="white"/>
                  </a:solidFill>
                </a:rPr>
                <a:t> kokoaa </a:t>
              </a:r>
              <a:r>
                <a:rPr lang="fi-FI" sz="1333" b="1" kern="0" dirty="0">
                  <a:solidFill>
                    <a:prstClr val="white"/>
                  </a:solidFill>
                </a:rPr>
                <a:t>T</a:t>
              </a:r>
              <a:r>
                <a:rPr lang="fi-FI" sz="1200" kern="0" dirty="0">
                  <a:solidFill>
                    <a:prstClr val="white"/>
                  </a:solidFill>
                </a:rPr>
                <a:t>:lta lausunto- ja kuulemistarpeet, lähettää </a:t>
              </a:r>
              <a:r>
                <a:rPr lang="fi-FI" sz="1200" kern="0" dirty="0">
                  <a:solidFill>
                    <a:schemeClr val="bg1"/>
                  </a:solidFill>
                </a:rPr>
                <a:t>pyynnöt </a:t>
              </a:r>
              <a:endParaRPr lang="fi-FI" sz="1200" kern="0" dirty="0">
                <a:solidFill>
                  <a:prstClr val="white"/>
                </a:solidFill>
              </a:endParaRP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 smtClean="0">
                  <a:solidFill>
                    <a:prstClr val="white"/>
                  </a:solidFill>
                </a:rPr>
                <a:t>Y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 </a:t>
              </a:r>
              <a:r>
                <a:rPr lang="fi-FI" sz="1200" kern="0" dirty="0" smtClean="0">
                  <a:solidFill>
                    <a:schemeClr val="bg1"/>
                  </a:solidFill>
                </a:rPr>
                <a:t>kuuluttaa </a:t>
              </a:r>
              <a:r>
                <a:rPr lang="fi-FI" sz="1200" kern="0" dirty="0" err="1" smtClean="0">
                  <a:solidFill>
                    <a:schemeClr val="bg1"/>
                  </a:solidFill>
                </a:rPr>
                <a:t>lupahakemuk-sista</a:t>
              </a:r>
              <a:r>
                <a:rPr lang="fi-FI" sz="1200" kern="0" dirty="0" smtClean="0">
                  <a:solidFill>
                    <a:schemeClr val="bg1"/>
                  </a:solidFill>
                </a:rPr>
                <a:t>, </a:t>
              </a:r>
              <a:r>
                <a:rPr lang="fi-FI" sz="1200" b="1" kern="0" dirty="0" smtClean="0">
                  <a:solidFill>
                    <a:schemeClr val="bg1"/>
                  </a:solidFill>
                </a:rPr>
                <a:t>T</a:t>
              </a:r>
              <a:r>
                <a:rPr lang="fi-FI" sz="1200" kern="0" dirty="0" smtClean="0">
                  <a:solidFill>
                    <a:schemeClr val="bg1"/>
                  </a:solidFill>
                </a:rPr>
                <a:t> julkaisee hakemus-asiakirjat ja jakaa kuulutuksen</a:t>
              </a:r>
              <a:endParaRPr lang="fi-FI" sz="1200" kern="0" dirty="0">
                <a:solidFill>
                  <a:schemeClr val="bg1"/>
                </a:solidFill>
              </a:endParaRPr>
            </a:p>
          </p:txBody>
        </p:sp>
        <p:sp>
          <p:nvSpPr>
            <p:cNvPr id="47" name="Pyöristetty kuvatekstisuorakulmio 46"/>
            <p:cNvSpPr/>
            <p:nvPr/>
          </p:nvSpPr>
          <p:spPr>
            <a:xfrm>
              <a:off x="9143674" y="4324337"/>
              <a:ext cx="2304000" cy="1792168"/>
            </a:xfrm>
            <a:prstGeom prst="wedgeRoundRectCallout">
              <a:avLst>
                <a:gd name="adj1" fmla="val -21215"/>
                <a:gd name="adj2" fmla="val -8359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lvl="0" defTabSz="914377">
                <a:defRPr/>
              </a:pPr>
              <a:r>
                <a:rPr lang="fi-FI" sz="1200" b="1" kern="0" dirty="0">
                  <a:solidFill>
                    <a:prstClr val="white"/>
                  </a:solidFill>
                </a:rPr>
                <a:t>Päätökset erillään, tiedottaminen kootusti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 smtClean="0">
                  <a:solidFill>
                    <a:prstClr val="white"/>
                  </a:solidFill>
                </a:rPr>
                <a:t>T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 </a:t>
              </a:r>
              <a:r>
                <a:rPr lang="fi-FI" sz="1200" kern="0" dirty="0">
                  <a:solidFill>
                    <a:prstClr val="white"/>
                  </a:solidFill>
                </a:rPr>
                <a:t>tekee oman päätöksen ja tiedoksiannon 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kuuluttamalla </a:t>
              </a:r>
              <a:r>
                <a:rPr lang="fi-FI" sz="1200" kern="0" dirty="0">
                  <a:solidFill>
                    <a:prstClr val="white"/>
                  </a:solidFill>
                </a:rPr>
                <a:t>aikataulutuksen mukaisesti </a:t>
              </a:r>
            </a:p>
            <a:p>
              <a:pPr marL="228594" lvl="0" indent="-228594" defTabSz="914377">
                <a:buFont typeface="Arial" panose="020B0604020202020204" pitchFamily="34" charset="0"/>
                <a:buChar char="•"/>
                <a:defRPr/>
              </a:pPr>
              <a:r>
                <a:rPr lang="fi-FI" sz="1333" b="1" kern="0" dirty="0">
                  <a:solidFill>
                    <a:prstClr val="white"/>
                  </a:solidFill>
                </a:rPr>
                <a:t>Y</a:t>
              </a:r>
              <a:r>
                <a:rPr lang="fi-FI" sz="1200" kern="0" dirty="0">
                  <a:solidFill>
                    <a:prstClr val="white"/>
                  </a:solidFill>
                </a:rPr>
                <a:t> tiedottaa 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lupapäätöksistä </a:t>
              </a:r>
              <a:r>
                <a:rPr lang="fi-FI" sz="1200" kern="0" dirty="0">
                  <a:solidFill>
                    <a:prstClr val="white"/>
                  </a:solidFill>
                </a:rPr>
                <a:t>hakijalle ja </a:t>
              </a:r>
              <a:r>
                <a:rPr lang="fi-FI" sz="1200" kern="0" dirty="0" smtClean="0">
                  <a:solidFill>
                    <a:prstClr val="white"/>
                  </a:solidFill>
                </a:rPr>
                <a:t>muille</a:t>
              </a:r>
            </a:p>
            <a:p>
              <a:pPr lvl="0" defTabSz="914377">
                <a:defRPr/>
              </a:pPr>
              <a:endParaRPr lang="fi-FI" sz="1200" kern="0" dirty="0" smtClean="0">
                <a:solidFill>
                  <a:prstClr val="white"/>
                </a:solidFill>
              </a:endParaRPr>
            </a:p>
            <a:p>
              <a:pPr lvl="0" defTabSz="914377">
                <a:defRPr/>
              </a:pPr>
              <a:endParaRPr lang="fi-FI" sz="1200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6" name="Tekstin paikkamerkki 5"/>
          <p:cNvSpPr>
            <a:spLocks noGrp="1"/>
          </p:cNvSpPr>
          <p:nvPr>
            <p:ph type="body" sz="quarter" idx="4294967295"/>
          </p:nvPr>
        </p:nvSpPr>
        <p:spPr>
          <a:xfrm>
            <a:off x="7058810" y="6316765"/>
            <a:ext cx="3367087" cy="42068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fi-FI" sz="1400" b="1" dirty="0"/>
              <a:t>Y</a:t>
            </a:r>
            <a:r>
              <a:rPr lang="fi-FI" sz="1100" dirty="0"/>
              <a:t>= </a:t>
            </a:r>
            <a:r>
              <a:rPr lang="fi-FI" sz="1100" dirty="0" err="1"/>
              <a:t>yhteensovittavan</a:t>
            </a:r>
            <a:r>
              <a:rPr lang="fi-FI" sz="1100" dirty="0"/>
              <a:t> viranomaisen edustaja</a:t>
            </a:r>
            <a:br>
              <a:rPr lang="fi-FI" sz="1100" dirty="0"/>
            </a:br>
            <a:r>
              <a:rPr lang="fi-FI" sz="1400" b="1" dirty="0"/>
              <a:t>T</a:t>
            </a:r>
            <a:r>
              <a:rPr lang="fi-FI" sz="1100" dirty="0"/>
              <a:t>= toimivaltaisen lupaviranomaisen edustaja</a:t>
            </a:r>
          </a:p>
          <a:p>
            <a:pPr marL="0" indent="0">
              <a:buNone/>
            </a:pPr>
            <a:endParaRPr lang="fi-FI" sz="1067" dirty="0"/>
          </a:p>
        </p:txBody>
      </p:sp>
    </p:spTree>
    <p:extLst>
      <p:ext uri="{BB962C8B-B14F-4D97-AF65-F5344CB8AC3E}">
        <p14:creationId xmlns:p14="http://schemas.microsoft.com/office/powerpoint/2010/main" val="42214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E959E4-A5A3-4673-90D8-0D14FE6E3A8C}"/>
    </a:ext>
  </a:extLst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D9BF32-8511-46CC-8743-3622BDABD454}"/>
    </a:ext>
  </a:extLst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4F5337FF-4956-468D-B7EE-32AC970AEE85}"/>
    </a:ext>
  </a:extLst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0024204-4227-4F51-9A10-89D4FD8CDEC4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mpusOrganizationTaxHTField0 xmlns="c138b538-c2fd-4cca-8c26-6e4e32e5a042">
      <Terms xmlns="http://schemas.microsoft.com/office/infopath/2007/PartnerControls"/>
    </KampusOrganizationTaxHTField0>
    <KampusKeywordsTaxHTField0 xmlns="c138b538-c2fd-4cca-8c26-6e4e32e5a042">
      <Terms xmlns="http://schemas.microsoft.com/office/infopath/2007/PartnerControls"/>
    </KampusKeywordsTaxHTField0>
    <TaxCatchAll xmlns="c138b538-c2fd-4cca-8c26-6e4e32e5a042"/>
  </documentManagement>
</p:properties>
</file>

<file path=customXml/item3.xml><?xml version="1.0" encoding="utf-8"?>
<?mso-contentType ?>
<SharedContentType xmlns="Microsoft.SharePoint.Taxonomy.ContentTypeSync" SourceId="acce3c4a-091f-4b07-a6c7-e4a083e8073a" ContentTypeId="0x010100B5FAB64B6C204DD994D3FAC0C34E2BFF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Kampus asiakirja" ma:contentTypeID="0x010100B5FAB64B6C204DD994D3FAC0C34E2BFF00B86F60C0CB951549B9C856197DE0CA71" ma:contentTypeVersion="4" ma:contentTypeDescription="Kampus asiakirja" ma:contentTypeScope="" ma:versionID="5c26fd187ee3130c047d472f81b6df03">
  <xsd:schema xmlns:xsd="http://www.w3.org/2001/XMLSchema" xmlns:xs="http://www.w3.org/2001/XMLSchema" xmlns:p="http://schemas.microsoft.com/office/2006/metadata/properties" xmlns:ns2="c138b538-c2fd-4cca-8c26-6e4e32e5a042" targetNamespace="http://schemas.microsoft.com/office/2006/metadata/properties" ma:root="true" ma:fieldsID="49d053befe0c87f59e509e6596e3e509" ns2:_="">
    <xsd:import namespace="c138b538-c2fd-4cca-8c26-6e4e32e5a042"/>
    <xsd:element name="properties">
      <xsd:complexType>
        <xsd:sequence>
          <xsd:element name="documentManagement">
            <xsd:complexType>
              <xsd:all>
                <xsd:element ref="ns2:KampusOrganizationTaxHTField0" minOccurs="0"/>
                <xsd:element ref="ns2:KampusKeywordsTaxHTField0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8b538-c2fd-4cca-8c26-6e4e32e5a042" elementFormDefault="qualified">
    <xsd:import namespace="http://schemas.microsoft.com/office/2006/documentManagement/types"/>
    <xsd:import namespace="http://schemas.microsoft.com/office/infopath/2007/PartnerControls"/>
    <xsd:element name="KampusOrganizationTaxHTField0" ma:index="2" nillable="true" ma:taxonomy="true" ma:internalName="KampusOrganizationTaxHTField0" ma:taxonomyFieldName="KampusOrganization" ma:displayName="Organisaatio" ma:readOnly="false" ma:default="" ma:fieldId="{2db0ae7a-6cf0-4985-ba6a-e776373147cc}" ma:taxonomyMulti="true" ma:sspId="acce3c4a-091f-4b07-a6c7-e4a083e8073a" ma:termSetId="96581ae4-b9dd-471b-b644-43b1ab68b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mpusKeywordsTaxHTField0" ma:index="4" nillable="true" ma:taxonomy="true" ma:internalName="KampusKeywordsTaxHTField0" ma:taxonomyFieldName="KampusKeywords" ma:displayName="Asiasanat" ma:default="" ma:fieldId="{1b40a1dd-212b-4729-a26e-8a2bffa86a15}" ma:taxonomyMulti="true" ma:sspId="acce3c4a-091f-4b07-a6c7-e4a083e8073a" ma:termSetId="c57e3b40-808e-4864-abb2-3453a6c26e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3eca8561-ec8c-4e53-a8f3-88959a4f2bdd}" ma:internalName="TaxCatchAll" ma:showField="CatchAllData" ma:web="fd7cc0ee-fa87-4000-9850-2911c1e545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3eca8561-ec8c-4e53-a8f3-88959a4f2bdd}" ma:internalName="TaxCatchAllLabel" ma:readOnly="true" ma:showField="CatchAllDataLabel" ma:web="fd7cc0ee-fa87-4000-9850-2911c1e545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Sisältölaji"/>
        <xsd:element ref="dc:title" minOccurs="0" maxOccurs="1" ma:index="0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1CD063-446A-4406-97CB-33299BCAE3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64E83-9FAD-4292-A31F-F4D20426DD08}">
  <ds:schemaRefs>
    <ds:schemaRef ds:uri="http://schemas.microsoft.com/office/2006/documentManagement/types"/>
    <ds:schemaRef ds:uri="c138b538-c2fd-4cca-8c26-6e4e32e5a042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7B0295-756F-47BC-9310-8F479DBE844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DA6CB1B-A13F-4D3E-AF4C-17F2FB8BC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8b538-c2fd-4cca-8c26-6e4e32e5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YM_esitysmallipohja_2020</Template>
  <TotalTime>7320</TotalTime>
  <Words>2170</Words>
  <Application>Microsoft Office PowerPoint</Application>
  <PresentationFormat>Laajakuva</PresentationFormat>
  <Paragraphs>339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Wingdings</vt:lpstr>
      <vt:lpstr>YM - otsikkosivut</vt:lpstr>
      <vt:lpstr>YM - sisältösivut</vt:lpstr>
      <vt:lpstr>YM - kuvalliset sisältösivut</vt:lpstr>
      <vt:lpstr>YM - nostot ja välisivut</vt:lpstr>
      <vt:lpstr>Ympäristöllisten lupamenettelyjen yhteensovittamisen toimintamalli </vt:lpstr>
      <vt:lpstr>Sisällys ja johdanto</vt:lpstr>
      <vt:lpstr>Lain tavoitteena sovittaa yhteen ja jouduttaa ympäristöllisiä lupamenettelyjä</vt:lpstr>
      <vt:lpstr>Ympäristöllisten lupamenettelyjen yhteensovittaminen kiteytettynä</vt:lpstr>
      <vt:lpstr>Yhteensovittamisen piirissä 13 lupaa</vt:lpstr>
      <vt:lpstr>Ympäristöllisten lupamenettelyjen yhteensovittamisen edellytykset </vt:lpstr>
      <vt:lpstr>Tilannekohtaista soveltamista prosessi ja roolit huomioon ottaen</vt:lpstr>
      <vt:lpstr>Laista raamit prosessivaiheille yhteensovittamislaissa</vt:lpstr>
      <vt:lpstr>Yhteensovittaminen prosessina</vt:lpstr>
      <vt:lpstr>Ennakkotapaamisessa sujuvan yhteistyön alkuun</vt:lpstr>
      <vt:lpstr>Yhteensovittamisessa käytettävät vuorovaikutuskanavat</vt:lpstr>
      <vt:lpstr>Lupakäsittelyn vaiheet yhtäaikaiseksi</vt:lpstr>
      <vt:lpstr>Yhdenmukaisuutta ja selkeyttä hankkeen dokumentointiin</vt:lpstr>
      <vt:lpstr>Yhteensovittamistieto yhteensovittavan viranomaisen asianhallintaan</vt:lpstr>
      <vt:lpstr>Kuuluttaminen ja tiedottaminen selkeäksi</vt:lpstr>
      <vt:lpstr>Hakijoille verkkosivuilla yleistietoa yhteensovittamisesta</vt:lpstr>
      <vt:lpstr>Viranomaisille verkkosivuilla yleistietoa yhteensovittamisesta</vt:lpstr>
      <vt:lpstr>Luvat ja valvonta -palvelu yhteensovittamisen kanavaksi</vt:lpstr>
      <vt:lpstr>Luvat ja valvonta -palvelu yhteensovittamisessa</vt:lpstr>
      <vt:lpstr>Muista nämä, kun yhteensovittaminen osuu kohdallesi</vt:lpstr>
      <vt:lpstr>Tutustu lisää</vt:lpstr>
      <vt:lpstr> Menestystä ympäristöllisten lupamenettelyjen yhteensovittamiseen!</vt:lpstr>
    </vt:vector>
  </TitlesOfParts>
  <Manager>anju.asunta@ym.fi</Manager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Ympäristoministeriö</dc:title>
  <dc:creator>Pokela Teemu</dc:creator>
  <cp:lastModifiedBy>Asunta Anju (YM)</cp:lastModifiedBy>
  <cp:revision>168</cp:revision>
  <dcterms:created xsi:type="dcterms:W3CDTF">2020-04-29T05:33:44Z</dcterms:created>
  <dcterms:modified xsi:type="dcterms:W3CDTF">2020-12-11T14:40:08Z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0x010100B5FAB64B6C204DD994D3FAC0C34E2BFF00B86F60C0CB951549B9C856197DE0CA71</vt:lpwstr>
  </property>
</Properties>
</file>